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42"/>
  </p:notesMasterIdLst>
  <p:handoutMasterIdLst>
    <p:handoutMasterId r:id="rId43"/>
  </p:handoutMasterIdLst>
  <p:sldIdLst>
    <p:sldId id="256" r:id="rId5"/>
    <p:sldId id="257" r:id="rId6"/>
    <p:sldId id="260" r:id="rId7"/>
    <p:sldId id="259" r:id="rId8"/>
    <p:sldId id="261" r:id="rId9"/>
    <p:sldId id="262" r:id="rId10"/>
    <p:sldId id="263" r:id="rId11"/>
    <p:sldId id="269" r:id="rId12"/>
    <p:sldId id="265" r:id="rId13"/>
    <p:sldId id="264" r:id="rId14"/>
    <p:sldId id="266" r:id="rId15"/>
    <p:sldId id="274" r:id="rId16"/>
    <p:sldId id="270" r:id="rId17"/>
    <p:sldId id="271" r:id="rId18"/>
    <p:sldId id="272" r:id="rId19"/>
    <p:sldId id="273" r:id="rId20"/>
    <p:sldId id="275" r:id="rId21"/>
    <p:sldId id="276" r:id="rId22"/>
    <p:sldId id="267" r:id="rId23"/>
    <p:sldId id="277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6" r:id="rId40"/>
    <p:sldId id="294" r:id="rId41"/>
  </p:sldIdLst>
  <p:sldSz cx="12192000" cy="6858000"/>
  <p:notesSz cx="6799263" cy="99298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0D54B96-5E0F-4019-8114-D855BD9FB6A9}" v="56" dt="2022-02-02T10:41:34.705"/>
    <p1510:client id="{48371AB0-0622-4D9A-84AF-657CE09CE378}" v="3" dt="2022-02-02T10:04:44.173"/>
    <p1510:client id="{4E94274B-8E75-4A2B-BA1A-FC79D68B5918}" v="12" dt="2022-01-21T10:06:26.253"/>
    <p1510:client id="{856C8DC0-71AD-4F4D-B4C5-2890E2575151}" v="1" dt="2022-02-10T10:11:30.11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0000" autoAdjust="0"/>
  </p:normalViewPr>
  <p:slideViewPr>
    <p:cSldViewPr snapToGrid="0">
      <p:cViewPr varScale="1">
        <p:scale>
          <a:sx n="92" d="100"/>
          <a:sy n="92" d="100"/>
        </p:scale>
        <p:origin x="127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50" Type="http://schemas.microsoft.com/office/2016/11/relationships/changesInfo" Target="changesInfos/changesInfo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handoutMaster" Target="handoutMasters/handoutMaster1.xml"/><Relationship Id="rId8" Type="http://schemas.openxmlformats.org/officeDocument/2006/relationships/slide" Target="slides/slide4.xml"/><Relationship Id="rId51" Type="http://schemas.microsoft.com/office/2015/10/relationships/revisionInfo" Target="revisionInfo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theme" Target="theme/theme1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Virginie Rameau" userId="S::virginie.rameau@u-bourgogne.fr::a39ac098-129e-43d9-bba7-4e40779bfddb" providerId="AD" clId="Web-{4E94274B-8E75-4A2B-BA1A-FC79D68B5918}"/>
    <pc:docChg chg="modSld sldOrd">
      <pc:chgData name="Virginie Rameau" userId="S::virginie.rameau@u-bourgogne.fr::a39ac098-129e-43d9-bba7-4e40779bfddb" providerId="AD" clId="Web-{4E94274B-8E75-4A2B-BA1A-FC79D68B5918}" dt="2022-01-21T10:06:26.253" v="11" actId="20577"/>
      <pc:docMkLst>
        <pc:docMk/>
      </pc:docMkLst>
      <pc:sldChg chg="ord">
        <pc:chgData name="Virginie Rameau" userId="S::virginie.rameau@u-bourgogne.fr::a39ac098-129e-43d9-bba7-4e40779bfddb" providerId="AD" clId="Web-{4E94274B-8E75-4A2B-BA1A-FC79D68B5918}" dt="2022-01-21T09:19:36.118" v="0"/>
        <pc:sldMkLst>
          <pc:docMk/>
          <pc:sldMk cId="2086526475" sldId="266"/>
        </pc:sldMkLst>
      </pc:sldChg>
      <pc:sldChg chg="modSp">
        <pc:chgData name="Virginie Rameau" userId="S::virginie.rameau@u-bourgogne.fr::a39ac098-129e-43d9-bba7-4e40779bfddb" providerId="AD" clId="Web-{4E94274B-8E75-4A2B-BA1A-FC79D68B5918}" dt="2022-01-21T10:06:26.253" v="11" actId="20577"/>
        <pc:sldMkLst>
          <pc:docMk/>
          <pc:sldMk cId="1850591457" sldId="273"/>
        </pc:sldMkLst>
        <pc:spChg chg="mod">
          <ac:chgData name="Virginie Rameau" userId="S::virginie.rameau@u-bourgogne.fr::a39ac098-129e-43d9-bba7-4e40779bfddb" providerId="AD" clId="Web-{4E94274B-8E75-4A2B-BA1A-FC79D68B5918}" dt="2022-01-21T10:06:26.253" v="11" actId="20577"/>
          <ac:spMkLst>
            <pc:docMk/>
            <pc:sldMk cId="1850591457" sldId="273"/>
            <ac:spMk id="3" creationId="{00000000-0000-0000-0000-000000000000}"/>
          </ac:spMkLst>
        </pc:spChg>
      </pc:sldChg>
    </pc:docChg>
  </pc:docChgLst>
  <pc:docChgLst>
    <pc:chgData name="Virginie Rameau" userId="S::virginie.rameau@u-bourgogne.fr::a39ac098-129e-43d9-bba7-4e40779bfddb" providerId="AD" clId="Web-{48371AB0-0622-4D9A-84AF-657CE09CE378}"/>
    <pc:docChg chg="modSld">
      <pc:chgData name="Virginie Rameau" userId="S::virginie.rameau@u-bourgogne.fr::a39ac098-129e-43d9-bba7-4e40779bfddb" providerId="AD" clId="Web-{48371AB0-0622-4D9A-84AF-657CE09CE378}" dt="2022-02-02T10:17:24.447" v="389"/>
      <pc:docMkLst>
        <pc:docMk/>
      </pc:docMkLst>
      <pc:sldChg chg="modNotes">
        <pc:chgData name="Virginie Rameau" userId="S::virginie.rameau@u-bourgogne.fr::a39ac098-129e-43d9-bba7-4e40779bfddb" providerId="AD" clId="Web-{48371AB0-0622-4D9A-84AF-657CE09CE378}" dt="2022-02-02T09:59:20.028" v="123"/>
        <pc:sldMkLst>
          <pc:docMk/>
          <pc:sldMk cId="3150441056" sldId="257"/>
        </pc:sldMkLst>
      </pc:sldChg>
      <pc:sldChg chg="addSp delSp modNotes">
        <pc:chgData name="Virginie Rameau" userId="S::virginie.rameau@u-bourgogne.fr::a39ac098-129e-43d9-bba7-4e40779bfddb" providerId="AD" clId="Web-{48371AB0-0622-4D9A-84AF-657CE09CE378}" dt="2022-02-02T09:59:23.466" v="124"/>
        <pc:sldMkLst>
          <pc:docMk/>
          <pc:sldMk cId="177307593" sldId="258"/>
        </pc:sldMkLst>
        <pc:spChg chg="add del">
          <ac:chgData name="Virginie Rameau" userId="S::virginie.rameau@u-bourgogne.fr::a39ac098-129e-43d9-bba7-4e40779bfddb" providerId="AD" clId="Web-{48371AB0-0622-4D9A-84AF-657CE09CE378}" dt="2022-02-02T09:57:29.793" v="102"/>
          <ac:spMkLst>
            <pc:docMk/>
            <pc:sldMk cId="177307593" sldId="258"/>
            <ac:spMk id="6" creationId="{BAEDDDCF-30EB-43FE-A396-A9899895262F}"/>
          </ac:spMkLst>
        </pc:spChg>
      </pc:sldChg>
      <pc:sldChg chg="modNotes">
        <pc:chgData name="Virginie Rameau" userId="S::virginie.rameau@u-bourgogne.fr::a39ac098-129e-43d9-bba7-4e40779bfddb" providerId="AD" clId="Web-{48371AB0-0622-4D9A-84AF-657CE09CE378}" dt="2022-02-02T10:08:01.144" v="180"/>
        <pc:sldMkLst>
          <pc:docMk/>
          <pc:sldMk cId="1277872050" sldId="263"/>
        </pc:sldMkLst>
      </pc:sldChg>
      <pc:sldChg chg="modNotes">
        <pc:chgData name="Virginie Rameau" userId="S::virginie.rameau@u-bourgogne.fr::a39ac098-129e-43d9-bba7-4e40779bfddb" providerId="AD" clId="Web-{48371AB0-0622-4D9A-84AF-657CE09CE378}" dt="2022-02-02T10:17:24.447" v="389"/>
        <pc:sldMkLst>
          <pc:docMk/>
          <pc:sldMk cId="2861842625" sldId="264"/>
        </pc:sldMkLst>
      </pc:sldChg>
      <pc:sldChg chg="modNotes">
        <pc:chgData name="Virginie Rameau" userId="S::virginie.rameau@u-bourgogne.fr::a39ac098-129e-43d9-bba7-4e40779bfddb" providerId="AD" clId="Web-{48371AB0-0622-4D9A-84AF-657CE09CE378}" dt="2022-02-02T10:04:40.063" v="175"/>
        <pc:sldMkLst>
          <pc:docMk/>
          <pc:sldMk cId="467636644" sldId="268"/>
        </pc:sldMkLst>
      </pc:sldChg>
      <pc:sldChg chg="modNotes">
        <pc:chgData name="Virginie Rameau" userId="S::virginie.rameau@u-bourgogne.fr::a39ac098-129e-43d9-bba7-4e40779bfddb" providerId="AD" clId="Web-{48371AB0-0622-4D9A-84AF-657CE09CE378}" dt="2022-02-02T10:08:40.473" v="200"/>
        <pc:sldMkLst>
          <pc:docMk/>
          <pc:sldMk cId="886870675" sldId="269"/>
        </pc:sldMkLst>
      </pc:sldChg>
    </pc:docChg>
  </pc:docChgLst>
  <pc:docChgLst>
    <pc:chgData name="fabrice rougeot" userId="S::fabrice.rougeot@u-bourgogne.fr::7cc7dc87-cf67-4a54-89a1-dbcdc543fd3e" providerId="AD" clId="Web-{652D50A7-7093-4701-8299-6C2922E5A5D7}"/>
    <pc:docChg chg="modSld">
      <pc:chgData name="fabrice rougeot" userId="S::fabrice.rougeot@u-bourgogne.fr::7cc7dc87-cf67-4a54-89a1-dbcdc543fd3e" providerId="AD" clId="Web-{652D50A7-7093-4701-8299-6C2922E5A5D7}" dt="2022-02-10T10:25:04.761" v="38"/>
      <pc:docMkLst>
        <pc:docMk/>
      </pc:docMkLst>
      <pc:sldChg chg="modNotes">
        <pc:chgData name="fabrice rougeot" userId="S::fabrice.rougeot@u-bourgogne.fr::7cc7dc87-cf67-4a54-89a1-dbcdc543fd3e" providerId="AD" clId="Web-{652D50A7-7093-4701-8299-6C2922E5A5D7}" dt="2022-02-10T10:25:04.761" v="38"/>
        <pc:sldMkLst>
          <pc:docMk/>
          <pc:sldMk cId="1385873843" sldId="288"/>
        </pc:sldMkLst>
      </pc:sldChg>
    </pc:docChg>
  </pc:docChgLst>
  <pc:docChgLst>
    <pc:chgData name="fabrice rougeot" userId="S::fabrice.rougeot@u-bourgogne.fr::7cc7dc87-cf67-4a54-89a1-dbcdc543fd3e" providerId="AD" clId="Web-{856C8DC0-71AD-4F4D-B4C5-2890E2575151}"/>
    <pc:docChg chg="modSld">
      <pc:chgData name="fabrice rougeot" userId="S::fabrice.rougeot@u-bourgogne.fr::7cc7dc87-cf67-4a54-89a1-dbcdc543fd3e" providerId="AD" clId="Web-{856C8DC0-71AD-4F4D-B4C5-2890E2575151}" dt="2022-02-10T10:20:02.695" v="48"/>
      <pc:docMkLst>
        <pc:docMk/>
      </pc:docMkLst>
      <pc:sldChg chg="modNotes">
        <pc:chgData name="fabrice rougeot" userId="S::fabrice.rougeot@u-bourgogne.fr::7cc7dc87-cf67-4a54-89a1-dbcdc543fd3e" providerId="AD" clId="Web-{856C8DC0-71AD-4F4D-B4C5-2890E2575151}" dt="2022-02-10T10:16:32.783" v="30"/>
        <pc:sldMkLst>
          <pc:docMk/>
          <pc:sldMk cId="4260503773" sldId="259"/>
        </pc:sldMkLst>
      </pc:sldChg>
      <pc:sldChg chg="modNotes">
        <pc:chgData name="fabrice rougeot" userId="S::fabrice.rougeot@u-bourgogne.fr::7cc7dc87-cf67-4a54-89a1-dbcdc543fd3e" providerId="AD" clId="Web-{856C8DC0-71AD-4F4D-B4C5-2890E2575151}" dt="2022-02-10T10:14:48.608" v="17"/>
        <pc:sldMkLst>
          <pc:docMk/>
          <pc:sldMk cId="1543517213" sldId="260"/>
        </pc:sldMkLst>
      </pc:sldChg>
      <pc:sldChg chg="modNotes">
        <pc:chgData name="fabrice rougeot" userId="S::fabrice.rougeot@u-bourgogne.fr::7cc7dc87-cf67-4a54-89a1-dbcdc543fd3e" providerId="AD" clId="Web-{856C8DC0-71AD-4F4D-B4C5-2890E2575151}" dt="2022-02-10T10:17:07.440" v="32"/>
        <pc:sldMkLst>
          <pc:docMk/>
          <pc:sldMk cId="13922063" sldId="261"/>
        </pc:sldMkLst>
      </pc:sldChg>
      <pc:sldChg chg="modNotes">
        <pc:chgData name="fabrice rougeot" userId="S::fabrice.rougeot@u-bourgogne.fr::7cc7dc87-cf67-4a54-89a1-dbcdc543fd3e" providerId="AD" clId="Web-{856C8DC0-71AD-4F4D-B4C5-2890E2575151}" dt="2022-02-10T10:20:02.695" v="48"/>
        <pc:sldMkLst>
          <pc:docMk/>
          <pc:sldMk cId="2732903044" sldId="262"/>
        </pc:sldMkLst>
      </pc:sldChg>
    </pc:docChg>
  </pc:docChgLst>
  <pc:docChgLst>
    <pc:chgData name="Virginie Rameau" userId="S::virginie.rameau@u-bourgogne.fr::a39ac098-129e-43d9-bba7-4e40779bfddb" providerId="AD" clId="Web-{10D54B96-5E0F-4019-8114-D855BD9FB6A9}"/>
    <pc:docChg chg="addSld modSld sldOrd">
      <pc:chgData name="Virginie Rameau" userId="S::virginie.rameau@u-bourgogne.fr::a39ac098-129e-43d9-bba7-4e40779bfddb" providerId="AD" clId="Web-{10D54B96-5E0F-4019-8114-D855BD9FB6A9}" dt="2022-02-02T10:41:34.705" v="393"/>
      <pc:docMkLst>
        <pc:docMk/>
      </pc:docMkLst>
      <pc:sldChg chg="ord">
        <pc:chgData name="Virginie Rameau" userId="S::virginie.rameau@u-bourgogne.fr::a39ac098-129e-43d9-bba7-4e40779bfddb" providerId="AD" clId="Web-{10D54B96-5E0F-4019-8114-D855BD9FB6A9}" dt="2022-02-02T10:41:34.705" v="393"/>
        <pc:sldMkLst>
          <pc:docMk/>
          <pc:sldMk cId="2799620515" sldId="265"/>
        </pc:sldMkLst>
      </pc:sldChg>
      <pc:sldChg chg="modNotes">
        <pc:chgData name="Virginie Rameau" userId="S::virginie.rameau@u-bourgogne.fr::a39ac098-129e-43d9-bba7-4e40779bfddb" providerId="AD" clId="Web-{10D54B96-5E0F-4019-8114-D855BD9FB6A9}" dt="2022-02-02T10:24:22.117" v="76"/>
        <pc:sldMkLst>
          <pc:docMk/>
          <pc:sldMk cId="2086526475" sldId="266"/>
        </pc:sldMkLst>
      </pc:sldChg>
      <pc:sldChg chg="modNotes">
        <pc:chgData name="Virginie Rameau" userId="S::virginie.rameau@u-bourgogne.fr::a39ac098-129e-43d9-bba7-4e40779bfddb" providerId="AD" clId="Web-{10D54B96-5E0F-4019-8114-D855BD9FB6A9}" dt="2022-02-02T10:41:02.439" v="392"/>
        <pc:sldMkLst>
          <pc:docMk/>
          <pc:sldMk cId="2719300988" sldId="267"/>
        </pc:sldMkLst>
      </pc:sldChg>
      <pc:sldChg chg="modNotes">
        <pc:chgData name="Virginie Rameau" userId="S::virginie.rameau@u-bourgogne.fr::a39ac098-129e-43d9-bba7-4e40779bfddb" providerId="AD" clId="Web-{10D54B96-5E0F-4019-8114-D855BD9FB6A9}" dt="2022-02-02T10:29:52.750" v="147"/>
        <pc:sldMkLst>
          <pc:docMk/>
          <pc:sldMk cId="4106105706" sldId="275"/>
        </pc:sldMkLst>
      </pc:sldChg>
      <pc:sldChg chg="modNotes">
        <pc:chgData name="Virginie Rameau" userId="S::virginie.rameau@u-bourgogne.fr::a39ac098-129e-43d9-bba7-4e40779bfddb" providerId="AD" clId="Web-{10D54B96-5E0F-4019-8114-D855BD9FB6A9}" dt="2022-02-02T10:38:05.856" v="229"/>
        <pc:sldMkLst>
          <pc:docMk/>
          <pc:sldMk cId="4144034343" sldId="276"/>
        </pc:sldMkLst>
      </pc:sldChg>
      <pc:sldChg chg="delSp modSp add replId modNotes">
        <pc:chgData name="Virginie Rameau" userId="S::virginie.rameau@u-bourgogne.fr::a39ac098-129e-43d9-bba7-4e40779bfddb" providerId="AD" clId="Web-{10D54B96-5E0F-4019-8114-D855BD9FB6A9}" dt="2022-02-02T10:37:42.903" v="207"/>
        <pc:sldMkLst>
          <pc:docMk/>
          <pc:sldMk cId="489398545" sldId="295"/>
        </pc:sldMkLst>
        <pc:spChg chg="mod">
          <ac:chgData name="Virginie Rameau" userId="S::virginie.rameau@u-bourgogne.fr::a39ac098-129e-43d9-bba7-4e40779bfddb" providerId="AD" clId="Web-{10D54B96-5E0F-4019-8114-D855BD9FB6A9}" dt="2022-02-02T10:35:09.258" v="153" actId="20577"/>
          <ac:spMkLst>
            <pc:docMk/>
            <pc:sldMk cId="489398545" sldId="295"/>
            <ac:spMk id="2" creationId="{00000000-0000-0000-0000-000000000000}"/>
          </ac:spMkLst>
        </pc:spChg>
        <pc:spChg chg="mod">
          <ac:chgData name="Virginie Rameau" userId="S::virginie.rameau@u-bourgogne.fr::a39ac098-129e-43d9-bba7-4e40779bfddb" providerId="AD" clId="Web-{10D54B96-5E0F-4019-8114-D855BD9FB6A9}" dt="2022-02-02T10:35:34.368" v="196" actId="20577"/>
          <ac:spMkLst>
            <pc:docMk/>
            <pc:sldMk cId="489398545" sldId="295"/>
            <ac:spMk id="4" creationId="{00000000-0000-0000-0000-000000000000}"/>
          </ac:spMkLst>
        </pc:spChg>
        <pc:picChg chg="del">
          <ac:chgData name="Virginie Rameau" userId="S::virginie.rameau@u-bourgogne.fr::a39ac098-129e-43d9-bba7-4e40779bfddb" providerId="AD" clId="Web-{10D54B96-5E0F-4019-8114-D855BD9FB6A9}" dt="2022-02-02T10:35:35.478" v="197"/>
          <ac:picMkLst>
            <pc:docMk/>
            <pc:sldMk cId="489398545" sldId="295"/>
            <ac:picMk id="8" creationId="{00000000-0000-0000-0000-000000000000}"/>
          </ac:picMkLst>
        </pc:picChg>
        <pc:picChg chg="del">
          <ac:chgData name="Virginie Rameau" userId="S::virginie.rameau@u-bourgogne.fr::a39ac098-129e-43d9-bba7-4e40779bfddb" providerId="AD" clId="Web-{10D54B96-5E0F-4019-8114-D855BD9FB6A9}" dt="2022-02-02T10:35:36.165" v="198"/>
          <ac:picMkLst>
            <pc:docMk/>
            <pc:sldMk cId="489398545" sldId="295"/>
            <ac:picMk id="9" creationId="{00000000-0000-0000-0000-000000000000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51342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474D32-57A3-4BCC-974C-FF630C8BFE2B}" type="datetimeFigureOut">
              <a:rPr lang="fr-FR" smtClean="0"/>
              <a:t>16/06/2022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51342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07176B-81A7-4D6C-889E-FFF407F6C88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516501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1342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731FD3-7B4E-40D8-8562-03044B9ADF96}" type="datetimeFigureOut">
              <a:rPr lang="fr-FR" smtClean="0"/>
              <a:t>16/06/2022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4713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79927" y="4778722"/>
            <a:ext cx="5439410" cy="3909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1342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E56E56-3508-4DCB-9D62-F05301CB479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001907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>
              <a:cs typeface="Calibri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56E56-3508-4DCB-9D62-F05301CB4791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282222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 dirty="0">
              <a:cs typeface="Calibri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E56E56-3508-4DCB-9D62-F05301CB4791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5021642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56E56-3508-4DCB-9D62-F05301CB4791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486168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56E56-3508-4DCB-9D62-F05301CB4791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4432743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56E56-3508-4DCB-9D62-F05301CB4791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7122058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b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56E56-3508-4DCB-9D62-F05301CB4791}" type="slidenum">
              <a:rPr lang="fr-FR" smtClean="0"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7674454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>
              <a:cs typeface="Calibri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56E56-3508-4DCB-9D62-F05301CB4791}" type="slidenum">
              <a:rPr lang="fr-FR" smtClean="0"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0932814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b="1" dirty="0">
              <a:cs typeface="Calibri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56E56-3508-4DCB-9D62-F05301CB4791}" type="slidenum">
              <a:rPr lang="fr-FR" smtClean="0"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9871854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>
              <a:cs typeface="Calibri" panose="020F0502020204030204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56E56-3508-4DCB-9D62-F05301CB4791}" type="slidenum">
              <a:rPr lang="fr-FR" smtClean="0"/>
              <a:t>19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6661736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56E56-3508-4DCB-9D62-F05301CB4791}" type="slidenum">
              <a:rPr lang="fr-FR" smtClean="0"/>
              <a:t>20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82886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56E56-3508-4DCB-9D62-F05301CB4791}" type="slidenum">
              <a:rPr lang="fr-FR" smtClean="0"/>
              <a:t>23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443366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cs typeface="Calibri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E56E56-3508-4DCB-9D62-F05301CB4791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164627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56E56-3508-4DCB-9D62-F05301CB4791}" type="slidenum">
              <a:rPr lang="fr-FR" smtClean="0"/>
              <a:t>28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9596318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56E56-3508-4DCB-9D62-F05301CB4791}" type="slidenum">
              <a:rPr lang="fr-FR" smtClean="0"/>
              <a:t>30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3163686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56E56-3508-4DCB-9D62-F05301CB4791}" type="slidenum">
              <a:rPr lang="fr-FR" smtClean="0"/>
              <a:t>32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3416990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56E56-3508-4DCB-9D62-F05301CB4791}" type="slidenum">
              <a:rPr lang="fr-FR" smtClean="0"/>
              <a:t>33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0897054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56E56-3508-4DCB-9D62-F05301CB4791}" type="slidenum">
              <a:rPr lang="fr-FR" smtClean="0"/>
              <a:t>35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8431677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56E56-3508-4DCB-9D62-F05301CB4791}" type="slidenum">
              <a:rPr lang="fr-FR" smtClean="0"/>
              <a:t>36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236068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cs typeface="Calibri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E56E56-3508-4DCB-9D62-F05301CB4791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005458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E56E56-3508-4DCB-9D62-F05301CB4791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3288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56E56-3508-4DCB-9D62-F05301CB4791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570512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spc="-10" dirty="0">
              <a:latin typeface="Carlito"/>
              <a:cs typeface="Carlito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56E56-3508-4DCB-9D62-F05301CB4791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88853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cs typeface="Calibri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E56E56-3508-4DCB-9D62-F05301CB4791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707438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56E56-3508-4DCB-9D62-F05301CB4791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468368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56E56-3508-4DCB-9D62-F05301CB4791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551184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CF7E9-D80D-459C-9AE5-39D14517E126}" type="datetimeFigureOut">
              <a:rPr lang="fr-FR" smtClean="0"/>
              <a:t>16/06/2022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F1E3D-FAC1-4428-B736-893C65F043D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887832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CF7E9-D80D-459C-9AE5-39D14517E126}" type="datetimeFigureOut">
              <a:rPr lang="fr-FR" smtClean="0"/>
              <a:t>16/06/2022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F1E3D-FAC1-4428-B736-893C65F043D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403423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CF7E9-D80D-459C-9AE5-39D14517E126}" type="datetimeFigureOut">
              <a:rPr lang="fr-FR" smtClean="0"/>
              <a:t>16/06/2022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F1E3D-FAC1-4428-B736-893C65F043D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088097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CF7E9-D80D-459C-9AE5-39D14517E126}" type="datetimeFigureOut">
              <a:rPr lang="fr-FR" smtClean="0"/>
              <a:t>16/06/2022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F1E3D-FAC1-4428-B736-893C65F043D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477064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CF7E9-D80D-459C-9AE5-39D14517E126}" type="datetimeFigureOut">
              <a:rPr lang="fr-FR" smtClean="0"/>
              <a:t>16/06/2022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F1E3D-FAC1-4428-B736-893C65F043D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742238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CF7E9-D80D-459C-9AE5-39D14517E126}" type="datetimeFigureOut">
              <a:rPr lang="fr-FR" smtClean="0"/>
              <a:t>16/06/2022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F1E3D-FAC1-4428-B736-893C65F043D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57685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CF7E9-D80D-459C-9AE5-39D14517E126}" type="datetimeFigureOut">
              <a:rPr lang="fr-FR" smtClean="0"/>
              <a:t>16/06/2022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F1E3D-FAC1-4428-B736-893C65F043D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84852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CF7E9-D80D-459C-9AE5-39D14517E126}" type="datetimeFigureOut">
              <a:rPr lang="fr-FR" smtClean="0"/>
              <a:t>16/06/2022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F1E3D-FAC1-4428-B736-893C65F043D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612678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CF7E9-D80D-459C-9AE5-39D14517E126}" type="datetimeFigureOut">
              <a:rPr lang="fr-FR" smtClean="0"/>
              <a:t>16/06/2022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F1E3D-FAC1-4428-B736-893C65F043D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527704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CF7E9-D80D-459C-9AE5-39D14517E126}" type="datetimeFigureOut">
              <a:rPr lang="fr-FR" smtClean="0"/>
              <a:t>16/06/2022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F1E3D-FAC1-4428-B736-893C65F043D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650831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CF7E9-D80D-459C-9AE5-39D14517E126}" type="datetimeFigureOut">
              <a:rPr lang="fr-FR" smtClean="0"/>
              <a:t>16/06/2022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F1E3D-FAC1-4428-B736-893C65F043D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140352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ACF7E9-D80D-459C-9AE5-39D14517E126}" type="datetimeFigureOut">
              <a:rPr lang="fr-FR" smtClean="0"/>
              <a:t>16/06/2022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4F1E3D-FAC1-4428-B736-893C65F043D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6669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7" Type="http://schemas.openxmlformats.org/officeDocument/2006/relationships/image" Target="../media/image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hyperlink" Target="mailto:archives-ouvertes@u-bourgogne.fr" TargetMode="Externa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hyperlink" Target="https://www.legifrance.gouv.fr/jorf/id/JORFTEXT000033202746/" TargetMode="External"/><Relationship Id="rId7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hyperlink" Target="https://v2.sherpa.ac.uk/id/publication/4008" TargetMode="External"/><Relationship Id="rId4" Type="http://schemas.openxmlformats.org/officeDocument/2006/relationships/hyperlink" Target="https://v2.sherpa.ac.uk/romeo/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doc.archives-ouvertes.fr/questions-juridiques/depot-de-chapitres-douvrage-politique-des-editeurs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doc.archives-ouvertes.fr/tutoriels/comment-bien-nommer-et-presenter-ses-fichiers/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eg"/><Relationship Id="rId5" Type="http://schemas.openxmlformats.org/officeDocument/2006/relationships/image" Target="../media/image1.png"/><Relationship Id="rId4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" TargetMode="External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.png"/><Relationship Id="rId4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hyperlink" Target="https://hal.archives-ouvertes.fr/help/information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eg"/><Relationship Id="rId5" Type="http://schemas.openxmlformats.org/officeDocument/2006/relationships/image" Target="../media/image1.png"/><Relationship Id="rId4" Type="http://schemas.openxmlformats.org/officeDocument/2006/relationships/image" Target="../media/image1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image" Target="../media/image2.jpeg"/><Relationship Id="rId4" Type="http://schemas.openxmlformats.org/officeDocument/2006/relationships/image" Target="../media/image1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image" Target="../media/image28.png"/><Relationship Id="rId7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g"/><Relationship Id="rId5" Type="http://schemas.openxmlformats.org/officeDocument/2006/relationships/image" Target="../media/image30.jpg"/><Relationship Id="rId4" Type="http://schemas.openxmlformats.org/officeDocument/2006/relationships/image" Target="../media/image2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hyperlink" Target="https://hal-univ-bourgogne.archives-ouvertes.fr/hal-01259891v1" TargetMode="External"/><Relationship Id="rId7" Type="http://schemas.openxmlformats.org/officeDocument/2006/relationships/image" Target="../media/image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s://orcid.org/0000-0002-4411-0952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eg"/><Relationship Id="rId5" Type="http://schemas.openxmlformats.org/officeDocument/2006/relationships/image" Target="../media/image1.png"/><Relationship Id="rId4" Type="http://schemas.openxmlformats.org/officeDocument/2006/relationships/image" Target="../media/image1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eg"/><Relationship Id="rId5" Type="http://schemas.openxmlformats.org/officeDocument/2006/relationships/image" Target="../media/image1.png"/><Relationship Id="rId4" Type="http://schemas.openxmlformats.org/officeDocument/2006/relationships/image" Target="../media/image39.jp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eg"/><Relationship Id="rId5" Type="http://schemas.openxmlformats.org/officeDocument/2006/relationships/image" Target="../media/image1.png"/><Relationship Id="rId4" Type="http://schemas.openxmlformats.org/officeDocument/2006/relationships/image" Target="../media/image4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en.unesco.org/sites/default/files/open_science_brochure_fr.pdf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hyperlink" Target="https://www.legifrance.gouv.fr/loda/id/JORFTEXT000033202746/2020-11-05/" TargetMode="External"/><Relationship Id="rId7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coalition-s.org/" TargetMode="External"/><Relationship Id="rId5" Type="http://schemas.openxmlformats.org/officeDocument/2006/relationships/hyperlink" Target="https://www.enseignementsup-recherche.gouv.fr/cid159131/le-plan-national-pour-la-science-ouverte-2021-2024-vers-une-generalisation-de-la-science-ouverte-en-france.html" TargetMode="External"/><Relationship Id="rId4" Type="http://schemas.openxmlformats.org/officeDocument/2006/relationships/hyperlink" Target="https://www.enseignementsup-recherche.gouv.fr/cid132529/le-plan-national-pour-la-science-ouverte-les-resultats-de-la-recherche-scientifique-ouverts-a-tous-sans-entrave-sans-delai-sans-paiement.html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fr-FR">
                <a:solidFill>
                  <a:schemeClr val="accent2"/>
                </a:solidFill>
              </a:rPr>
              <a:t>Valoriser ses publications dans HAL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4572000"/>
            <a:ext cx="9144000" cy="1284514"/>
          </a:xfrm>
        </p:spPr>
        <p:txBody>
          <a:bodyPr/>
          <a:lstStyle/>
          <a:p>
            <a:r>
              <a:rPr lang="fr-FR" dirty="0"/>
              <a:t>Formation doctorale – 2022</a:t>
            </a:r>
          </a:p>
          <a:p>
            <a:r>
              <a:rPr lang="fr-FR" dirty="0"/>
              <a:t>Pôle Documentation 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025986A6-CF34-4DE9-B2EE-F0A05368C8E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0002" y="6176963"/>
            <a:ext cx="975854" cy="596084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5A18842B-F534-4351-9548-CFF79DE7A01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3800" y="6133320"/>
            <a:ext cx="724680" cy="724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8265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0" y="0"/>
            <a:ext cx="11038114" cy="1325563"/>
          </a:xfrm>
        </p:spPr>
        <p:txBody>
          <a:bodyPr/>
          <a:lstStyle/>
          <a:p>
            <a:r>
              <a:rPr lang="fr-FR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Créer et paramétrer votre compte HAL</a:t>
            </a:r>
          </a:p>
        </p:txBody>
      </p:sp>
      <p:sp>
        <p:nvSpPr>
          <p:cNvPr id="6" name="object 3"/>
          <p:cNvSpPr/>
          <p:nvPr/>
        </p:nvSpPr>
        <p:spPr>
          <a:xfrm>
            <a:off x="1799996" y="1077687"/>
            <a:ext cx="2184175" cy="185810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4"/>
          <p:cNvSpPr/>
          <p:nvPr/>
        </p:nvSpPr>
        <p:spPr>
          <a:xfrm>
            <a:off x="1079995" y="3059645"/>
            <a:ext cx="4678548" cy="324318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ZoneTexte 7"/>
          <p:cNvSpPr txBox="1"/>
          <p:nvPr/>
        </p:nvSpPr>
        <p:spPr>
          <a:xfrm>
            <a:off x="6872739" y="1436915"/>
            <a:ext cx="4550228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arenR"/>
            </a:pPr>
            <a:r>
              <a:rPr lang="fr-FR" spc="-10" dirty="0">
                <a:latin typeface="Carlito"/>
                <a:cs typeface="Carlito"/>
              </a:rPr>
              <a:t>Connectez-vous </a:t>
            </a:r>
            <a:r>
              <a:rPr lang="fr-FR" spc="-5" dirty="0">
                <a:latin typeface="Carlito"/>
                <a:cs typeface="Carlito"/>
              </a:rPr>
              <a:t>sur la </a:t>
            </a:r>
            <a:r>
              <a:rPr lang="fr-FR" spc="-15" dirty="0">
                <a:latin typeface="Carlito"/>
                <a:cs typeface="Carlito"/>
              </a:rPr>
              <a:t>plate-forme </a:t>
            </a:r>
            <a:r>
              <a:rPr lang="fr-FR" spc="-15" dirty="0">
                <a:solidFill>
                  <a:srgbClr val="00007F"/>
                </a:solidFill>
                <a:latin typeface="Carlito"/>
                <a:cs typeface="Carlito"/>
              </a:rPr>
              <a:t> </a:t>
            </a:r>
            <a:r>
              <a:rPr lang="fr-FR" spc="-5" dirty="0">
                <a:solidFill>
                  <a:srgbClr val="00007F"/>
                </a:solidFill>
                <a:latin typeface="Carlito"/>
                <a:cs typeface="Carlito"/>
              </a:rPr>
              <a:t>HAL-uB</a:t>
            </a:r>
            <a:r>
              <a:rPr lang="fr-FR" spc="-5" dirty="0">
                <a:latin typeface="Carlito"/>
                <a:cs typeface="Carlito"/>
              </a:rPr>
              <a:t>, et </a:t>
            </a:r>
            <a:r>
              <a:rPr lang="fr-FR" spc="-10" dirty="0">
                <a:latin typeface="Carlito"/>
                <a:cs typeface="Carlito"/>
              </a:rPr>
              <a:t>choisissez «créer </a:t>
            </a:r>
            <a:r>
              <a:rPr lang="fr-FR" dirty="0">
                <a:latin typeface="Carlito"/>
                <a:cs typeface="Carlito"/>
              </a:rPr>
              <a:t>un  </a:t>
            </a:r>
            <a:r>
              <a:rPr lang="fr-FR" spc="-10" dirty="0">
                <a:latin typeface="Carlito"/>
                <a:cs typeface="Carlito"/>
              </a:rPr>
              <a:t>compte» </a:t>
            </a:r>
            <a:r>
              <a:rPr lang="fr-FR" spc="-5" dirty="0">
                <a:latin typeface="Carlito"/>
                <a:cs typeface="Carlito"/>
              </a:rPr>
              <a:t>dans le </a:t>
            </a:r>
            <a:r>
              <a:rPr lang="fr-FR" dirty="0">
                <a:latin typeface="Carlito"/>
                <a:cs typeface="Carlito"/>
              </a:rPr>
              <a:t>menu </a:t>
            </a:r>
            <a:r>
              <a:rPr lang="fr-FR" spc="-10" dirty="0">
                <a:latin typeface="Carlito"/>
                <a:cs typeface="Carlito"/>
              </a:rPr>
              <a:t>«connexion»  </a:t>
            </a:r>
            <a:r>
              <a:rPr lang="fr-FR" spc="5" dirty="0">
                <a:latin typeface="Carlito"/>
                <a:cs typeface="Carlito"/>
              </a:rPr>
              <a:t>en </a:t>
            </a:r>
            <a:r>
              <a:rPr lang="fr-FR" spc="-5" dirty="0">
                <a:latin typeface="Carlito"/>
                <a:cs typeface="Carlito"/>
              </a:rPr>
              <a:t>haut </a:t>
            </a:r>
            <a:r>
              <a:rPr lang="fr-FR" dirty="0">
                <a:latin typeface="Carlito"/>
                <a:cs typeface="Carlito"/>
              </a:rPr>
              <a:t>à </a:t>
            </a:r>
            <a:r>
              <a:rPr lang="fr-FR" spc="-10" dirty="0">
                <a:latin typeface="Carlito"/>
                <a:cs typeface="Carlito"/>
              </a:rPr>
              <a:t>droite </a:t>
            </a:r>
            <a:r>
              <a:rPr lang="fr-FR" dirty="0">
                <a:latin typeface="Carlito"/>
                <a:cs typeface="Carlito"/>
              </a:rPr>
              <a:t>de</a:t>
            </a:r>
            <a:r>
              <a:rPr lang="fr-FR" spc="-20" dirty="0">
                <a:latin typeface="Carlito"/>
                <a:cs typeface="Carlito"/>
              </a:rPr>
              <a:t> </a:t>
            </a:r>
            <a:r>
              <a:rPr lang="fr-FR" spc="-25" dirty="0">
                <a:latin typeface="Carlito"/>
                <a:cs typeface="Carlito"/>
              </a:rPr>
              <a:t>l’écran</a:t>
            </a:r>
          </a:p>
          <a:p>
            <a:pPr marL="342900" indent="-342900">
              <a:buAutoNum type="arabicParenR"/>
            </a:pPr>
            <a:endParaRPr lang="fr-FR" spc="-25" dirty="0">
              <a:latin typeface="Carlito"/>
              <a:cs typeface="Carlito"/>
            </a:endParaRPr>
          </a:p>
          <a:p>
            <a:pPr marL="342900" indent="-342900">
              <a:buAutoNum type="arabicParenR"/>
            </a:pPr>
            <a:r>
              <a:rPr lang="fr-FR" spc="-10" dirty="0">
                <a:latin typeface="Carlito"/>
                <a:cs typeface="Carlito"/>
              </a:rPr>
              <a:t>Remplissez </a:t>
            </a:r>
            <a:r>
              <a:rPr lang="fr-FR" spc="-5" dirty="0">
                <a:latin typeface="Carlito"/>
                <a:cs typeface="Carlito"/>
              </a:rPr>
              <a:t>le </a:t>
            </a:r>
            <a:r>
              <a:rPr lang="fr-FR" spc="-10" dirty="0">
                <a:latin typeface="Carlito"/>
                <a:cs typeface="Carlito"/>
              </a:rPr>
              <a:t>formulaire </a:t>
            </a:r>
            <a:r>
              <a:rPr lang="fr-FR" dirty="0">
                <a:latin typeface="Carlito"/>
                <a:cs typeface="Carlito"/>
              </a:rPr>
              <a:t>: </a:t>
            </a:r>
            <a:r>
              <a:rPr lang="fr-FR" spc="-5" dirty="0">
                <a:latin typeface="Carlito"/>
                <a:cs typeface="Carlito"/>
              </a:rPr>
              <a:t>indiquez </a:t>
            </a:r>
            <a:r>
              <a:rPr lang="fr-FR" spc="-10" dirty="0" smtClean="0">
                <a:latin typeface="Carlito"/>
                <a:cs typeface="Carlito"/>
              </a:rPr>
              <a:t>vos </a:t>
            </a:r>
            <a:r>
              <a:rPr lang="fr-FR" spc="-10" dirty="0">
                <a:latin typeface="Carlito"/>
                <a:cs typeface="Carlito"/>
              </a:rPr>
              <a:t>coordonnées </a:t>
            </a:r>
            <a:r>
              <a:rPr lang="fr-FR" spc="-5" dirty="0">
                <a:latin typeface="Carlito"/>
                <a:cs typeface="Carlito"/>
              </a:rPr>
              <a:t>et </a:t>
            </a:r>
            <a:r>
              <a:rPr lang="fr-FR" spc="-10" dirty="0">
                <a:latin typeface="Carlito"/>
                <a:cs typeface="Carlito"/>
              </a:rPr>
              <a:t>choisissez </a:t>
            </a:r>
            <a:r>
              <a:rPr lang="fr-FR" dirty="0">
                <a:latin typeface="Carlito"/>
                <a:cs typeface="Carlito"/>
              </a:rPr>
              <a:t>un  </a:t>
            </a:r>
            <a:r>
              <a:rPr lang="fr-FR" spc="-10" dirty="0">
                <a:latin typeface="Carlito"/>
                <a:cs typeface="Carlito"/>
              </a:rPr>
              <a:t>identifiant </a:t>
            </a:r>
            <a:r>
              <a:rPr lang="fr-FR" spc="-5" dirty="0">
                <a:latin typeface="Carlito"/>
                <a:cs typeface="Carlito"/>
              </a:rPr>
              <a:t>et </a:t>
            </a:r>
            <a:r>
              <a:rPr lang="fr-FR" dirty="0">
                <a:latin typeface="Carlito"/>
                <a:cs typeface="Carlito"/>
              </a:rPr>
              <a:t>un </a:t>
            </a:r>
            <a:r>
              <a:rPr lang="fr-FR" spc="-5" dirty="0">
                <a:latin typeface="Carlito"/>
                <a:cs typeface="Carlito"/>
              </a:rPr>
              <a:t>mot </a:t>
            </a:r>
            <a:r>
              <a:rPr lang="fr-FR" dirty="0">
                <a:latin typeface="Carlito"/>
                <a:cs typeface="Carlito"/>
              </a:rPr>
              <a:t>de</a:t>
            </a:r>
            <a:r>
              <a:rPr lang="fr-FR" spc="-20" dirty="0">
                <a:latin typeface="Carlito"/>
                <a:cs typeface="Carlito"/>
              </a:rPr>
              <a:t> </a:t>
            </a:r>
            <a:r>
              <a:rPr lang="fr-FR" spc="-5" dirty="0">
                <a:latin typeface="Carlito"/>
                <a:cs typeface="Carlito"/>
              </a:rPr>
              <a:t>passe</a:t>
            </a:r>
          </a:p>
          <a:p>
            <a:pPr marL="342900" indent="-342900">
              <a:buAutoNum type="arabicParenR"/>
            </a:pPr>
            <a:endParaRPr lang="fr-FR" spc="-5" dirty="0">
              <a:latin typeface="Carlito"/>
              <a:cs typeface="Carlito"/>
            </a:endParaRPr>
          </a:p>
          <a:p>
            <a:pPr marL="342900" indent="-342900">
              <a:buAutoNum type="arabicParenR"/>
            </a:pPr>
            <a:r>
              <a:rPr lang="fr-FR" spc="-5" dirty="0">
                <a:latin typeface="Carlito"/>
                <a:cs typeface="Carlito"/>
              </a:rPr>
              <a:t>Un mail </a:t>
            </a:r>
            <a:r>
              <a:rPr lang="fr-FR" spc="-10" dirty="0">
                <a:latin typeface="Carlito"/>
                <a:cs typeface="Carlito"/>
              </a:rPr>
              <a:t>vous est automatiquement  </a:t>
            </a:r>
            <a:r>
              <a:rPr lang="fr-FR" spc="-15" dirty="0">
                <a:latin typeface="Carlito"/>
                <a:cs typeface="Carlito"/>
              </a:rPr>
              <a:t>envoyé </a:t>
            </a:r>
            <a:r>
              <a:rPr lang="fr-FR" dirty="0">
                <a:latin typeface="Carlito"/>
                <a:cs typeface="Carlito"/>
              </a:rPr>
              <a:t>à </a:t>
            </a:r>
            <a:r>
              <a:rPr lang="fr-FR" spc="-20" dirty="0">
                <a:latin typeface="Carlito"/>
                <a:cs typeface="Carlito"/>
              </a:rPr>
              <a:t>l’adresse </a:t>
            </a:r>
            <a:r>
              <a:rPr lang="fr-FR" dirty="0" smtClean="0">
                <a:latin typeface="Carlito"/>
                <a:cs typeface="Carlito"/>
              </a:rPr>
              <a:t>que </a:t>
            </a:r>
            <a:r>
              <a:rPr lang="fr-FR" spc="-10" dirty="0">
                <a:latin typeface="Carlito"/>
                <a:cs typeface="Carlito"/>
              </a:rPr>
              <a:t>vous </a:t>
            </a:r>
            <a:r>
              <a:rPr lang="fr-FR" spc="-25" dirty="0">
                <a:latin typeface="Carlito"/>
                <a:cs typeface="Carlito"/>
              </a:rPr>
              <a:t>avez  </a:t>
            </a:r>
            <a:r>
              <a:rPr lang="fr-FR" spc="-10" dirty="0">
                <a:latin typeface="Carlito"/>
                <a:cs typeface="Carlito"/>
              </a:rPr>
              <a:t>entrée. Cliquez </a:t>
            </a:r>
            <a:r>
              <a:rPr lang="fr-FR" spc="-5" dirty="0">
                <a:latin typeface="Carlito"/>
                <a:cs typeface="Carlito"/>
              </a:rPr>
              <a:t>sur le lien pour  finaliser la </a:t>
            </a:r>
            <a:r>
              <a:rPr lang="fr-FR" spc="-15" dirty="0">
                <a:latin typeface="Carlito"/>
                <a:cs typeface="Carlito"/>
              </a:rPr>
              <a:t>création </a:t>
            </a:r>
            <a:r>
              <a:rPr lang="fr-FR" dirty="0">
                <a:latin typeface="Carlito"/>
                <a:cs typeface="Carlito"/>
              </a:rPr>
              <a:t>du</a:t>
            </a:r>
            <a:r>
              <a:rPr lang="fr-FR" spc="-5" dirty="0">
                <a:latin typeface="Carlito"/>
                <a:cs typeface="Carlito"/>
              </a:rPr>
              <a:t> </a:t>
            </a:r>
            <a:r>
              <a:rPr lang="fr-FR" spc="-10" dirty="0">
                <a:latin typeface="Carlito"/>
                <a:cs typeface="Carlito"/>
              </a:rPr>
              <a:t>compte</a:t>
            </a:r>
          </a:p>
          <a:p>
            <a:pPr marL="342900" indent="-342900">
              <a:buAutoNum type="arabicParenR"/>
            </a:pPr>
            <a:endParaRPr lang="fr-FR" spc="-10" dirty="0">
              <a:latin typeface="Carlito"/>
              <a:cs typeface="Carlito"/>
            </a:endParaRPr>
          </a:p>
          <a:p>
            <a:r>
              <a:rPr lang="fr-FR" spc="-10" dirty="0">
                <a:latin typeface="Carlito"/>
                <a:cs typeface="Carlito"/>
              </a:rPr>
              <a:t>En cas de difficulté, contactez le support : </a:t>
            </a:r>
            <a:r>
              <a:rPr lang="fr-FR" dirty="0">
                <a:hlinkClick r:id="rId5"/>
              </a:rPr>
              <a:t>archives-ouvertes@u-bourgogne.fr</a:t>
            </a:r>
            <a:endParaRPr lang="fr-FR" spc="-10" dirty="0">
              <a:latin typeface="Carlito"/>
              <a:cs typeface="Carlito"/>
            </a:endParaRPr>
          </a:p>
          <a:p>
            <a:pPr marL="342900" indent="-342900">
              <a:buAutoNum type="arabicParenR"/>
            </a:pPr>
            <a:endParaRPr lang="fr-FR" spc="-10" dirty="0">
              <a:latin typeface="Carlito"/>
            </a:endParaRPr>
          </a:p>
          <a:p>
            <a:pPr marL="342900" indent="-342900">
              <a:buAutoNum type="arabicParenR"/>
            </a:pPr>
            <a:endParaRPr lang="fr-FR" spc="-10" dirty="0">
              <a:latin typeface="Carlito"/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025986A6-CF34-4DE9-B2EE-F0A05368C8E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0002" y="6176963"/>
            <a:ext cx="975854" cy="596084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5A18842B-F534-4351-9548-CFF79DE7A01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3800" y="6133320"/>
            <a:ext cx="724680" cy="724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8426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62000" y="0"/>
            <a:ext cx="10515600" cy="1325563"/>
          </a:xfrm>
        </p:spPr>
        <p:txBody>
          <a:bodyPr/>
          <a:lstStyle/>
          <a:p>
            <a:r>
              <a:rPr lang="fr-FR">
                <a:solidFill>
                  <a:schemeClr val="accent2"/>
                </a:solidFill>
              </a:rPr>
              <a:t>Paramétrer votre compte HAL </a:t>
            </a:r>
          </a:p>
        </p:txBody>
      </p:sp>
      <p:pic>
        <p:nvPicPr>
          <p:cNvPr id="6" name="Image 5"/>
          <p:cNvPicPr/>
          <p:nvPr/>
        </p:nvPicPr>
        <p:blipFill rotWithShape="1">
          <a:blip r:embed="rId3"/>
          <a:srcRect l="22983" t="27338" r="60317" b="41504"/>
          <a:stretch/>
        </p:blipFill>
        <p:spPr bwMode="auto">
          <a:xfrm>
            <a:off x="672872" y="1106261"/>
            <a:ext cx="1983242" cy="2148568"/>
          </a:xfrm>
          <a:prstGeom prst="rect">
            <a:avLst/>
          </a:prstGeom>
          <a:ln w="9525" cap="flat" cmpd="sng" algn="ctr">
            <a:solidFill>
              <a:sysClr val="windowText" lastClr="000000"/>
            </a:solidFill>
            <a:prstDash val="solid"/>
            <a:round/>
            <a:headEnd type="none" w="med" len="med"/>
            <a:tailEnd type="none" w="med" len="med"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ZoneTexte 6"/>
          <p:cNvSpPr txBox="1"/>
          <p:nvPr/>
        </p:nvSpPr>
        <p:spPr>
          <a:xfrm>
            <a:off x="3113429" y="1167435"/>
            <a:ext cx="6988629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/>
              <a:t>Dans mon espace / mon profil :</a:t>
            </a:r>
          </a:p>
          <a:p>
            <a:endParaRPr lang="fr-FR" sz="2000" dirty="0"/>
          </a:p>
          <a:p>
            <a:pPr marL="285750" indent="-285750">
              <a:buFontTx/>
              <a:buChar char="-"/>
            </a:pPr>
            <a:r>
              <a:rPr lang="fr-FR" sz="2000" dirty="0"/>
              <a:t>Informations de mon profil HAL</a:t>
            </a:r>
          </a:p>
          <a:p>
            <a:r>
              <a:rPr lang="fr-FR" sz="2000" dirty="0"/>
              <a:t>Notamment : </a:t>
            </a:r>
          </a:p>
          <a:p>
            <a:r>
              <a:rPr lang="fr-FR" sz="2000" dirty="0"/>
              <a:t>Création et gestion de votre IdHAL et de votre CV</a:t>
            </a:r>
          </a:p>
          <a:p>
            <a:endParaRPr lang="fr-FR" sz="2000" dirty="0"/>
          </a:p>
          <a:p>
            <a:pPr marL="285750" indent="-285750">
              <a:buFontTx/>
              <a:buChar char="-"/>
            </a:pPr>
            <a:r>
              <a:rPr lang="fr-FR" sz="2000" dirty="0"/>
              <a:t>Préférences de dépôt </a:t>
            </a:r>
          </a:p>
          <a:p>
            <a:r>
              <a:rPr lang="fr-FR" sz="2000" dirty="0"/>
              <a:t>Notamment : </a:t>
            </a:r>
          </a:p>
          <a:p>
            <a:r>
              <a:rPr lang="fr-FR" sz="2000" dirty="0"/>
              <a:t>Choix d’afficher le formulaire de dépôt simple ou détaillé</a:t>
            </a:r>
          </a:p>
          <a:p>
            <a:r>
              <a:rPr lang="fr-FR" sz="2000" dirty="0"/>
              <a:t>Possibilité de pré-remplir le domaine</a:t>
            </a:r>
          </a:p>
          <a:p>
            <a:endParaRPr lang="fr-FR" sz="2000" dirty="0"/>
          </a:p>
          <a:p>
            <a:pPr marL="285750" indent="-285750">
              <a:buFontTx/>
              <a:buChar char="-"/>
            </a:pPr>
            <a:r>
              <a:rPr lang="fr-FR" sz="2000" dirty="0"/>
              <a:t>Préférences de réception de mails</a:t>
            </a:r>
          </a:p>
          <a:p>
            <a:r>
              <a:rPr lang="fr-FR" sz="2000" dirty="0"/>
              <a:t>Recevoir une confirmation mail de vos dépôts</a:t>
            </a:r>
          </a:p>
          <a:p>
            <a:r>
              <a:rPr lang="fr-FR" sz="2000" dirty="0"/>
              <a:t>Recevoir une notification lorsque vous êtes identifié comme </a:t>
            </a:r>
            <a:r>
              <a:rPr lang="fr-FR" sz="2000" dirty="0" smtClean="0"/>
              <a:t>co-auteur</a:t>
            </a:r>
          </a:p>
          <a:p>
            <a:endParaRPr lang="fr-FR" sz="2000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025986A6-CF34-4DE9-B2EE-F0A05368C8E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0002" y="6176963"/>
            <a:ext cx="975854" cy="596084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5A18842B-F534-4351-9548-CFF79DE7A01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3800" y="6133320"/>
            <a:ext cx="724680" cy="724680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11746897" y="72737"/>
            <a:ext cx="3315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20865264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00000"/>
              </a:lnSpc>
              <a:spcBef>
                <a:spcPts val="520"/>
              </a:spcBef>
              <a:buNone/>
            </a:pPr>
            <a:r>
              <a:rPr lang="fr-FR" spc="-10">
                <a:cs typeface="Carlito"/>
              </a:rPr>
              <a:t>UTILISER HAL :</a:t>
            </a:r>
          </a:p>
          <a:p>
            <a:pPr marL="0" indent="0">
              <a:lnSpc>
                <a:spcPct val="100000"/>
              </a:lnSpc>
              <a:spcBef>
                <a:spcPts val="520"/>
              </a:spcBef>
              <a:buNone/>
            </a:pPr>
            <a:endParaRPr lang="fr-FR" spc="-10">
              <a:solidFill>
                <a:schemeClr val="bg1">
                  <a:lumMod val="85000"/>
                </a:schemeClr>
              </a:solidFill>
              <a:cs typeface="Carlito"/>
            </a:endParaRPr>
          </a:p>
          <a:p>
            <a:pPr marL="12700">
              <a:lnSpc>
                <a:spcPct val="100000"/>
              </a:lnSpc>
              <a:spcBef>
                <a:spcPts val="520"/>
              </a:spcBef>
            </a:pPr>
            <a:r>
              <a:rPr lang="fr-FR" spc="-10">
                <a:solidFill>
                  <a:schemeClr val="bg1">
                    <a:lumMod val="85000"/>
                  </a:schemeClr>
                </a:solidFill>
                <a:cs typeface="Carlito"/>
              </a:rPr>
              <a:t>Créer et paramétrer </a:t>
            </a:r>
            <a:r>
              <a:rPr lang="fr-FR" spc="-5">
                <a:solidFill>
                  <a:schemeClr val="bg1">
                    <a:lumMod val="85000"/>
                  </a:schemeClr>
                </a:solidFill>
                <a:cs typeface="Carlito"/>
              </a:rPr>
              <a:t>votre </a:t>
            </a:r>
            <a:r>
              <a:rPr lang="fr-FR" spc="-15">
                <a:solidFill>
                  <a:schemeClr val="bg1">
                    <a:lumMod val="85000"/>
                  </a:schemeClr>
                </a:solidFill>
                <a:cs typeface="Carlito"/>
              </a:rPr>
              <a:t>compte </a:t>
            </a:r>
            <a:r>
              <a:rPr lang="fr-FR" spc="-5">
                <a:solidFill>
                  <a:schemeClr val="bg1">
                    <a:lumMod val="85000"/>
                  </a:schemeClr>
                </a:solidFill>
                <a:cs typeface="Carlito"/>
              </a:rPr>
              <a:t>HAL </a:t>
            </a:r>
          </a:p>
          <a:p>
            <a:pPr marL="12700">
              <a:lnSpc>
                <a:spcPct val="100000"/>
              </a:lnSpc>
              <a:spcBef>
                <a:spcPts val="520"/>
              </a:spcBef>
            </a:pPr>
            <a:r>
              <a:rPr lang="fr-FR" spc="-5">
                <a:cs typeface="Carlito"/>
              </a:rPr>
              <a:t>Déposer votre publication en texte intégral </a:t>
            </a:r>
          </a:p>
          <a:p>
            <a:pPr marL="12700">
              <a:lnSpc>
                <a:spcPct val="100000"/>
              </a:lnSpc>
              <a:spcBef>
                <a:spcPts val="520"/>
              </a:spcBef>
            </a:pPr>
            <a:r>
              <a:rPr lang="fr-FR" spc="-5">
                <a:solidFill>
                  <a:schemeClr val="bg1">
                    <a:lumMod val="85000"/>
                  </a:schemeClr>
                </a:solidFill>
                <a:cs typeface="Carlito"/>
              </a:rPr>
              <a:t>Modifier la notice de votre publication</a:t>
            </a:r>
          </a:p>
          <a:p>
            <a:pPr marL="12700">
              <a:lnSpc>
                <a:spcPct val="100000"/>
              </a:lnSpc>
              <a:spcBef>
                <a:spcPts val="520"/>
              </a:spcBef>
            </a:pPr>
            <a:r>
              <a:rPr lang="fr-FR" spc="-5">
                <a:solidFill>
                  <a:schemeClr val="bg1">
                    <a:lumMod val="85000"/>
                  </a:schemeClr>
                </a:solidFill>
                <a:cs typeface="Carlito"/>
              </a:rPr>
              <a:t>Partager ou demander la propriété d’une notice</a:t>
            </a:r>
          </a:p>
          <a:p>
            <a:pPr marL="12700">
              <a:lnSpc>
                <a:spcPct val="100000"/>
              </a:lnSpc>
              <a:spcBef>
                <a:spcPts val="520"/>
              </a:spcBef>
            </a:pPr>
            <a:r>
              <a:rPr lang="fr-FR" spc="-20">
                <a:solidFill>
                  <a:schemeClr val="bg1">
                    <a:lumMod val="85000"/>
                  </a:schemeClr>
                </a:solidFill>
                <a:cs typeface="Carlito"/>
              </a:rPr>
              <a:t>Pourquoi </a:t>
            </a:r>
            <a:r>
              <a:rPr lang="fr-FR" spc="-10">
                <a:solidFill>
                  <a:schemeClr val="bg1">
                    <a:lumMod val="85000"/>
                  </a:schemeClr>
                </a:solidFill>
                <a:cs typeface="Carlito"/>
              </a:rPr>
              <a:t>et comment </a:t>
            </a:r>
            <a:r>
              <a:rPr lang="fr-FR" spc="-15">
                <a:solidFill>
                  <a:schemeClr val="bg1">
                    <a:lumMod val="85000"/>
                  </a:schemeClr>
                </a:solidFill>
                <a:cs typeface="Carlito"/>
              </a:rPr>
              <a:t>créer </a:t>
            </a:r>
            <a:r>
              <a:rPr lang="fr-FR" spc="-5">
                <a:solidFill>
                  <a:schemeClr val="bg1">
                    <a:lumMod val="85000"/>
                  </a:schemeClr>
                </a:solidFill>
                <a:cs typeface="Carlito"/>
              </a:rPr>
              <a:t>son IDHAL</a:t>
            </a:r>
            <a:r>
              <a:rPr lang="fr-FR" spc="90">
                <a:solidFill>
                  <a:schemeClr val="bg1">
                    <a:lumMod val="85000"/>
                  </a:schemeClr>
                </a:solidFill>
                <a:cs typeface="Carlito"/>
              </a:rPr>
              <a:t> </a:t>
            </a:r>
            <a:r>
              <a:rPr lang="fr-FR">
                <a:solidFill>
                  <a:schemeClr val="bg1">
                    <a:lumMod val="85000"/>
                  </a:schemeClr>
                </a:solidFill>
                <a:cs typeface="Carlito"/>
              </a:rPr>
              <a:t>?</a:t>
            </a:r>
          </a:p>
          <a:p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025986A6-CF34-4DE9-B2EE-F0A05368C8E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0002" y="6176963"/>
            <a:ext cx="975854" cy="596084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5A18842B-F534-4351-9548-CFF79DE7A01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3800" y="6133320"/>
            <a:ext cx="724680" cy="724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08903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fr-FR">
                <a:solidFill>
                  <a:schemeClr val="accent2"/>
                </a:solidFill>
              </a:rPr>
              <a:t>Déposer le texte intégral : les versions </a:t>
            </a:r>
          </a:p>
        </p:txBody>
      </p:sp>
      <p:sp>
        <p:nvSpPr>
          <p:cNvPr id="5" name="object 2"/>
          <p:cNvSpPr/>
          <p:nvPr/>
        </p:nvSpPr>
        <p:spPr>
          <a:xfrm>
            <a:off x="555170" y="1001485"/>
            <a:ext cx="11244943" cy="515982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25986A6-CF34-4DE9-B2EE-F0A05368C8E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0002" y="6176963"/>
            <a:ext cx="975854" cy="596084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5A18842B-F534-4351-9548-CFF79DE7A01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3800" y="6133320"/>
            <a:ext cx="724680" cy="724680"/>
          </a:xfrm>
          <a:prstGeom prst="rect">
            <a:avLst/>
          </a:prstGeom>
        </p:spPr>
      </p:pic>
      <p:sp>
        <p:nvSpPr>
          <p:cNvPr id="8" name="ZoneTexte 7"/>
          <p:cNvSpPr txBox="1"/>
          <p:nvPr/>
        </p:nvSpPr>
        <p:spPr>
          <a:xfrm>
            <a:off x="11746897" y="83128"/>
            <a:ext cx="3315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793793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fr-FR">
                <a:solidFill>
                  <a:schemeClr val="accent2"/>
                </a:solidFill>
              </a:rPr>
              <a:t>Déposer un article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034144"/>
            <a:ext cx="10515600" cy="2242457"/>
          </a:xfrm>
        </p:spPr>
        <p:txBody>
          <a:bodyPr>
            <a:normAutofit fontScale="92500"/>
          </a:bodyPr>
          <a:lstStyle/>
          <a:p>
            <a:r>
              <a:rPr lang="fr-FR" sz="2400" dirty="0"/>
              <a:t>Loi Lemaire (7 octobre 2016, article 30) (</a:t>
            </a:r>
            <a:r>
              <a:rPr lang="fr-FR" sz="2400" dirty="0">
                <a:hlinkClick r:id="rId3"/>
              </a:rPr>
              <a:t>https://www.legifrance.gouv.fr/jorf/id/JORFTEXT000033202746/</a:t>
            </a:r>
            <a:r>
              <a:rPr lang="fr-FR" sz="2400" dirty="0"/>
              <a:t>)  </a:t>
            </a:r>
            <a:br>
              <a:rPr lang="fr-FR" sz="2400" dirty="0"/>
            </a:br>
            <a:r>
              <a:rPr lang="fr-FR" sz="2400" dirty="0"/>
              <a:t>Autorise le dépôt du post-</a:t>
            </a:r>
            <a:r>
              <a:rPr lang="fr-FR" sz="2400" dirty="0" err="1"/>
              <a:t>print</a:t>
            </a:r>
            <a:r>
              <a:rPr lang="fr-FR" sz="2400" dirty="0"/>
              <a:t> (MAA) des articles, si la recherche a été financée au moins à 50% par fonds publics, après un embargo de 6 mois (STM) ou 12 mois (SHS) </a:t>
            </a:r>
            <a:endParaRPr lang="fr-FR" sz="2400" dirty="0">
              <a:solidFill>
                <a:srgbClr val="FF0000"/>
              </a:solidFill>
            </a:endParaRPr>
          </a:p>
          <a:p>
            <a:r>
              <a:rPr lang="fr-FR" sz="2400" dirty="0"/>
              <a:t>Le site Sherpa-Roméo (</a:t>
            </a:r>
            <a:r>
              <a:rPr lang="fr-FR" sz="2400" dirty="0">
                <a:hlinkClick r:id="rId4"/>
              </a:rPr>
              <a:t>https://v2.sherpa.ac.uk/romeo/</a:t>
            </a:r>
            <a:r>
              <a:rPr lang="fr-FR" sz="2400" dirty="0"/>
              <a:t>) </a:t>
            </a:r>
            <a:br>
              <a:rPr lang="fr-FR" sz="2400" dirty="0"/>
            </a:br>
            <a:r>
              <a:rPr lang="fr-FR" sz="2400" dirty="0"/>
              <a:t>Permet de connaître précisément les droits d’une revue. Ex : </a:t>
            </a:r>
            <a:r>
              <a:rPr lang="fr-FR" sz="2400" i="1" dirty="0">
                <a:hlinkClick r:id="rId5"/>
              </a:rPr>
              <a:t>Nature</a:t>
            </a:r>
            <a:endParaRPr lang="fr-FR" sz="2400" dirty="0"/>
          </a:p>
        </p:txBody>
      </p:sp>
      <p:pic>
        <p:nvPicPr>
          <p:cNvPr id="4" name="Image 3"/>
          <p:cNvPicPr/>
          <p:nvPr/>
        </p:nvPicPr>
        <p:blipFill rotWithShape="1">
          <a:blip r:embed="rId6"/>
          <a:srcRect l="23644" t="34098" r="24934" b="29159"/>
          <a:stretch/>
        </p:blipFill>
        <p:spPr bwMode="auto">
          <a:xfrm>
            <a:off x="381000" y="3276602"/>
            <a:ext cx="11582400" cy="3265712"/>
          </a:xfrm>
          <a:prstGeom prst="rect">
            <a:avLst/>
          </a:prstGeom>
          <a:ln>
            <a:solidFill>
              <a:sysClr val="windowText" lastClr="000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025986A6-CF34-4DE9-B2EE-F0A05368C8E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0002" y="6176963"/>
            <a:ext cx="975854" cy="596084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5A18842B-F534-4351-9548-CFF79DE7A01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3800" y="6133320"/>
            <a:ext cx="724680" cy="724680"/>
          </a:xfrm>
          <a:prstGeom prst="rect">
            <a:avLst/>
          </a:prstGeom>
        </p:spPr>
      </p:pic>
      <p:sp>
        <p:nvSpPr>
          <p:cNvPr id="7" name="ZoneTexte 6"/>
          <p:cNvSpPr txBox="1"/>
          <p:nvPr/>
        </p:nvSpPr>
        <p:spPr>
          <a:xfrm>
            <a:off x="11746897" y="72737"/>
            <a:ext cx="3315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11077435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47058" y="0"/>
            <a:ext cx="10515600" cy="1325563"/>
          </a:xfrm>
        </p:spPr>
        <p:txBody>
          <a:bodyPr/>
          <a:lstStyle/>
          <a:p>
            <a:r>
              <a:rPr lang="fr-FR">
                <a:solidFill>
                  <a:schemeClr val="accent2"/>
                </a:solidFill>
              </a:rPr>
              <a:t>Déposer une autre publication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325563"/>
            <a:ext cx="10515600" cy="4851400"/>
          </a:xfrm>
        </p:spPr>
        <p:txBody>
          <a:bodyPr/>
          <a:lstStyle/>
          <a:p>
            <a:pPr marL="0" indent="0">
              <a:buNone/>
            </a:pPr>
            <a:r>
              <a:rPr lang="fr-FR" dirty="0"/>
              <a:t>En dehors des articles, le cadre est moins facilitant</a:t>
            </a:r>
          </a:p>
          <a:p>
            <a:r>
              <a:rPr lang="fr-FR" dirty="0"/>
              <a:t>Se renseigner auprès de l’éditeur</a:t>
            </a:r>
          </a:p>
          <a:p>
            <a:r>
              <a:rPr lang="fr-FR" dirty="0"/>
              <a:t>Pour les chapitres d’ouvrage : voir la </a:t>
            </a:r>
            <a:r>
              <a:rPr lang="fr-FR" dirty="0">
                <a:hlinkClick r:id="rId2"/>
              </a:rPr>
              <a:t>page d’aide du CCSD</a:t>
            </a:r>
            <a:r>
              <a:rPr lang="fr-FR" dirty="0"/>
              <a:t> 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dirty="0"/>
              <a:t>       Un préalable pour tous les types de publication : </a:t>
            </a:r>
          </a:p>
          <a:p>
            <a:pPr marL="0" indent="0">
              <a:buNone/>
            </a:pPr>
            <a:r>
              <a:rPr lang="fr-FR" dirty="0"/>
              <a:t>        =&gt; Demander et obtenir l’accord de tous les co-auteurs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025986A6-CF34-4DE9-B2EE-F0A05368C8E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0002" y="6176963"/>
            <a:ext cx="975854" cy="596084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5A18842B-F534-4351-9548-CFF79DE7A01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3800" y="6133320"/>
            <a:ext cx="724680" cy="724680"/>
          </a:xfrm>
          <a:prstGeom prst="rect">
            <a:avLst/>
          </a:prstGeom>
        </p:spPr>
      </p:pic>
      <p:pic>
        <p:nvPicPr>
          <p:cNvPr id="6" name="Image 5"/>
          <p:cNvPicPr/>
          <p:nvPr/>
        </p:nvPicPr>
        <p:blipFill rotWithShape="1">
          <a:blip r:embed="rId5"/>
          <a:srcRect l="37699" t="20282" r="38988" b="38860"/>
          <a:stretch/>
        </p:blipFill>
        <p:spPr bwMode="auto">
          <a:xfrm>
            <a:off x="838200" y="3387734"/>
            <a:ext cx="486455" cy="47693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ZoneTexte 6"/>
          <p:cNvSpPr txBox="1"/>
          <p:nvPr/>
        </p:nvSpPr>
        <p:spPr>
          <a:xfrm>
            <a:off x="11746897" y="83128"/>
            <a:ext cx="3315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28169877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fr-FR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Avant le dépôt : nommer le fichier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700256" y="1150710"/>
            <a:ext cx="10515600" cy="480377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FR"/>
              <a:t>Règles de nommage de fichier :</a:t>
            </a:r>
            <a:br>
              <a:rPr lang="fr-FR"/>
            </a:br>
            <a:r>
              <a:rPr lang="fr-FR"/>
              <a:t>Un auteur : </a:t>
            </a:r>
            <a:r>
              <a:rPr lang="fr-FR" err="1"/>
              <a:t>NomPrenom_Annee</a:t>
            </a:r>
            <a:r>
              <a:rPr lang="fr-FR"/>
              <a:t/>
            </a:r>
            <a:br>
              <a:rPr lang="fr-FR"/>
            </a:br>
            <a:r>
              <a:rPr lang="fr-FR"/>
              <a:t>Plusieurs auteurs : </a:t>
            </a:r>
            <a:r>
              <a:rPr lang="fr-FR" err="1"/>
              <a:t>NomPrenom_NomPrenom_NomPrenom_Annee</a:t>
            </a:r>
            <a:endParaRPr lang="fr-FR" err="1">
              <a:cs typeface="Calibri"/>
            </a:endParaRPr>
          </a:p>
          <a:p>
            <a:endParaRPr lang="fr-FR"/>
          </a:p>
          <a:p>
            <a:r>
              <a:rPr lang="fr-FR"/>
              <a:t>Ne pas utiliser de caractères spéciaux : </a:t>
            </a:r>
            <a:br>
              <a:rPr lang="fr-FR"/>
            </a:br>
            <a:r>
              <a:rPr lang="fr-FR"/>
              <a:t>Point, deux-points, point-virgule, parenthèse, dollar, caractères accentués, espace, </a:t>
            </a:r>
            <a:r>
              <a:rPr lang="fr-FR" err="1"/>
              <a:t>etc</a:t>
            </a:r>
            <a:r>
              <a:rPr lang="fr-FR"/>
              <a:t> </a:t>
            </a:r>
            <a:br>
              <a:rPr lang="fr-FR"/>
            </a:br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025986A6-CF34-4DE9-B2EE-F0A05368C8E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0002" y="6176963"/>
            <a:ext cx="975854" cy="596084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5A18842B-F534-4351-9548-CFF79DE7A01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3800" y="6133320"/>
            <a:ext cx="724680" cy="724680"/>
          </a:xfrm>
          <a:prstGeom prst="rect">
            <a:avLst/>
          </a:prstGeom>
        </p:spPr>
      </p:pic>
      <p:pic>
        <p:nvPicPr>
          <p:cNvPr id="6" name="Image 5"/>
          <p:cNvPicPr/>
          <p:nvPr/>
        </p:nvPicPr>
        <p:blipFill rotWithShape="1">
          <a:blip r:embed="rId5"/>
          <a:srcRect l="41832" t="77093" r="26753" b="14643"/>
          <a:stretch/>
        </p:blipFill>
        <p:spPr bwMode="auto">
          <a:xfrm>
            <a:off x="3842656" y="4761594"/>
            <a:ext cx="4408715" cy="67037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85059145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fr-FR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Avant le dépôt : faire la page de garde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44286" y="1325563"/>
            <a:ext cx="7010400" cy="4509180"/>
          </a:xfrm>
        </p:spPr>
        <p:txBody>
          <a:bodyPr>
            <a:normAutofit fontScale="92500" lnSpcReduction="10000"/>
          </a:bodyPr>
          <a:lstStyle/>
          <a:p>
            <a:r>
              <a:rPr lang="fr-FR" dirty="0"/>
              <a:t>Indiquer sur la page de garde du document :</a:t>
            </a:r>
            <a:br>
              <a:rPr lang="fr-FR" dirty="0"/>
            </a:br>
            <a:r>
              <a:rPr lang="fr-FR" sz="2400" dirty="0"/>
              <a:t>Titre</a:t>
            </a:r>
            <a:br>
              <a:rPr lang="fr-FR" sz="2400" dirty="0"/>
            </a:br>
            <a:r>
              <a:rPr lang="fr-FR" sz="2400" dirty="0"/>
              <a:t>Sous-titre</a:t>
            </a:r>
            <a:br>
              <a:rPr lang="fr-FR" sz="2400" dirty="0"/>
            </a:br>
            <a:r>
              <a:rPr lang="fr-FR" sz="2400" dirty="0"/>
              <a:t>Résumé</a:t>
            </a:r>
            <a:br>
              <a:rPr lang="fr-FR" sz="2400" dirty="0"/>
            </a:br>
            <a:r>
              <a:rPr lang="fr-FR" sz="2400" dirty="0"/>
              <a:t>Mots-clés</a:t>
            </a:r>
            <a:br>
              <a:rPr lang="fr-FR" sz="2400" dirty="0"/>
            </a:br>
            <a:r>
              <a:rPr lang="fr-FR" sz="2400" dirty="0"/>
              <a:t>DOI</a:t>
            </a:r>
            <a:br>
              <a:rPr lang="fr-FR" sz="2400" dirty="0"/>
            </a:br>
            <a:r>
              <a:rPr lang="fr-FR" sz="2400" dirty="0"/>
              <a:t>Auteurs et leur rattachement institutionnel</a:t>
            </a:r>
            <a:endParaRPr lang="fr-FR" dirty="0"/>
          </a:p>
          <a:p>
            <a:endParaRPr lang="fr-FR" dirty="0"/>
          </a:p>
          <a:p>
            <a:r>
              <a:rPr lang="fr-FR" dirty="0"/>
              <a:t>Ne pas protéger le fichier par un mot de passe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sz="2200" dirty="0"/>
              <a:t>En savoir plus : </a:t>
            </a:r>
            <a:r>
              <a:rPr lang="fr-FR" sz="2200" dirty="0">
                <a:hlinkClick r:id="rId3"/>
              </a:rPr>
              <a:t>https://doc.archives-ouvertes.fr/tutoriels/comment-bien-nommer-et-presenter-ses-fichiers/</a:t>
            </a:r>
            <a:r>
              <a:rPr lang="fr-FR" sz="2200" dirty="0"/>
              <a:t> </a:t>
            </a:r>
          </a:p>
        </p:txBody>
      </p:sp>
      <p:pic>
        <p:nvPicPr>
          <p:cNvPr id="4" name="Image 3"/>
          <p:cNvPicPr/>
          <p:nvPr/>
        </p:nvPicPr>
        <p:blipFill rotWithShape="1">
          <a:blip r:embed="rId4"/>
          <a:srcRect l="41998" t="49383" r="42956" b="19165"/>
          <a:stretch/>
        </p:blipFill>
        <p:spPr bwMode="auto">
          <a:xfrm>
            <a:off x="7777163" y="1325563"/>
            <a:ext cx="3576638" cy="407624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025986A6-CF34-4DE9-B2EE-F0A05368C8E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0002" y="6176963"/>
            <a:ext cx="975854" cy="596084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5A18842B-F534-4351-9548-CFF79DE7A01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3800" y="6133320"/>
            <a:ext cx="724680" cy="724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10570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fr-FR">
                <a:solidFill>
                  <a:schemeClr val="accent2"/>
                </a:solidFill>
              </a:rPr>
              <a:t>Avant le dépôt : choisir une licence CC</a:t>
            </a:r>
          </a:p>
        </p:txBody>
      </p:sp>
      <p:sp>
        <p:nvSpPr>
          <p:cNvPr id="4" name="Espace réservé du contenu 2"/>
          <p:cNvSpPr>
            <a:spLocks noGrp="1"/>
          </p:cNvSpPr>
          <p:nvPr>
            <p:ph idx="1"/>
          </p:nvPr>
        </p:nvSpPr>
        <p:spPr>
          <a:xfrm>
            <a:off x="838200" y="1185863"/>
            <a:ext cx="10515600" cy="4991100"/>
          </a:xfrm>
        </p:spPr>
        <p:txBody>
          <a:bodyPr>
            <a:normAutofit/>
          </a:bodyPr>
          <a:lstStyle/>
          <a:p>
            <a:r>
              <a:rPr lang="fr-FR" dirty="0"/>
              <a:t>Permet à un auteur de préciser les droits d’utilisation du document qu’il a produit</a:t>
            </a:r>
          </a:p>
          <a:p>
            <a:r>
              <a:rPr lang="fr-FR" dirty="0"/>
              <a:t>Sous forme de logo apposé par l’auteur sur le document</a:t>
            </a:r>
          </a:p>
          <a:p>
            <a:r>
              <a:rPr lang="fr-FR" dirty="0"/>
              <a:t>Six licences sur le site des </a:t>
            </a:r>
            <a:r>
              <a:rPr lang="fr-FR" dirty="0" err="1">
                <a:hlinkClick r:id="rId3"/>
              </a:rPr>
              <a:t>Creative</a:t>
            </a:r>
            <a:r>
              <a:rPr lang="fr-FR" dirty="0">
                <a:hlinkClick r:id="rId3"/>
              </a:rPr>
              <a:t> Commons</a:t>
            </a:r>
            <a:endParaRPr lang="fr-FR" dirty="0"/>
          </a:p>
          <a:p>
            <a:r>
              <a:rPr lang="fr-FR" dirty="0"/>
              <a:t>Loi Lemaire : licence CC attribution, pas d’utilisation commerciale </a:t>
            </a:r>
            <a:r>
              <a:rPr lang="fr-FR" dirty="0" smtClean="0"/>
              <a:t>(CC-BY ou CC-BY-NC</a:t>
            </a:r>
            <a:r>
              <a:rPr lang="fr-FR" dirty="0"/>
              <a:t>)</a:t>
            </a:r>
          </a:p>
          <a:p>
            <a:r>
              <a:rPr lang="fr-FR" dirty="0"/>
              <a:t>La licence est choisie lors du renseignement des métadonnées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dirty="0"/>
              <a:t>        Attention, si vous déposez la version éditeur, vous devez apposer la </a:t>
            </a:r>
            <a:br>
              <a:rPr lang="fr-FR" dirty="0"/>
            </a:br>
            <a:r>
              <a:rPr lang="fr-FR" dirty="0"/>
              <a:t>        même licence que celle apposée par l’éditeur</a:t>
            </a:r>
          </a:p>
          <a:p>
            <a:endParaRPr lang="fr-FR" dirty="0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5A18842B-F534-4351-9548-CFF79DE7A01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3800" y="6133320"/>
            <a:ext cx="724680" cy="724680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025986A6-CF34-4DE9-B2EE-F0A05368C8E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0002" y="6176963"/>
            <a:ext cx="975854" cy="596084"/>
          </a:xfrm>
          <a:prstGeom prst="rect">
            <a:avLst/>
          </a:prstGeom>
        </p:spPr>
      </p:pic>
      <p:pic>
        <p:nvPicPr>
          <p:cNvPr id="8" name="Image 7"/>
          <p:cNvPicPr/>
          <p:nvPr/>
        </p:nvPicPr>
        <p:blipFill rotWithShape="1">
          <a:blip r:embed="rId6"/>
          <a:srcRect l="29762" t="72899" r="65104" b="23775"/>
          <a:stretch/>
        </p:blipFill>
        <p:spPr bwMode="auto">
          <a:xfrm>
            <a:off x="7049614" y="3472543"/>
            <a:ext cx="1650546" cy="55743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Image 8"/>
          <p:cNvPicPr/>
          <p:nvPr/>
        </p:nvPicPr>
        <p:blipFill rotWithShape="1">
          <a:blip r:embed="rId7"/>
          <a:srcRect l="37699" t="20282" r="38988" b="38860"/>
          <a:stretch/>
        </p:blipFill>
        <p:spPr bwMode="auto">
          <a:xfrm>
            <a:off x="936171" y="5118562"/>
            <a:ext cx="486455" cy="47693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0" name="ZoneTexte 9"/>
          <p:cNvSpPr txBox="1"/>
          <p:nvPr/>
        </p:nvSpPr>
        <p:spPr>
          <a:xfrm>
            <a:off x="11746897" y="72737"/>
            <a:ext cx="3315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414403434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0"/>
            <a:ext cx="11136085" cy="1325563"/>
          </a:xfrm>
        </p:spPr>
        <p:txBody>
          <a:bodyPr/>
          <a:lstStyle/>
          <a:p>
            <a:r>
              <a:rPr lang="fr-FR">
                <a:solidFill>
                  <a:schemeClr val="accent2"/>
                </a:solidFill>
              </a:rPr>
              <a:t>Déposer votre publication en texte intégral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325563"/>
            <a:ext cx="10515600" cy="1167266"/>
          </a:xfrm>
        </p:spPr>
        <p:txBody>
          <a:bodyPr/>
          <a:lstStyle/>
          <a:p>
            <a:pPr marL="12700" marR="5080">
              <a:lnSpc>
                <a:spcPts val="1820"/>
              </a:lnSpc>
            </a:pPr>
            <a:r>
              <a:rPr lang="fr-FR" sz="2000" spc="-10">
                <a:cs typeface="Carlito"/>
              </a:rPr>
              <a:t>Vérifier que </a:t>
            </a:r>
            <a:r>
              <a:rPr lang="fr-FR" sz="2000" spc="-5">
                <a:cs typeface="Carlito"/>
              </a:rPr>
              <a:t>le document </a:t>
            </a:r>
            <a:r>
              <a:rPr lang="fr-FR" sz="2000">
                <a:cs typeface="Carlito"/>
              </a:rPr>
              <a:t>à </a:t>
            </a:r>
            <a:r>
              <a:rPr lang="fr-FR" sz="2000" spc="-5">
                <a:cs typeface="Carlito"/>
              </a:rPr>
              <a:t>signaler </a:t>
            </a:r>
            <a:r>
              <a:rPr lang="fr-FR" sz="2000" spc="-35">
                <a:cs typeface="Carlito"/>
              </a:rPr>
              <a:t>n’est </a:t>
            </a:r>
            <a:r>
              <a:rPr lang="fr-FR" sz="2000" spc="-5">
                <a:cs typeface="Carlito"/>
              </a:rPr>
              <a:t>pas déjà dans HAL</a:t>
            </a:r>
          </a:p>
          <a:p>
            <a:pPr marL="12700" marR="5080">
              <a:lnSpc>
                <a:spcPts val="1820"/>
              </a:lnSpc>
            </a:pPr>
            <a:r>
              <a:rPr lang="fr-FR" sz="2000" spc="-5">
                <a:cs typeface="Carlito"/>
              </a:rPr>
              <a:t>Aller sur HAL-uB et cliquer sur « dépôt »</a:t>
            </a:r>
            <a:endParaRPr lang="fr-FR" sz="2000">
              <a:cs typeface="Carlito"/>
            </a:endParaRPr>
          </a:p>
          <a:p>
            <a:pPr marL="12700" marR="5080">
              <a:lnSpc>
                <a:spcPts val="1820"/>
              </a:lnSpc>
            </a:pPr>
            <a:endParaRPr lang="fr-FR">
              <a:latin typeface="Carlito"/>
              <a:cs typeface="Carlito"/>
            </a:endParaRPr>
          </a:p>
        </p:txBody>
      </p:sp>
      <p:sp>
        <p:nvSpPr>
          <p:cNvPr id="5" name="object 6"/>
          <p:cNvSpPr/>
          <p:nvPr/>
        </p:nvSpPr>
        <p:spPr>
          <a:xfrm>
            <a:off x="3913368" y="2184949"/>
            <a:ext cx="4409643" cy="163295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ZoneTexte 8"/>
          <p:cNvSpPr txBox="1"/>
          <p:nvPr/>
        </p:nvSpPr>
        <p:spPr>
          <a:xfrm>
            <a:off x="838200" y="4049486"/>
            <a:ext cx="10308771" cy="2151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90"/>
              </a:spcBef>
            </a:pPr>
            <a:r>
              <a:rPr lang="fr-FR" sz="2000">
                <a:cs typeface="Carlito"/>
              </a:rPr>
              <a:t>La </a:t>
            </a:r>
            <a:r>
              <a:rPr lang="fr-FR" sz="2000" spc="-15">
                <a:cs typeface="Carlito"/>
              </a:rPr>
              <a:t>création </a:t>
            </a:r>
            <a:r>
              <a:rPr lang="fr-FR" sz="2000" spc="-5">
                <a:cs typeface="Carlito"/>
              </a:rPr>
              <a:t>de la </a:t>
            </a:r>
            <a:r>
              <a:rPr lang="fr-FR" sz="2000" spc="-10">
                <a:cs typeface="Carlito"/>
              </a:rPr>
              <a:t>notice bibliographique </a:t>
            </a:r>
            <a:r>
              <a:rPr lang="fr-FR" sz="2000" spc="-5">
                <a:cs typeface="Carlito"/>
              </a:rPr>
              <a:t>dans HAL </a:t>
            </a:r>
            <a:r>
              <a:rPr lang="fr-FR" sz="2000" spc="-30">
                <a:cs typeface="Carlito"/>
              </a:rPr>
              <a:t>s’effectue </a:t>
            </a:r>
            <a:r>
              <a:rPr lang="fr-FR" sz="2000">
                <a:cs typeface="Carlito"/>
              </a:rPr>
              <a:t>en 5 </a:t>
            </a:r>
            <a:r>
              <a:rPr lang="fr-FR" sz="2000" spc="-10">
                <a:cs typeface="Carlito"/>
              </a:rPr>
              <a:t>étapes</a:t>
            </a:r>
            <a:r>
              <a:rPr lang="fr-FR" sz="2000" spc="215">
                <a:cs typeface="Carlito"/>
              </a:rPr>
              <a:t> </a:t>
            </a:r>
            <a:r>
              <a:rPr lang="fr-FR" sz="2000">
                <a:cs typeface="Carlito"/>
              </a:rPr>
              <a:t>:</a:t>
            </a:r>
          </a:p>
          <a:p>
            <a:pPr marL="280035" indent="-267970">
              <a:lnSpc>
                <a:spcPct val="100000"/>
              </a:lnSpc>
              <a:spcBef>
                <a:spcPts val="490"/>
              </a:spcBef>
              <a:buAutoNum type="arabicPeriod"/>
              <a:tabLst>
                <a:tab pos="280670" algn="l"/>
              </a:tabLst>
            </a:pPr>
            <a:r>
              <a:rPr lang="fr-FR" sz="2000" spc="-25">
                <a:cs typeface="Carlito"/>
              </a:rPr>
              <a:t>Télécharger </a:t>
            </a:r>
            <a:r>
              <a:rPr lang="fr-FR" sz="2000" spc="-5">
                <a:cs typeface="Carlito"/>
              </a:rPr>
              <a:t>le document ou saisir un DOI </a:t>
            </a:r>
            <a:r>
              <a:rPr lang="fr-FR" sz="2000" spc="-10">
                <a:cs typeface="Carlito"/>
              </a:rPr>
              <a:t>(étape</a:t>
            </a:r>
            <a:r>
              <a:rPr lang="fr-FR" sz="2000" spc="35">
                <a:cs typeface="Carlito"/>
              </a:rPr>
              <a:t> </a:t>
            </a:r>
            <a:r>
              <a:rPr lang="fr-FR" sz="2000" spc="-15">
                <a:cs typeface="Carlito"/>
              </a:rPr>
              <a:t>facultative)</a:t>
            </a:r>
            <a:endParaRPr lang="fr-FR" sz="2000">
              <a:cs typeface="Carlito"/>
            </a:endParaRPr>
          </a:p>
          <a:p>
            <a:pPr marL="280035" indent="-267970">
              <a:lnSpc>
                <a:spcPts val="2120"/>
              </a:lnSpc>
              <a:spcBef>
                <a:spcPts val="200"/>
              </a:spcBef>
              <a:buAutoNum type="arabicPeriod"/>
              <a:tabLst>
                <a:tab pos="280670" algn="l"/>
              </a:tabLst>
            </a:pPr>
            <a:r>
              <a:rPr lang="fr-FR" sz="2000" spc="-5">
                <a:cs typeface="Carlito"/>
              </a:rPr>
              <a:t>Choisir le type </a:t>
            </a:r>
            <a:r>
              <a:rPr lang="fr-FR" sz="2000">
                <a:cs typeface="Carlito"/>
              </a:rPr>
              <a:t>de </a:t>
            </a:r>
            <a:r>
              <a:rPr lang="fr-FR" sz="2000" spc="-10">
                <a:cs typeface="Carlito"/>
              </a:rPr>
              <a:t>publication</a:t>
            </a:r>
            <a:endParaRPr lang="fr-FR" sz="2000">
              <a:cs typeface="Carlito"/>
            </a:endParaRPr>
          </a:p>
          <a:p>
            <a:pPr marL="280035" indent="-267970">
              <a:lnSpc>
                <a:spcPts val="2080"/>
              </a:lnSpc>
              <a:buAutoNum type="arabicPeriod"/>
              <a:tabLst>
                <a:tab pos="280670" algn="l"/>
              </a:tabLst>
            </a:pPr>
            <a:r>
              <a:rPr lang="fr-FR" sz="2000" spc="-5">
                <a:cs typeface="Carlito"/>
              </a:rPr>
              <a:t>Saisir les </a:t>
            </a:r>
            <a:r>
              <a:rPr lang="fr-FR" sz="2000" spc="-10">
                <a:cs typeface="Carlito"/>
              </a:rPr>
              <a:t>autres </a:t>
            </a:r>
            <a:r>
              <a:rPr lang="fr-FR" sz="2000" spc="-5">
                <a:cs typeface="Carlito"/>
              </a:rPr>
              <a:t>métadonnées </a:t>
            </a:r>
            <a:r>
              <a:rPr lang="fr-FR" sz="2000" spc="-10">
                <a:cs typeface="Carlito"/>
              </a:rPr>
              <a:t>décrivant </a:t>
            </a:r>
            <a:r>
              <a:rPr lang="fr-FR" sz="2000" spc="-5">
                <a:cs typeface="Carlito"/>
              </a:rPr>
              <a:t>le</a:t>
            </a:r>
            <a:r>
              <a:rPr lang="fr-FR" sz="2000" spc="15">
                <a:cs typeface="Carlito"/>
              </a:rPr>
              <a:t> </a:t>
            </a:r>
            <a:r>
              <a:rPr lang="fr-FR" sz="2000" spc="-10">
                <a:cs typeface="Carlito"/>
              </a:rPr>
              <a:t>document</a:t>
            </a:r>
            <a:endParaRPr lang="fr-FR" sz="2000">
              <a:cs typeface="Carlito"/>
            </a:endParaRPr>
          </a:p>
          <a:p>
            <a:pPr marL="280035" indent="-267970">
              <a:lnSpc>
                <a:spcPts val="2080"/>
              </a:lnSpc>
              <a:buAutoNum type="arabicPeriod"/>
              <a:tabLst>
                <a:tab pos="280670" algn="l"/>
              </a:tabLst>
            </a:pPr>
            <a:r>
              <a:rPr lang="fr-FR" sz="2000" spc="-5">
                <a:cs typeface="Carlito"/>
              </a:rPr>
              <a:t>Saisir les métadonnées </a:t>
            </a:r>
            <a:r>
              <a:rPr lang="fr-FR" sz="2000" spc="-10">
                <a:cs typeface="Carlito"/>
              </a:rPr>
              <a:t>décrivant </a:t>
            </a:r>
            <a:r>
              <a:rPr lang="fr-FR" sz="2000" spc="-5">
                <a:cs typeface="Carlito"/>
              </a:rPr>
              <a:t>les</a:t>
            </a:r>
            <a:r>
              <a:rPr lang="fr-FR" sz="2000" spc="10">
                <a:cs typeface="Carlito"/>
              </a:rPr>
              <a:t> </a:t>
            </a:r>
            <a:r>
              <a:rPr lang="fr-FR" sz="2000" spc="-10">
                <a:cs typeface="Carlito"/>
              </a:rPr>
              <a:t>auteurs</a:t>
            </a:r>
            <a:endParaRPr lang="fr-FR" sz="2000">
              <a:cs typeface="Carlito"/>
            </a:endParaRPr>
          </a:p>
          <a:p>
            <a:pPr marL="280035" indent="-267970">
              <a:lnSpc>
                <a:spcPts val="2120"/>
              </a:lnSpc>
              <a:buAutoNum type="arabicPeriod"/>
              <a:tabLst>
                <a:tab pos="280670" algn="l"/>
              </a:tabLst>
            </a:pPr>
            <a:r>
              <a:rPr lang="fr-FR" sz="2000" spc="-5">
                <a:cs typeface="Carlito"/>
              </a:rPr>
              <a:t>Finaliser la</a:t>
            </a:r>
            <a:r>
              <a:rPr lang="fr-FR" sz="2000" spc="-15">
                <a:cs typeface="Carlito"/>
              </a:rPr>
              <a:t> </a:t>
            </a:r>
            <a:r>
              <a:rPr lang="fr-FR" sz="2000" spc="-10">
                <a:cs typeface="Carlito"/>
              </a:rPr>
              <a:t>notice</a:t>
            </a:r>
            <a:endParaRPr lang="fr-FR" sz="2000">
              <a:cs typeface="Carlito"/>
            </a:endParaRPr>
          </a:p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025986A6-CF34-4DE9-B2EE-F0A05368C8E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0002" y="6176963"/>
            <a:ext cx="975854" cy="596084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5A18842B-F534-4351-9548-CFF79DE7A01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3800" y="6133320"/>
            <a:ext cx="724680" cy="724680"/>
          </a:xfrm>
          <a:prstGeom prst="rect">
            <a:avLst/>
          </a:prstGeom>
        </p:spPr>
      </p:pic>
      <p:cxnSp>
        <p:nvCxnSpPr>
          <p:cNvPr id="12" name="Connecteur droit avec flèche 11"/>
          <p:cNvCxnSpPr/>
          <p:nvPr/>
        </p:nvCxnSpPr>
        <p:spPr>
          <a:xfrm>
            <a:off x="4572000" y="1953367"/>
            <a:ext cx="119743" cy="1301462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3" name="ZoneTexte 12"/>
          <p:cNvSpPr txBox="1"/>
          <p:nvPr/>
        </p:nvSpPr>
        <p:spPr>
          <a:xfrm>
            <a:off x="11746897" y="72737"/>
            <a:ext cx="3315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27193009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144588"/>
          </a:xfrm>
        </p:spPr>
        <p:txBody>
          <a:bodyPr/>
          <a:lstStyle/>
          <a:p>
            <a:r>
              <a:rPr lang="fr-FR">
                <a:solidFill>
                  <a:schemeClr val="accent2"/>
                </a:solidFill>
              </a:rPr>
              <a:t>Objectifs de la formation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69900" indent="-457200">
              <a:lnSpc>
                <a:spcPct val="100000"/>
              </a:lnSpc>
              <a:spcBef>
                <a:spcPts val="875"/>
              </a:spcBef>
            </a:pPr>
            <a:r>
              <a:rPr lang="fr-FR" spc="-15" dirty="0">
                <a:solidFill>
                  <a:srgbClr val="3F3F3F"/>
                </a:solidFill>
                <a:cs typeface="Carlito"/>
              </a:rPr>
              <a:t>Comprendre </a:t>
            </a:r>
            <a:r>
              <a:rPr lang="fr-FR" spc="-5" dirty="0">
                <a:solidFill>
                  <a:srgbClr val="3F3F3F"/>
                </a:solidFill>
                <a:cs typeface="Carlito"/>
              </a:rPr>
              <a:t>le </a:t>
            </a:r>
            <a:r>
              <a:rPr lang="fr-FR" spc="-25" dirty="0">
                <a:solidFill>
                  <a:srgbClr val="3F3F3F"/>
                </a:solidFill>
                <a:cs typeface="Carlito"/>
              </a:rPr>
              <a:t>contexte </a:t>
            </a:r>
            <a:r>
              <a:rPr lang="fr-FR" spc="-5" dirty="0">
                <a:solidFill>
                  <a:srgbClr val="3F3F3F"/>
                </a:solidFill>
                <a:cs typeface="Carlito"/>
              </a:rPr>
              <a:t>de la Science</a:t>
            </a:r>
            <a:r>
              <a:rPr lang="fr-FR" spc="75" dirty="0">
                <a:solidFill>
                  <a:srgbClr val="3F3F3F"/>
                </a:solidFill>
                <a:cs typeface="Carlito"/>
              </a:rPr>
              <a:t> </a:t>
            </a:r>
            <a:r>
              <a:rPr lang="fr-FR" spc="-15" dirty="0">
                <a:solidFill>
                  <a:srgbClr val="3F3F3F"/>
                </a:solidFill>
                <a:cs typeface="Carlito"/>
              </a:rPr>
              <a:t>Ouverte</a:t>
            </a:r>
          </a:p>
          <a:p>
            <a:pPr marL="469900" indent="-457200">
              <a:lnSpc>
                <a:spcPct val="100000"/>
              </a:lnSpc>
              <a:spcBef>
                <a:spcPts val="875"/>
              </a:spcBef>
            </a:pPr>
            <a:endParaRPr lang="fr-FR" spc="-15" dirty="0">
              <a:solidFill>
                <a:srgbClr val="3F3F3F"/>
              </a:solidFill>
              <a:cs typeface="Carlito"/>
            </a:endParaRPr>
          </a:p>
          <a:p>
            <a:pPr marL="469900" indent="-457200">
              <a:lnSpc>
                <a:spcPct val="100000"/>
              </a:lnSpc>
              <a:spcBef>
                <a:spcPts val="875"/>
              </a:spcBef>
            </a:pPr>
            <a:r>
              <a:rPr lang="fr-FR" spc="-15" dirty="0">
                <a:solidFill>
                  <a:srgbClr val="3F3F3F"/>
                </a:solidFill>
                <a:cs typeface="Carlito"/>
              </a:rPr>
              <a:t>Savoir </a:t>
            </a:r>
            <a:r>
              <a:rPr lang="fr-FR" spc="-10" dirty="0">
                <a:solidFill>
                  <a:srgbClr val="3F3F3F"/>
                </a:solidFill>
                <a:cs typeface="Carlito"/>
              </a:rPr>
              <a:t>utiliser </a:t>
            </a:r>
            <a:r>
              <a:rPr lang="fr-FR" dirty="0">
                <a:solidFill>
                  <a:srgbClr val="3F3F3F"/>
                </a:solidFill>
                <a:cs typeface="Carlito"/>
              </a:rPr>
              <a:t>la </a:t>
            </a:r>
            <a:r>
              <a:rPr lang="fr-FR" spc="-20" dirty="0">
                <a:solidFill>
                  <a:srgbClr val="3F3F3F"/>
                </a:solidFill>
                <a:cs typeface="Carlito"/>
              </a:rPr>
              <a:t>plateforme </a:t>
            </a:r>
            <a:r>
              <a:rPr lang="fr-FR" spc="-10" dirty="0">
                <a:solidFill>
                  <a:srgbClr val="3F3F3F"/>
                </a:solidFill>
                <a:cs typeface="Carlito"/>
              </a:rPr>
              <a:t>nationale </a:t>
            </a:r>
            <a:r>
              <a:rPr lang="fr-FR" spc="-35" dirty="0">
                <a:solidFill>
                  <a:srgbClr val="3F3F3F"/>
                </a:solidFill>
                <a:cs typeface="Carlito"/>
              </a:rPr>
              <a:t>d’archive </a:t>
            </a:r>
            <a:r>
              <a:rPr lang="fr-FR" spc="-10" dirty="0">
                <a:solidFill>
                  <a:srgbClr val="3F3F3F"/>
                </a:solidFill>
                <a:cs typeface="Carlito"/>
              </a:rPr>
              <a:t>ouverte </a:t>
            </a:r>
            <a:r>
              <a:rPr lang="fr-FR" spc="-5" dirty="0">
                <a:solidFill>
                  <a:srgbClr val="3F3F3F"/>
                </a:solidFill>
                <a:cs typeface="Carlito"/>
              </a:rPr>
              <a:t>HAL </a:t>
            </a:r>
            <a:r>
              <a:rPr lang="fr-FR" spc="-15" dirty="0">
                <a:solidFill>
                  <a:srgbClr val="3F3F3F"/>
                </a:solidFill>
                <a:cs typeface="Carlito"/>
              </a:rPr>
              <a:t>et </a:t>
            </a:r>
            <a:r>
              <a:rPr lang="fr-FR" spc="-5" dirty="0">
                <a:solidFill>
                  <a:srgbClr val="3F3F3F"/>
                </a:solidFill>
                <a:cs typeface="Carlito"/>
              </a:rPr>
              <a:t>le </a:t>
            </a:r>
            <a:r>
              <a:rPr lang="fr-FR" spc="-10" dirty="0">
                <a:solidFill>
                  <a:srgbClr val="3F3F3F"/>
                </a:solidFill>
                <a:cs typeface="Carlito"/>
              </a:rPr>
              <a:t>portail </a:t>
            </a:r>
            <a:r>
              <a:rPr lang="fr-FR" spc="-5" dirty="0">
                <a:solidFill>
                  <a:srgbClr val="3F3F3F"/>
                </a:solidFill>
                <a:cs typeface="Carlito"/>
              </a:rPr>
              <a:t>de </a:t>
            </a:r>
            <a:r>
              <a:rPr lang="fr-FR" spc="-20" dirty="0">
                <a:solidFill>
                  <a:srgbClr val="3F3F3F"/>
                </a:solidFill>
                <a:cs typeface="Carlito"/>
              </a:rPr>
              <a:t>l’université </a:t>
            </a:r>
            <a:r>
              <a:rPr lang="fr-FR" spc="-5" dirty="0">
                <a:solidFill>
                  <a:srgbClr val="3F3F3F"/>
                </a:solidFill>
                <a:cs typeface="Carlito"/>
              </a:rPr>
              <a:t>de </a:t>
            </a:r>
            <a:r>
              <a:rPr lang="fr-FR" spc="-15" dirty="0">
                <a:solidFill>
                  <a:srgbClr val="3F3F3F"/>
                </a:solidFill>
                <a:cs typeface="Carlito"/>
              </a:rPr>
              <a:t>Bourgogne</a:t>
            </a:r>
            <a:r>
              <a:rPr lang="fr-FR" spc="10" dirty="0">
                <a:solidFill>
                  <a:srgbClr val="3F3F3F"/>
                </a:solidFill>
                <a:cs typeface="Carlito"/>
              </a:rPr>
              <a:t> </a:t>
            </a:r>
            <a:r>
              <a:rPr lang="fr-FR" spc="-5" dirty="0">
                <a:solidFill>
                  <a:srgbClr val="3F3F3F"/>
                </a:solidFill>
                <a:cs typeface="Carlito"/>
              </a:rPr>
              <a:t>HAL-uB</a:t>
            </a:r>
          </a:p>
          <a:p>
            <a:pPr marL="469900" indent="-457200">
              <a:lnSpc>
                <a:spcPct val="100000"/>
              </a:lnSpc>
              <a:spcBef>
                <a:spcPts val="875"/>
              </a:spcBef>
            </a:pPr>
            <a:endParaRPr lang="fr-FR" spc="-5" dirty="0">
              <a:solidFill>
                <a:srgbClr val="3F3F3F"/>
              </a:solidFill>
              <a:cs typeface="Carlito"/>
            </a:endParaRPr>
          </a:p>
          <a:p>
            <a:pPr marL="469900" indent="-457200">
              <a:lnSpc>
                <a:spcPct val="100000"/>
              </a:lnSpc>
              <a:spcBef>
                <a:spcPts val="875"/>
              </a:spcBef>
            </a:pPr>
            <a:r>
              <a:rPr lang="fr-FR" spc="-10" dirty="0">
                <a:solidFill>
                  <a:srgbClr val="3F3F3F"/>
                </a:solidFill>
                <a:cs typeface="Carlito"/>
              </a:rPr>
              <a:t>Connaître </a:t>
            </a:r>
            <a:r>
              <a:rPr lang="fr-FR" spc="-5" dirty="0">
                <a:solidFill>
                  <a:srgbClr val="3F3F3F"/>
                </a:solidFill>
                <a:cs typeface="Carlito"/>
              </a:rPr>
              <a:t>les </a:t>
            </a:r>
            <a:r>
              <a:rPr lang="fr-FR" spc="-15" dirty="0">
                <a:solidFill>
                  <a:srgbClr val="3F3F3F"/>
                </a:solidFill>
                <a:cs typeface="Carlito"/>
              </a:rPr>
              <a:t>droits </a:t>
            </a:r>
            <a:r>
              <a:rPr lang="fr-FR" spc="-10" dirty="0">
                <a:solidFill>
                  <a:srgbClr val="3F3F3F"/>
                </a:solidFill>
                <a:cs typeface="Carlito"/>
              </a:rPr>
              <a:t>et </a:t>
            </a:r>
            <a:r>
              <a:rPr lang="fr-FR" spc="-15" dirty="0">
                <a:solidFill>
                  <a:srgbClr val="3F3F3F"/>
                </a:solidFill>
                <a:cs typeface="Carlito"/>
              </a:rPr>
              <a:t>obligations </a:t>
            </a:r>
            <a:r>
              <a:rPr lang="fr-FR" spc="-5" dirty="0">
                <a:solidFill>
                  <a:srgbClr val="3F3F3F"/>
                </a:solidFill>
                <a:cs typeface="Carlito"/>
              </a:rPr>
              <a:t>liés </a:t>
            </a:r>
            <a:r>
              <a:rPr lang="fr-FR" dirty="0">
                <a:solidFill>
                  <a:srgbClr val="3F3F3F"/>
                </a:solidFill>
                <a:cs typeface="Carlito"/>
              </a:rPr>
              <a:t>aux </a:t>
            </a:r>
            <a:r>
              <a:rPr lang="fr-FR" spc="-5" dirty="0" smtClean="0">
                <a:solidFill>
                  <a:srgbClr val="3F3F3F"/>
                </a:solidFill>
                <a:cs typeface="Carlito"/>
              </a:rPr>
              <a:t>dépôts </a:t>
            </a:r>
            <a:r>
              <a:rPr lang="fr-FR" spc="-5" dirty="0">
                <a:solidFill>
                  <a:srgbClr val="3F3F3F"/>
                </a:solidFill>
                <a:cs typeface="Carlito"/>
              </a:rPr>
              <a:t>de </a:t>
            </a:r>
            <a:r>
              <a:rPr lang="fr-FR" spc="-10" dirty="0">
                <a:solidFill>
                  <a:srgbClr val="3F3F3F"/>
                </a:solidFill>
                <a:cs typeface="Carlito"/>
              </a:rPr>
              <a:t>documents sur</a:t>
            </a:r>
            <a:r>
              <a:rPr lang="fr-FR" spc="-20" dirty="0">
                <a:solidFill>
                  <a:srgbClr val="3F3F3F"/>
                </a:solidFill>
                <a:cs typeface="Carlito"/>
              </a:rPr>
              <a:t> </a:t>
            </a:r>
            <a:r>
              <a:rPr lang="fr-FR" spc="-5" dirty="0">
                <a:solidFill>
                  <a:srgbClr val="3F3F3F"/>
                </a:solidFill>
                <a:cs typeface="Carlito"/>
              </a:rPr>
              <a:t>HAL</a:t>
            </a:r>
            <a:endParaRPr lang="fr-FR" dirty="0">
              <a:cs typeface="Carlito"/>
            </a:endParaRPr>
          </a:p>
          <a:p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025986A6-CF34-4DE9-B2EE-F0A05368C8E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0002" y="6176963"/>
            <a:ext cx="975854" cy="596084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5A18842B-F534-4351-9548-CFF79DE7A01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3800" y="6133320"/>
            <a:ext cx="724680" cy="724680"/>
          </a:xfrm>
          <a:prstGeom prst="rect">
            <a:avLst/>
          </a:prstGeom>
        </p:spPr>
      </p:pic>
      <p:sp>
        <p:nvSpPr>
          <p:cNvPr id="6" name="ZoneTexte 5"/>
          <p:cNvSpPr txBox="1"/>
          <p:nvPr/>
        </p:nvSpPr>
        <p:spPr>
          <a:xfrm>
            <a:off x="11746897" y="72737"/>
            <a:ext cx="3315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3150441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fr-FR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Télécharger le document, saisir un DOI</a:t>
            </a:r>
          </a:p>
        </p:txBody>
      </p:sp>
      <p:sp>
        <p:nvSpPr>
          <p:cNvPr id="5" name="object 3"/>
          <p:cNvSpPr/>
          <p:nvPr/>
        </p:nvSpPr>
        <p:spPr>
          <a:xfrm>
            <a:off x="435430" y="2359436"/>
            <a:ext cx="11179628" cy="384065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ZoneTexte 5"/>
          <p:cNvSpPr txBox="1"/>
          <p:nvPr/>
        </p:nvSpPr>
        <p:spPr>
          <a:xfrm>
            <a:off x="631370" y="1048564"/>
            <a:ext cx="400594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/>
              <a:t>Télécharger votre fichier </a:t>
            </a:r>
          </a:p>
          <a:p>
            <a:r>
              <a:rPr lang="fr-FR" sz="2000"/>
              <a:t>NB : vous pouvez uniquement référencer votre publication, sans déposer de fichier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6025244" y="1033873"/>
            <a:ext cx="53122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/>
              <a:t>L’étape de saisie des métadonnées peut être automatisé si votre publication a un identifiant : DOI, </a:t>
            </a:r>
            <a:r>
              <a:rPr lang="fr-FR" sz="2000" err="1"/>
              <a:t>ArXiv</a:t>
            </a:r>
            <a:r>
              <a:rPr lang="fr-FR" sz="2000"/>
              <a:t>, PMID…</a:t>
            </a:r>
          </a:p>
        </p:txBody>
      </p:sp>
      <p:cxnSp>
        <p:nvCxnSpPr>
          <p:cNvPr id="8" name="Connecteur droit avec flèche 7"/>
          <p:cNvCxnSpPr/>
          <p:nvPr/>
        </p:nvCxnSpPr>
        <p:spPr>
          <a:xfrm>
            <a:off x="1719943" y="2359436"/>
            <a:ext cx="1284514" cy="2169021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9" name="Connecteur droit avec flèche 8"/>
          <p:cNvCxnSpPr/>
          <p:nvPr/>
        </p:nvCxnSpPr>
        <p:spPr>
          <a:xfrm flipH="1">
            <a:off x="6738257" y="1710283"/>
            <a:ext cx="3393623" cy="2569482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18" name="Image 17">
            <a:extLst>
              <a:ext uri="{FF2B5EF4-FFF2-40B4-BE49-F238E27FC236}">
                <a16:creationId xmlns:a16="http://schemas.microsoft.com/office/drawing/2014/main" id="{025986A6-CF34-4DE9-B2EE-F0A05368C8E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0002" y="6176963"/>
            <a:ext cx="975854" cy="596084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5A18842B-F534-4351-9548-CFF79DE7A01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3800" y="6133320"/>
            <a:ext cx="724680" cy="724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335740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fr-FR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Saisir les métadonnées du document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996043" y="2536371"/>
            <a:ext cx="3216728" cy="273231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000"/>
              <a:t>Sélectionner le type de document à déposer </a:t>
            </a:r>
            <a:br>
              <a:rPr lang="fr-FR" sz="2000"/>
            </a:br>
            <a:r>
              <a:rPr lang="fr-FR" sz="2000"/>
              <a:t>via le menu déroulant</a:t>
            </a:r>
          </a:p>
          <a:p>
            <a:pPr marL="0" indent="0">
              <a:buNone/>
            </a:pPr>
            <a:endParaRPr lang="fr-FR"/>
          </a:p>
          <a:p>
            <a:pPr marL="0" indent="0">
              <a:buNone/>
            </a:pPr>
            <a:r>
              <a:rPr lang="fr-FR" sz="2000"/>
              <a:t>          Attention, chaque type </a:t>
            </a:r>
            <a:br>
              <a:rPr lang="fr-FR" sz="2000"/>
            </a:br>
            <a:r>
              <a:rPr lang="fr-FR" sz="2000"/>
              <a:t>          de document contient </a:t>
            </a:r>
            <a:br>
              <a:rPr lang="fr-FR" sz="2000"/>
            </a:br>
            <a:r>
              <a:rPr lang="fr-FR" sz="2000"/>
              <a:t>          des métadonnées </a:t>
            </a:r>
            <a:br>
              <a:rPr lang="fr-FR" sz="2000"/>
            </a:br>
            <a:r>
              <a:rPr lang="fr-FR" sz="2000"/>
              <a:t>          spécifiques </a:t>
            </a:r>
          </a:p>
        </p:txBody>
      </p:sp>
      <p:sp>
        <p:nvSpPr>
          <p:cNvPr id="4" name="object 2"/>
          <p:cNvSpPr/>
          <p:nvPr/>
        </p:nvSpPr>
        <p:spPr>
          <a:xfrm>
            <a:off x="4833257" y="1045029"/>
            <a:ext cx="7042551" cy="51816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cxnSp>
        <p:nvCxnSpPr>
          <p:cNvPr id="5" name="Connecteur droit avec flèche 4"/>
          <p:cNvCxnSpPr/>
          <p:nvPr/>
        </p:nvCxnSpPr>
        <p:spPr>
          <a:xfrm flipV="1">
            <a:off x="3494314" y="1785259"/>
            <a:ext cx="5040086" cy="1306284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11" name="Image 10"/>
          <p:cNvPicPr/>
          <p:nvPr/>
        </p:nvPicPr>
        <p:blipFill rotWithShape="1">
          <a:blip r:embed="rId3"/>
          <a:srcRect l="37699" t="20282" r="38988" b="38860"/>
          <a:stretch/>
        </p:blipFill>
        <p:spPr bwMode="auto">
          <a:xfrm>
            <a:off x="1075645" y="4040878"/>
            <a:ext cx="486455" cy="47693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025986A6-CF34-4DE9-B2EE-F0A05368C8E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0002" y="6176963"/>
            <a:ext cx="975854" cy="596084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5A18842B-F534-4351-9548-CFF79DE7A01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3800" y="6133320"/>
            <a:ext cx="724680" cy="724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473659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82117" y="43499"/>
            <a:ext cx="10515600" cy="1325563"/>
          </a:xfrm>
        </p:spPr>
        <p:txBody>
          <a:bodyPr/>
          <a:lstStyle/>
          <a:p>
            <a:r>
              <a:rPr lang="fr-FR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Saisir les métadonnées du document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22186" y="5344103"/>
            <a:ext cx="6143928" cy="11546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000" dirty="0"/>
              <a:t>Les champs marqués par une </a:t>
            </a:r>
            <a:r>
              <a:rPr lang="fr-FR" sz="2000" dirty="0">
                <a:solidFill>
                  <a:srgbClr val="FF0000"/>
                </a:solidFill>
              </a:rPr>
              <a:t>*</a:t>
            </a:r>
            <a:r>
              <a:rPr lang="fr-FR" sz="2000" dirty="0"/>
              <a:t> sont obligatoires </a:t>
            </a:r>
          </a:p>
          <a:p>
            <a:pPr marL="0" indent="0">
              <a:buNone/>
            </a:pPr>
            <a:r>
              <a:rPr lang="fr-FR" sz="1800" dirty="0"/>
              <a:t>(voir la liste des champs obligatoires par type de document : </a:t>
            </a:r>
            <a:r>
              <a:rPr lang="fr-FR" sz="1800" dirty="0">
                <a:hlinkClick r:id="rId2"/>
              </a:rPr>
              <a:t>https://hal.archives-ouvertes.fr/help/information</a:t>
            </a:r>
            <a:r>
              <a:rPr lang="fr-FR" sz="1800" dirty="0"/>
              <a:t>) </a:t>
            </a:r>
          </a:p>
          <a:p>
            <a:pPr marL="0" indent="0">
              <a:buNone/>
            </a:pPr>
            <a:endParaRPr lang="fr-FR" sz="2000" dirty="0"/>
          </a:p>
        </p:txBody>
      </p:sp>
      <p:grpSp>
        <p:nvGrpSpPr>
          <p:cNvPr id="4" name="object 3"/>
          <p:cNvGrpSpPr/>
          <p:nvPr/>
        </p:nvGrpSpPr>
        <p:grpSpPr>
          <a:xfrm>
            <a:off x="659643" y="1027522"/>
            <a:ext cx="10775531" cy="4136390"/>
            <a:chOff x="582117" y="1845716"/>
            <a:chExt cx="8068309" cy="3548379"/>
          </a:xfrm>
        </p:grpSpPr>
        <p:sp>
          <p:nvSpPr>
            <p:cNvPr id="5" name="object 4"/>
            <p:cNvSpPr/>
            <p:nvPr/>
          </p:nvSpPr>
          <p:spPr>
            <a:xfrm>
              <a:off x="3763797" y="5060518"/>
              <a:ext cx="734060" cy="87630"/>
            </a:xfrm>
            <a:custGeom>
              <a:avLst/>
              <a:gdLst/>
              <a:ahLst/>
              <a:cxnLst/>
              <a:rect l="l" t="t" r="r" b="b"/>
              <a:pathLst>
                <a:path w="734060" h="87629">
                  <a:moveTo>
                    <a:pt x="0" y="87121"/>
                  </a:moveTo>
                  <a:lnTo>
                    <a:pt x="733678" y="0"/>
                  </a:lnTo>
                </a:path>
              </a:pathLst>
            </a:custGeom>
            <a:ln w="63358">
              <a:solidFill>
                <a:srgbClr val="00AF4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5"/>
            <p:cNvSpPr/>
            <p:nvPr/>
          </p:nvSpPr>
          <p:spPr>
            <a:xfrm>
              <a:off x="4473714" y="4967643"/>
              <a:ext cx="200025" cy="189230"/>
            </a:xfrm>
            <a:custGeom>
              <a:avLst/>
              <a:gdLst/>
              <a:ahLst/>
              <a:cxnLst/>
              <a:rect l="l" t="t" r="r" b="b"/>
              <a:pathLst>
                <a:path w="200025" h="189229">
                  <a:moveTo>
                    <a:pt x="0" y="0"/>
                  </a:moveTo>
                  <a:lnTo>
                    <a:pt x="22326" y="188633"/>
                  </a:lnTo>
                  <a:lnTo>
                    <a:pt x="199809" y="719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AF4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6"/>
            <p:cNvSpPr/>
            <p:nvPr/>
          </p:nvSpPr>
          <p:spPr>
            <a:xfrm>
              <a:off x="582117" y="1845716"/>
              <a:ext cx="8067954" cy="3548164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cxnSp>
        <p:nvCxnSpPr>
          <p:cNvPr id="8" name="Connecteur droit avec flèche 7"/>
          <p:cNvCxnSpPr/>
          <p:nvPr/>
        </p:nvCxnSpPr>
        <p:spPr>
          <a:xfrm flipV="1">
            <a:off x="1954844" y="1992087"/>
            <a:ext cx="1233684" cy="3352016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2" name="Connecteur droit avec flèche 11"/>
          <p:cNvCxnSpPr/>
          <p:nvPr/>
        </p:nvCxnSpPr>
        <p:spPr>
          <a:xfrm flipV="1">
            <a:off x="9078212" y="3570514"/>
            <a:ext cx="2155845" cy="1959514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5" name="Connecteur droit avec flèche 14"/>
          <p:cNvCxnSpPr/>
          <p:nvPr/>
        </p:nvCxnSpPr>
        <p:spPr>
          <a:xfrm flipV="1">
            <a:off x="9078686" y="2688771"/>
            <a:ext cx="1600200" cy="2841258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8" name="ZoneTexte 17"/>
          <p:cNvSpPr txBox="1"/>
          <p:nvPr/>
        </p:nvSpPr>
        <p:spPr>
          <a:xfrm>
            <a:off x="8186056" y="5530028"/>
            <a:ext cx="22424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/>
              <a:t>Champs </a:t>
            </a:r>
            <a:r>
              <a:rPr lang="fr-FR" err="1"/>
              <a:t>duplicables</a:t>
            </a:r>
            <a:endParaRPr lang="fr-FR"/>
          </a:p>
        </p:txBody>
      </p:sp>
      <p:pic>
        <p:nvPicPr>
          <p:cNvPr id="31" name="Image 30">
            <a:extLst>
              <a:ext uri="{FF2B5EF4-FFF2-40B4-BE49-F238E27FC236}">
                <a16:creationId xmlns:a16="http://schemas.microsoft.com/office/drawing/2014/main" id="{025986A6-CF34-4DE9-B2EE-F0A05368C8E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0002" y="6176963"/>
            <a:ext cx="975854" cy="596084"/>
          </a:xfrm>
          <a:prstGeom prst="rect">
            <a:avLst/>
          </a:prstGeom>
        </p:spPr>
      </p:pic>
      <p:pic>
        <p:nvPicPr>
          <p:cNvPr id="32" name="Image 31">
            <a:extLst>
              <a:ext uri="{FF2B5EF4-FFF2-40B4-BE49-F238E27FC236}">
                <a16:creationId xmlns:a16="http://schemas.microsoft.com/office/drawing/2014/main" id="{5A18842B-F534-4351-9548-CFF79DE7A01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3800" y="6133320"/>
            <a:ext cx="724680" cy="724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503851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fr-FR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Saisir les métadonnées des auteurs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230087"/>
            <a:ext cx="6799820" cy="456111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000"/>
              <a:t>Sélectionner un auteur dans la liste, ou ajouter un nouvel auteur</a:t>
            </a:r>
          </a:p>
          <a:p>
            <a:pPr marL="0" indent="0">
              <a:buNone/>
            </a:pPr>
            <a:endParaRPr lang="fr-FR" sz="2000"/>
          </a:p>
          <a:p>
            <a:pPr marL="0" indent="0">
              <a:buNone/>
            </a:pPr>
            <a:endParaRPr lang="fr-FR" sz="2000"/>
          </a:p>
          <a:p>
            <a:pPr marL="0" indent="0">
              <a:buNone/>
            </a:pPr>
            <a:r>
              <a:rPr lang="fr-FR" sz="2000"/>
              <a:t>Choisir la forme validée (quand elle existe, et quand elle correspond à l’auteur de la publication)</a:t>
            </a:r>
          </a:p>
          <a:p>
            <a:pPr marL="0" indent="0">
              <a:buNone/>
            </a:pPr>
            <a:endParaRPr lang="fr-FR" sz="2000"/>
          </a:p>
          <a:p>
            <a:pPr marL="0" indent="0">
              <a:buNone/>
            </a:pPr>
            <a:endParaRPr lang="fr-FR" sz="2000"/>
          </a:p>
          <a:p>
            <a:pPr marL="0" indent="0">
              <a:buNone/>
            </a:pPr>
            <a:endParaRPr lang="fr-FR" sz="2000"/>
          </a:p>
          <a:p>
            <a:pPr marL="0" indent="0">
              <a:buNone/>
            </a:pPr>
            <a:r>
              <a:rPr lang="fr-FR" sz="2000"/>
              <a:t>         Attention, vous devez saisir tous les auteurs, dans l’ordre</a:t>
            </a:r>
            <a:br>
              <a:rPr lang="fr-FR" sz="2000"/>
            </a:br>
            <a:r>
              <a:rPr lang="fr-FR" sz="2000"/>
              <a:t>         dans lequel ils apparaissent sur la publication</a:t>
            </a:r>
          </a:p>
        </p:txBody>
      </p:sp>
      <p:grpSp>
        <p:nvGrpSpPr>
          <p:cNvPr id="4" name="object 2"/>
          <p:cNvGrpSpPr/>
          <p:nvPr/>
        </p:nvGrpSpPr>
        <p:grpSpPr>
          <a:xfrm>
            <a:off x="7848600" y="1230087"/>
            <a:ext cx="4164775" cy="4920342"/>
            <a:chOff x="1589760" y="1583651"/>
            <a:chExt cx="3478529" cy="4320540"/>
          </a:xfrm>
        </p:grpSpPr>
        <p:sp>
          <p:nvSpPr>
            <p:cNvPr id="5" name="object 3"/>
            <p:cNvSpPr/>
            <p:nvPr/>
          </p:nvSpPr>
          <p:spPr>
            <a:xfrm>
              <a:off x="3763797" y="5060518"/>
              <a:ext cx="734060" cy="87630"/>
            </a:xfrm>
            <a:custGeom>
              <a:avLst/>
              <a:gdLst/>
              <a:ahLst/>
              <a:cxnLst/>
              <a:rect l="l" t="t" r="r" b="b"/>
              <a:pathLst>
                <a:path w="734060" h="87629">
                  <a:moveTo>
                    <a:pt x="0" y="87121"/>
                  </a:moveTo>
                  <a:lnTo>
                    <a:pt x="733678" y="0"/>
                  </a:lnTo>
                </a:path>
              </a:pathLst>
            </a:custGeom>
            <a:ln w="63358">
              <a:solidFill>
                <a:srgbClr val="00AF4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4"/>
            <p:cNvSpPr/>
            <p:nvPr/>
          </p:nvSpPr>
          <p:spPr>
            <a:xfrm>
              <a:off x="4473714" y="4967643"/>
              <a:ext cx="200025" cy="189230"/>
            </a:xfrm>
            <a:custGeom>
              <a:avLst/>
              <a:gdLst/>
              <a:ahLst/>
              <a:cxnLst/>
              <a:rect l="l" t="t" r="r" b="b"/>
              <a:pathLst>
                <a:path w="200025" h="189229">
                  <a:moveTo>
                    <a:pt x="0" y="0"/>
                  </a:moveTo>
                  <a:lnTo>
                    <a:pt x="22326" y="188633"/>
                  </a:lnTo>
                  <a:lnTo>
                    <a:pt x="199809" y="719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AF4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5"/>
            <p:cNvSpPr/>
            <p:nvPr/>
          </p:nvSpPr>
          <p:spPr>
            <a:xfrm>
              <a:off x="1589760" y="1583651"/>
              <a:ext cx="3478314" cy="4319993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cxnSp>
        <p:nvCxnSpPr>
          <p:cNvPr id="8" name="Connecteur droit avec flèche 7"/>
          <p:cNvCxnSpPr/>
          <p:nvPr/>
        </p:nvCxnSpPr>
        <p:spPr>
          <a:xfrm>
            <a:off x="5366657" y="1578429"/>
            <a:ext cx="3951514" cy="320040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1" name="Connecteur droit avec flèche 10"/>
          <p:cNvCxnSpPr/>
          <p:nvPr/>
        </p:nvCxnSpPr>
        <p:spPr>
          <a:xfrm>
            <a:off x="5290457" y="3243943"/>
            <a:ext cx="4027714" cy="1839922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14" name="Image 13"/>
          <p:cNvPicPr/>
          <p:nvPr/>
        </p:nvPicPr>
        <p:blipFill rotWithShape="1">
          <a:blip r:embed="rId4"/>
          <a:srcRect l="37699" t="20282" r="38988" b="38860"/>
          <a:stretch/>
        </p:blipFill>
        <p:spPr bwMode="auto">
          <a:xfrm>
            <a:off x="838200" y="4606934"/>
            <a:ext cx="486455" cy="47693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025986A6-CF34-4DE9-B2EE-F0A05368C8E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0002" y="6176963"/>
            <a:ext cx="975854" cy="596084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5A18842B-F534-4351-9548-CFF79DE7A01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3800" y="6133320"/>
            <a:ext cx="724680" cy="724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06805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199" y="0"/>
            <a:ext cx="10515600" cy="1325563"/>
          </a:xfrm>
        </p:spPr>
        <p:txBody>
          <a:bodyPr/>
          <a:lstStyle/>
          <a:p>
            <a:r>
              <a:rPr lang="fr-FR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Saisir les métadonnées des auteurs</a:t>
            </a:r>
          </a:p>
        </p:txBody>
      </p:sp>
      <p:pic>
        <p:nvPicPr>
          <p:cNvPr id="10" name="Image 9"/>
          <p:cNvPicPr/>
          <p:nvPr/>
        </p:nvPicPr>
        <p:blipFill rotWithShape="1">
          <a:blip r:embed="rId2"/>
          <a:srcRect l="1488" t="61141" r="2447" b="24456"/>
          <a:stretch/>
        </p:blipFill>
        <p:spPr bwMode="auto">
          <a:xfrm>
            <a:off x="838199" y="1072923"/>
            <a:ext cx="10461171" cy="128927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Image 11"/>
          <p:cNvPicPr/>
          <p:nvPr/>
        </p:nvPicPr>
        <p:blipFill rotWithShape="1">
          <a:blip r:embed="rId3"/>
          <a:srcRect l="42162" t="52027" r="39155" b="4175"/>
          <a:stretch/>
        </p:blipFill>
        <p:spPr bwMode="auto">
          <a:xfrm>
            <a:off x="838199" y="1325563"/>
            <a:ext cx="3929744" cy="472689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3" name="ZoneTexte 12"/>
          <p:cNvSpPr txBox="1"/>
          <p:nvPr/>
        </p:nvSpPr>
        <p:spPr>
          <a:xfrm>
            <a:off x="8153400" y="3657599"/>
            <a:ext cx="276497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/>
              <a:t>Il est possible de préciser la fonction pour chaque auteur</a:t>
            </a:r>
          </a:p>
        </p:txBody>
      </p:sp>
      <p:cxnSp>
        <p:nvCxnSpPr>
          <p:cNvPr id="14" name="Connecteur droit avec flèche 13"/>
          <p:cNvCxnSpPr>
            <a:stCxn id="13" idx="0"/>
          </p:cNvCxnSpPr>
          <p:nvPr/>
        </p:nvCxnSpPr>
        <p:spPr>
          <a:xfrm flipV="1">
            <a:off x="9535886" y="2220686"/>
            <a:ext cx="1186543" cy="1436913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7" name="Connecteur droit avec flèche 16"/>
          <p:cNvCxnSpPr/>
          <p:nvPr/>
        </p:nvCxnSpPr>
        <p:spPr>
          <a:xfrm flipH="1" flipV="1">
            <a:off x="4005943" y="2013857"/>
            <a:ext cx="4267201" cy="1643742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21" name="Image 20">
            <a:extLst>
              <a:ext uri="{FF2B5EF4-FFF2-40B4-BE49-F238E27FC236}">
                <a16:creationId xmlns:a16="http://schemas.microsoft.com/office/drawing/2014/main" id="{025986A6-CF34-4DE9-B2EE-F0A05368C8E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0002" y="6176963"/>
            <a:ext cx="975854" cy="596084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5A18842B-F534-4351-9548-CFF79DE7A01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3800" y="6133320"/>
            <a:ext cx="724680" cy="724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852314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fr-FR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Saisir les métadonnées des auteurs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7304314" y="1825625"/>
            <a:ext cx="4049486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000"/>
              <a:t>Ajouter les affiliations institutionnelles des auteurs (a moins une, mais toutes les affiliations si possible)</a:t>
            </a:r>
          </a:p>
          <a:p>
            <a:pPr marL="0" indent="0">
              <a:buNone/>
            </a:pPr>
            <a:endParaRPr lang="fr-FR" sz="2000"/>
          </a:p>
          <a:p>
            <a:pPr marL="0" indent="0">
              <a:buNone/>
            </a:pPr>
            <a:r>
              <a:rPr lang="fr-FR" sz="2000"/>
              <a:t>         L’affiliation doit être celle</a:t>
            </a:r>
            <a:br>
              <a:rPr lang="fr-FR" sz="2000"/>
            </a:br>
            <a:r>
              <a:rPr lang="fr-FR" sz="2000"/>
              <a:t>         l’auteur au moment de la </a:t>
            </a:r>
            <a:br>
              <a:rPr lang="fr-FR" sz="2000"/>
            </a:br>
            <a:r>
              <a:rPr lang="fr-FR" sz="2000"/>
              <a:t>         publication</a:t>
            </a:r>
          </a:p>
          <a:p>
            <a:pPr marL="0" indent="0">
              <a:buNone/>
            </a:pPr>
            <a:endParaRPr lang="fr-FR" sz="2000"/>
          </a:p>
          <a:p>
            <a:pPr marL="0" indent="0">
              <a:buNone/>
            </a:pPr>
            <a:r>
              <a:rPr lang="fr-FR" sz="2000"/>
              <a:t>Choisir la forme validée du laboratoire, quand elle existe</a:t>
            </a:r>
          </a:p>
        </p:txBody>
      </p:sp>
      <p:pic>
        <p:nvPicPr>
          <p:cNvPr id="8" name="Image 7"/>
          <p:cNvPicPr/>
          <p:nvPr/>
        </p:nvPicPr>
        <p:blipFill rotWithShape="1">
          <a:blip r:embed="rId2"/>
          <a:srcRect l="1653" t="39977" r="74372" b="52087"/>
          <a:stretch/>
        </p:blipFill>
        <p:spPr bwMode="auto">
          <a:xfrm>
            <a:off x="838200" y="1325563"/>
            <a:ext cx="4223657" cy="108018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Image 8"/>
          <p:cNvPicPr/>
          <p:nvPr/>
        </p:nvPicPr>
        <p:blipFill rotWithShape="1">
          <a:blip r:embed="rId3"/>
          <a:srcRect l="3281" t="40226" r="75006" b="35268"/>
          <a:stretch/>
        </p:blipFill>
        <p:spPr bwMode="auto">
          <a:xfrm>
            <a:off x="2122715" y="2501309"/>
            <a:ext cx="4027714" cy="332254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10" name="Connecteur droit avec flèche 9"/>
          <p:cNvCxnSpPr/>
          <p:nvPr/>
        </p:nvCxnSpPr>
        <p:spPr>
          <a:xfrm flipH="1" flipV="1">
            <a:off x="4963886" y="3679371"/>
            <a:ext cx="2340428" cy="936172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4" name="Connecteur droit avec flèche 13"/>
          <p:cNvCxnSpPr/>
          <p:nvPr/>
        </p:nvCxnSpPr>
        <p:spPr>
          <a:xfrm flipH="1" flipV="1">
            <a:off x="4038600" y="1981200"/>
            <a:ext cx="3265714" cy="424543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17" name="Image 16"/>
          <p:cNvPicPr/>
          <p:nvPr/>
        </p:nvPicPr>
        <p:blipFill rotWithShape="1">
          <a:blip r:embed="rId4"/>
          <a:srcRect l="37699" t="20282" r="38988" b="38860"/>
          <a:stretch/>
        </p:blipFill>
        <p:spPr bwMode="auto">
          <a:xfrm>
            <a:off x="7304314" y="3524364"/>
            <a:ext cx="486455" cy="47693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5A18842B-F534-4351-9548-CFF79DE7A01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3800" y="6133320"/>
            <a:ext cx="724680" cy="724680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025986A6-CF34-4DE9-B2EE-F0A05368C8E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0002" y="6176963"/>
            <a:ext cx="975854" cy="596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713977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00256" y="18958"/>
            <a:ext cx="10515600" cy="1325563"/>
          </a:xfrm>
        </p:spPr>
        <p:txBody>
          <a:bodyPr/>
          <a:lstStyle/>
          <a:p>
            <a:r>
              <a:rPr lang="fr-FR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Finaliser le dépôt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46631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FR" sz="2000"/>
              <a:t>Valider le dépôt</a:t>
            </a:r>
          </a:p>
          <a:p>
            <a:pPr marL="0" indent="0">
              <a:buNone/>
            </a:pPr>
            <a:endParaRPr lang="fr-FR" sz="2000"/>
          </a:p>
          <a:p>
            <a:pPr marL="0" indent="0">
              <a:buNone/>
            </a:pPr>
            <a:endParaRPr lang="fr-FR" sz="2000" spc="-5">
              <a:cs typeface="Carlito"/>
            </a:endParaRPr>
          </a:p>
          <a:p>
            <a:pPr marL="0" indent="0">
              <a:buNone/>
            </a:pPr>
            <a:r>
              <a:rPr lang="fr-FR" sz="2000" spc="-5">
                <a:cs typeface="Carlito"/>
              </a:rPr>
              <a:t>Un </a:t>
            </a:r>
            <a:r>
              <a:rPr lang="fr-FR" sz="2000" spc="-10">
                <a:cs typeface="Carlito"/>
              </a:rPr>
              <a:t>récapitulatif </a:t>
            </a:r>
            <a:r>
              <a:rPr lang="fr-FR" sz="2000">
                <a:cs typeface="Carlito"/>
              </a:rPr>
              <a:t>des </a:t>
            </a:r>
            <a:r>
              <a:rPr lang="fr-FR" sz="2000" spc="-10">
                <a:cs typeface="Carlito"/>
              </a:rPr>
              <a:t>informations bibliographiques</a:t>
            </a:r>
            <a:br>
              <a:rPr lang="fr-FR" sz="2000" spc="-10">
                <a:cs typeface="Carlito"/>
              </a:rPr>
            </a:br>
            <a:r>
              <a:rPr lang="fr-FR" sz="2000" spc="-10">
                <a:cs typeface="Carlito"/>
              </a:rPr>
              <a:t> vous  est proposé : </a:t>
            </a:r>
            <a:r>
              <a:rPr lang="fr-FR" sz="2000" spc="-5">
                <a:cs typeface="Carlito"/>
              </a:rPr>
              <a:t>cliquer </a:t>
            </a:r>
            <a:r>
              <a:rPr lang="fr-FR" sz="2000">
                <a:cs typeface="Carlito"/>
              </a:rPr>
              <a:t>sur « </a:t>
            </a:r>
            <a:r>
              <a:rPr lang="fr-FR" sz="2000" spc="-5">
                <a:cs typeface="Carlito"/>
              </a:rPr>
              <a:t>Déposer </a:t>
            </a:r>
            <a:r>
              <a:rPr lang="fr-FR" sz="2000">
                <a:cs typeface="Carlito"/>
              </a:rPr>
              <a:t>». </a:t>
            </a:r>
          </a:p>
          <a:p>
            <a:pPr marL="0" indent="0">
              <a:buNone/>
            </a:pPr>
            <a:endParaRPr lang="fr-FR" sz="2000" spc="-5">
              <a:cs typeface="Carlito"/>
            </a:endParaRPr>
          </a:p>
          <a:p>
            <a:pPr marL="0" indent="0">
              <a:buNone/>
            </a:pPr>
            <a:endParaRPr lang="fr-FR" sz="2000" spc="-5">
              <a:cs typeface="Carlito"/>
            </a:endParaRPr>
          </a:p>
          <a:p>
            <a:pPr marL="0" indent="0">
              <a:buNone/>
            </a:pPr>
            <a:r>
              <a:rPr lang="fr-FR" sz="2000" spc="-5">
                <a:cs typeface="Carlito"/>
              </a:rPr>
              <a:t>Dans  le </a:t>
            </a:r>
            <a:r>
              <a:rPr lang="fr-FR" sz="2000" spc="-10">
                <a:cs typeface="Carlito"/>
              </a:rPr>
              <a:t>cas d’une notice bibliographique </a:t>
            </a:r>
            <a:r>
              <a:rPr lang="fr-FR" sz="2000">
                <a:cs typeface="Carlito"/>
              </a:rPr>
              <a:t>sans </a:t>
            </a:r>
            <a:r>
              <a:rPr lang="fr-FR" sz="2000" spc="-25">
                <a:cs typeface="Carlito"/>
              </a:rPr>
              <a:t>fichier, </a:t>
            </a:r>
            <a:r>
              <a:rPr lang="fr-FR" sz="2000" spc="-5">
                <a:cs typeface="Carlito"/>
              </a:rPr>
              <a:t>celle-ci  </a:t>
            </a:r>
            <a:r>
              <a:rPr lang="fr-FR" sz="2000" spc="-10">
                <a:cs typeface="Carlito"/>
              </a:rPr>
              <a:t>sera immédiatement </a:t>
            </a:r>
            <a:r>
              <a:rPr lang="fr-FR" sz="2000" spc="-5">
                <a:cs typeface="Carlito"/>
              </a:rPr>
              <a:t>mise en</a:t>
            </a:r>
            <a:r>
              <a:rPr lang="fr-FR" sz="2000" spc="10">
                <a:cs typeface="Carlito"/>
              </a:rPr>
              <a:t> </a:t>
            </a:r>
            <a:r>
              <a:rPr lang="fr-FR" sz="2000" spc="-5">
                <a:cs typeface="Carlito"/>
              </a:rPr>
              <a:t>ligne.</a:t>
            </a:r>
          </a:p>
          <a:p>
            <a:pPr marL="0" indent="0">
              <a:buNone/>
            </a:pPr>
            <a:r>
              <a:rPr lang="fr-FR" sz="2000" spc="-5"/>
              <a:t>Dans le cas d’un dépôt de fichier, celui-ci sera vérifié par le CSSD : la mise en ligne peut prendre quelques jours.</a:t>
            </a:r>
            <a:endParaRPr lang="fr-FR" sz="2000"/>
          </a:p>
        </p:txBody>
      </p:sp>
      <p:sp>
        <p:nvSpPr>
          <p:cNvPr id="4" name="object 4"/>
          <p:cNvSpPr/>
          <p:nvPr/>
        </p:nvSpPr>
        <p:spPr>
          <a:xfrm>
            <a:off x="3157375" y="1825625"/>
            <a:ext cx="1969796" cy="47126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7"/>
          <p:cNvSpPr/>
          <p:nvPr/>
        </p:nvSpPr>
        <p:spPr>
          <a:xfrm>
            <a:off x="7314324" y="3106318"/>
            <a:ext cx="1190155" cy="48527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25986A6-CF34-4DE9-B2EE-F0A05368C8E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0002" y="6176963"/>
            <a:ext cx="975854" cy="596084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5A18842B-F534-4351-9548-CFF79DE7A01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3800" y="6133320"/>
            <a:ext cx="724680" cy="724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937197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00000"/>
              </a:lnSpc>
              <a:spcBef>
                <a:spcPts val="520"/>
              </a:spcBef>
              <a:buNone/>
            </a:pPr>
            <a:r>
              <a:rPr lang="fr-FR" spc="-10">
                <a:cs typeface="Carlito"/>
              </a:rPr>
              <a:t>UTILISER HAL :</a:t>
            </a:r>
          </a:p>
          <a:p>
            <a:pPr marL="0" indent="0">
              <a:lnSpc>
                <a:spcPct val="100000"/>
              </a:lnSpc>
              <a:spcBef>
                <a:spcPts val="520"/>
              </a:spcBef>
              <a:buNone/>
            </a:pPr>
            <a:endParaRPr lang="fr-FR" spc="-10">
              <a:solidFill>
                <a:schemeClr val="bg1">
                  <a:lumMod val="85000"/>
                </a:schemeClr>
              </a:solidFill>
              <a:cs typeface="Carlito"/>
            </a:endParaRPr>
          </a:p>
          <a:p>
            <a:pPr marL="12700">
              <a:lnSpc>
                <a:spcPct val="100000"/>
              </a:lnSpc>
              <a:spcBef>
                <a:spcPts val="520"/>
              </a:spcBef>
            </a:pPr>
            <a:r>
              <a:rPr lang="fr-FR" spc="-10">
                <a:solidFill>
                  <a:schemeClr val="bg1">
                    <a:lumMod val="85000"/>
                  </a:schemeClr>
                </a:solidFill>
                <a:cs typeface="Carlito"/>
              </a:rPr>
              <a:t>Créer et paramétrer </a:t>
            </a:r>
            <a:r>
              <a:rPr lang="fr-FR" spc="-5">
                <a:solidFill>
                  <a:schemeClr val="bg1">
                    <a:lumMod val="85000"/>
                  </a:schemeClr>
                </a:solidFill>
                <a:cs typeface="Carlito"/>
              </a:rPr>
              <a:t>votre </a:t>
            </a:r>
            <a:r>
              <a:rPr lang="fr-FR" spc="-15">
                <a:solidFill>
                  <a:schemeClr val="bg1">
                    <a:lumMod val="85000"/>
                  </a:schemeClr>
                </a:solidFill>
                <a:cs typeface="Carlito"/>
              </a:rPr>
              <a:t>compte </a:t>
            </a:r>
            <a:r>
              <a:rPr lang="fr-FR" spc="-5">
                <a:solidFill>
                  <a:schemeClr val="bg1">
                    <a:lumMod val="85000"/>
                  </a:schemeClr>
                </a:solidFill>
                <a:cs typeface="Carlito"/>
              </a:rPr>
              <a:t>HAL</a:t>
            </a:r>
            <a:r>
              <a:rPr lang="fr-FR" spc="-5">
                <a:solidFill>
                  <a:srgbClr val="3F3F3F"/>
                </a:solidFill>
                <a:cs typeface="Carlito"/>
              </a:rPr>
              <a:t> </a:t>
            </a:r>
          </a:p>
          <a:p>
            <a:pPr marL="12700">
              <a:lnSpc>
                <a:spcPct val="100000"/>
              </a:lnSpc>
              <a:spcBef>
                <a:spcPts val="520"/>
              </a:spcBef>
            </a:pPr>
            <a:r>
              <a:rPr lang="fr-FR" spc="-5">
                <a:solidFill>
                  <a:schemeClr val="bg1">
                    <a:lumMod val="85000"/>
                  </a:schemeClr>
                </a:solidFill>
                <a:cs typeface="Carlito"/>
              </a:rPr>
              <a:t>Déposer votre publication en texte intégral </a:t>
            </a:r>
          </a:p>
          <a:p>
            <a:pPr marL="12700">
              <a:lnSpc>
                <a:spcPct val="100000"/>
              </a:lnSpc>
              <a:spcBef>
                <a:spcPts val="520"/>
              </a:spcBef>
            </a:pPr>
            <a:r>
              <a:rPr lang="fr-FR" spc="-5">
                <a:cs typeface="Carlito"/>
              </a:rPr>
              <a:t>Modifier la notice de votre publication</a:t>
            </a:r>
          </a:p>
          <a:p>
            <a:pPr marL="12700">
              <a:lnSpc>
                <a:spcPct val="100000"/>
              </a:lnSpc>
              <a:spcBef>
                <a:spcPts val="520"/>
              </a:spcBef>
            </a:pPr>
            <a:r>
              <a:rPr lang="fr-FR" spc="-5">
                <a:solidFill>
                  <a:schemeClr val="bg1">
                    <a:lumMod val="85000"/>
                  </a:schemeClr>
                </a:solidFill>
                <a:cs typeface="Carlito"/>
              </a:rPr>
              <a:t>Partager ou demander la propriété d’une notice</a:t>
            </a:r>
          </a:p>
          <a:p>
            <a:pPr marL="12700">
              <a:lnSpc>
                <a:spcPct val="100000"/>
              </a:lnSpc>
              <a:spcBef>
                <a:spcPts val="520"/>
              </a:spcBef>
            </a:pPr>
            <a:r>
              <a:rPr lang="fr-FR" spc="-20">
                <a:solidFill>
                  <a:schemeClr val="bg1">
                    <a:lumMod val="85000"/>
                  </a:schemeClr>
                </a:solidFill>
                <a:cs typeface="Carlito"/>
              </a:rPr>
              <a:t>Pourquoi </a:t>
            </a:r>
            <a:r>
              <a:rPr lang="fr-FR" spc="-10">
                <a:solidFill>
                  <a:schemeClr val="bg1">
                    <a:lumMod val="85000"/>
                  </a:schemeClr>
                </a:solidFill>
                <a:cs typeface="Carlito"/>
              </a:rPr>
              <a:t>et comment </a:t>
            </a:r>
            <a:r>
              <a:rPr lang="fr-FR" spc="-15">
                <a:solidFill>
                  <a:schemeClr val="bg1">
                    <a:lumMod val="85000"/>
                  </a:schemeClr>
                </a:solidFill>
                <a:cs typeface="Carlito"/>
              </a:rPr>
              <a:t>créer </a:t>
            </a:r>
            <a:r>
              <a:rPr lang="fr-FR" spc="-5">
                <a:solidFill>
                  <a:schemeClr val="bg1">
                    <a:lumMod val="85000"/>
                  </a:schemeClr>
                </a:solidFill>
                <a:cs typeface="Carlito"/>
              </a:rPr>
              <a:t>son IDHAL</a:t>
            </a:r>
            <a:r>
              <a:rPr lang="fr-FR" spc="90">
                <a:solidFill>
                  <a:schemeClr val="bg1">
                    <a:lumMod val="85000"/>
                  </a:schemeClr>
                </a:solidFill>
                <a:cs typeface="Carlito"/>
              </a:rPr>
              <a:t> </a:t>
            </a:r>
            <a:r>
              <a:rPr lang="fr-FR">
                <a:solidFill>
                  <a:schemeClr val="bg1">
                    <a:lumMod val="85000"/>
                  </a:schemeClr>
                </a:solidFill>
                <a:cs typeface="Carlito"/>
              </a:rPr>
              <a:t>?</a:t>
            </a:r>
          </a:p>
          <a:p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025986A6-CF34-4DE9-B2EE-F0A05368C8E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0002" y="6176963"/>
            <a:ext cx="975854" cy="596084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5A18842B-F534-4351-9548-CFF79DE7A01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3800" y="6133320"/>
            <a:ext cx="724680" cy="724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970703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72886" y="0"/>
            <a:ext cx="10515600" cy="1325563"/>
          </a:xfrm>
        </p:spPr>
        <p:txBody>
          <a:bodyPr/>
          <a:lstStyle/>
          <a:p>
            <a:r>
              <a:rPr lang="fr-FR">
                <a:solidFill>
                  <a:schemeClr val="accent2"/>
                </a:solidFill>
              </a:rPr>
              <a:t>Modifier la notice de votre publication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44590" y="1267177"/>
            <a:ext cx="7776895" cy="475262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000">
                <a:cs typeface="Carlito"/>
              </a:rPr>
              <a:t>La </a:t>
            </a:r>
            <a:r>
              <a:rPr lang="fr-FR" sz="2000" spc="-10">
                <a:cs typeface="Carlito"/>
              </a:rPr>
              <a:t>gestion </a:t>
            </a:r>
            <a:r>
              <a:rPr lang="fr-FR" sz="2000">
                <a:cs typeface="Carlito"/>
              </a:rPr>
              <a:t>de </a:t>
            </a:r>
            <a:r>
              <a:rPr lang="fr-FR" sz="2000" spc="-10">
                <a:cs typeface="Carlito"/>
              </a:rPr>
              <a:t>vos notices </a:t>
            </a:r>
            <a:r>
              <a:rPr lang="fr-FR" sz="2000">
                <a:cs typeface="Carlito"/>
              </a:rPr>
              <a:t>se </a:t>
            </a:r>
            <a:r>
              <a:rPr lang="fr-FR" sz="2000" spc="-15">
                <a:cs typeface="Carlito"/>
              </a:rPr>
              <a:t>fait  </a:t>
            </a:r>
            <a:r>
              <a:rPr lang="fr-FR" sz="2000" spc="-5">
                <a:cs typeface="Carlito"/>
              </a:rPr>
              <a:t>dans </a:t>
            </a:r>
            <a:r>
              <a:rPr lang="fr-FR" sz="2000">
                <a:cs typeface="Carlito"/>
              </a:rPr>
              <a:t>« </a:t>
            </a:r>
            <a:r>
              <a:rPr lang="fr-FR" sz="2000" spc="-5">
                <a:cs typeface="Carlito"/>
              </a:rPr>
              <a:t>Mon espace </a:t>
            </a:r>
            <a:r>
              <a:rPr lang="fr-FR" sz="2000">
                <a:cs typeface="Carlito"/>
              </a:rPr>
              <a:t>/ Mes </a:t>
            </a:r>
            <a:r>
              <a:rPr lang="fr-FR" sz="2000" spc="-5">
                <a:cs typeface="Carlito"/>
              </a:rPr>
              <a:t>dépôts</a:t>
            </a:r>
            <a:r>
              <a:rPr lang="fr-FR" sz="2000" spc="-15">
                <a:cs typeface="Carlito"/>
              </a:rPr>
              <a:t> </a:t>
            </a:r>
            <a:r>
              <a:rPr lang="fr-FR" sz="2000">
                <a:cs typeface="Carlito"/>
              </a:rPr>
              <a:t>»</a:t>
            </a:r>
          </a:p>
          <a:p>
            <a:pPr marL="0" indent="0">
              <a:buNone/>
            </a:pPr>
            <a:endParaRPr lang="fr-FR" sz="2000">
              <a:cs typeface="Carlito"/>
            </a:endParaRPr>
          </a:p>
          <a:p>
            <a:pPr marL="0" indent="0">
              <a:buNone/>
            </a:pPr>
            <a:r>
              <a:rPr lang="fr-FR" sz="2000" spc="-5">
                <a:cs typeface="Carlito"/>
              </a:rPr>
              <a:t>Sélectionner la </a:t>
            </a:r>
            <a:r>
              <a:rPr lang="fr-FR" sz="2000" spc="-10">
                <a:cs typeface="Carlito"/>
              </a:rPr>
              <a:t>notice </a:t>
            </a:r>
            <a:r>
              <a:rPr lang="fr-FR" sz="2000">
                <a:cs typeface="Carlito"/>
              </a:rPr>
              <a:t>de </a:t>
            </a:r>
            <a:r>
              <a:rPr lang="fr-FR" sz="2000" spc="-15">
                <a:cs typeface="Carlito"/>
              </a:rPr>
              <a:t>votre</a:t>
            </a:r>
            <a:r>
              <a:rPr lang="fr-FR" sz="2000" spc="-45">
                <a:cs typeface="Carlito"/>
              </a:rPr>
              <a:t> </a:t>
            </a:r>
            <a:r>
              <a:rPr lang="fr-FR" sz="2000" spc="-5">
                <a:cs typeface="Carlito"/>
              </a:rPr>
              <a:t>choix</a:t>
            </a:r>
          </a:p>
          <a:p>
            <a:pPr marL="0" indent="0">
              <a:buNone/>
            </a:pPr>
            <a:endParaRPr lang="fr-FR" sz="2000" spc="-5">
              <a:cs typeface="Carlito"/>
            </a:endParaRPr>
          </a:p>
          <a:p>
            <a:pPr marL="0" indent="0">
              <a:buNone/>
            </a:pPr>
            <a:endParaRPr lang="fr-FR" sz="2000" spc="-5">
              <a:cs typeface="Carlito"/>
            </a:endParaRPr>
          </a:p>
          <a:p>
            <a:pPr marL="0" indent="0">
              <a:buNone/>
            </a:pPr>
            <a:endParaRPr lang="fr-FR" sz="2000" spc="-5">
              <a:cs typeface="Carlito"/>
            </a:endParaRPr>
          </a:p>
          <a:p>
            <a:pPr marL="0" indent="0">
              <a:buNone/>
            </a:pPr>
            <a:endParaRPr lang="fr-FR" sz="2000" spc="-5">
              <a:cs typeface="Carlito"/>
            </a:endParaRPr>
          </a:p>
          <a:p>
            <a:pPr marL="0" indent="0" algn="r">
              <a:buNone/>
            </a:pPr>
            <a:endParaRPr lang="fr-FR" sz="2000" spc="-5">
              <a:cs typeface="Carlito"/>
            </a:endParaRPr>
          </a:p>
          <a:p>
            <a:pPr marL="0" indent="0" algn="r">
              <a:buNone/>
            </a:pPr>
            <a:r>
              <a:rPr lang="fr-FR" sz="2000" spc="-5">
                <a:cs typeface="Carlito"/>
              </a:rPr>
              <a:t>Choisir </a:t>
            </a:r>
            <a:r>
              <a:rPr lang="fr-FR" sz="2000" spc="-20">
                <a:cs typeface="Carlito"/>
              </a:rPr>
              <a:t>l’action </a:t>
            </a:r>
            <a:r>
              <a:rPr lang="fr-FR" sz="2000" spc="-5">
                <a:cs typeface="Carlito"/>
              </a:rPr>
              <a:t>souhaitée depuis le</a:t>
            </a:r>
            <a:r>
              <a:rPr lang="fr-FR" sz="2000" spc="-40">
                <a:cs typeface="Carlito"/>
              </a:rPr>
              <a:t> </a:t>
            </a:r>
            <a:r>
              <a:rPr lang="fr-FR" sz="2000">
                <a:cs typeface="Carlito"/>
              </a:rPr>
              <a:t>menu</a:t>
            </a:r>
          </a:p>
          <a:p>
            <a:pPr marL="0" indent="0">
              <a:buNone/>
            </a:pPr>
            <a:endParaRPr lang="fr-FR" sz="2000">
              <a:cs typeface="Carlito"/>
            </a:endParaRPr>
          </a:p>
          <a:p>
            <a:pPr marL="0" indent="0">
              <a:buNone/>
            </a:pPr>
            <a:endParaRPr lang="fr-FR" sz="2000">
              <a:latin typeface="Carlito"/>
              <a:cs typeface="Carlito"/>
            </a:endParaRPr>
          </a:p>
          <a:p>
            <a:pPr marL="0" indent="0">
              <a:buNone/>
            </a:pPr>
            <a:endParaRPr lang="fr-FR"/>
          </a:p>
        </p:txBody>
      </p:sp>
      <p:sp>
        <p:nvSpPr>
          <p:cNvPr id="4" name="object 6"/>
          <p:cNvSpPr/>
          <p:nvPr/>
        </p:nvSpPr>
        <p:spPr>
          <a:xfrm>
            <a:off x="8621485" y="1232971"/>
            <a:ext cx="2912571" cy="127035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10"/>
          <p:cNvSpPr/>
          <p:nvPr/>
        </p:nvSpPr>
        <p:spPr>
          <a:xfrm>
            <a:off x="1371601" y="2955076"/>
            <a:ext cx="8405574" cy="70399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20"/>
          <p:cNvSpPr/>
          <p:nvPr/>
        </p:nvSpPr>
        <p:spPr>
          <a:xfrm>
            <a:off x="1139948" y="4009907"/>
            <a:ext cx="2247480" cy="32363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23"/>
          <p:cNvSpPr/>
          <p:nvPr/>
        </p:nvSpPr>
        <p:spPr>
          <a:xfrm>
            <a:off x="1139948" y="4476357"/>
            <a:ext cx="2224798" cy="212543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cxnSp>
        <p:nvCxnSpPr>
          <p:cNvPr id="8" name="Connecteur droit avec flèche 7"/>
          <p:cNvCxnSpPr/>
          <p:nvPr/>
        </p:nvCxnSpPr>
        <p:spPr>
          <a:xfrm>
            <a:off x="7881257" y="1491343"/>
            <a:ext cx="740228" cy="22860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1" name="Connecteur droit avec flèche 10"/>
          <p:cNvCxnSpPr/>
          <p:nvPr/>
        </p:nvCxnSpPr>
        <p:spPr>
          <a:xfrm flipH="1">
            <a:off x="1567544" y="2373086"/>
            <a:ext cx="2264227" cy="751115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4" name="Connecteur droit avec flèche 13"/>
          <p:cNvCxnSpPr/>
          <p:nvPr/>
        </p:nvCxnSpPr>
        <p:spPr>
          <a:xfrm flipH="1">
            <a:off x="3287486" y="4648201"/>
            <a:ext cx="990601" cy="457199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18" name="Image 17">
            <a:extLst>
              <a:ext uri="{FF2B5EF4-FFF2-40B4-BE49-F238E27FC236}">
                <a16:creationId xmlns:a16="http://schemas.microsoft.com/office/drawing/2014/main" id="{025986A6-CF34-4DE9-B2EE-F0A05368C8E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0002" y="6176963"/>
            <a:ext cx="975854" cy="596084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5A18842B-F534-4351-9548-CFF79DE7A01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3800" y="6133320"/>
            <a:ext cx="724680" cy="724680"/>
          </a:xfrm>
          <a:prstGeom prst="rect">
            <a:avLst/>
          </a:prstGeom>
        </p:spPr>
      </p:pic>
      <p:sp>
        <p:nvSpPr>
          <p:cNvPr id="13" name="ZoneTexte 12"/>
          <p:cNvSpPr txBox="1"/>
          <p:nvPr/>
        </p:nvSpPr>
        <p:spPr>
          <a:xfrm>
            <a:off x="11746897" y="72737"/>
            <a:ext cx="3315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32379807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00000"/>
              </a:lnSpc>
              <a:spcBef>
                <a:spcPts val="520"/>
              </a:spcBef>
              <a:buNone/>
            </a:pPr>
            <a:r>
              <a:rPr lang="fr-FR" spc="-10">
                <a:cs typeface="Carlito"/>
              </a:rPr>
              <a:t>UTILISER HAL :</a:t>
            </a:r>
          </a:p>
          <a:p>
            <a:pPr marL="0" indent="0">
              <a:lnSpc>
                <a:spcPct val="100000"/>
              </a:lnSpc>
              <a:spcBef>
                <a:spcPts val="520"/>
              </a:spcBef>
              <a:buNone/>
            </a:pPr>
            <a:endParaRPr lang="fr-FR" spc="-10">
              <a:solidFill>
                <a:schemeClr val="bg1">
                  <a:lumMod val="85000"/>
                </a:schemeClr>
              </a:solidFill>
              <a:cs typeface="Carlito"/>
            </a:endParaRPr>
          </a:p>
          <a:p>
            <a:pPr marL="12700">
              <a:lnSpc>
                <a:spcPct val="100000"/>
              </a:lnSpc>
              <a:spcBef>
                <a:spcPts val="520"/>
              </a:spcBef>
            </a:pPr>
            <a:r>
              <a:rPr lang="fr-FR" spc="-10">
                <a:solidFill>
                  <a:schemeClr val="bg1">
                    <a:lumMod val="85000"/>
                  </a:schemeClr>
                </a:solidFill>
                <a:cs typeface="Carlito"/>
              </a:rPr>
              <a:t>Créer et paramétrer </a:t>
            </a:r>
            <a:r>
              <a:rPr lang="fr-FR" spc="-5">
                <a:solidFill>
                  <a:schemeClr val="bg1">
                    <a:lumMod val="85000"/>
                  </a:schemeClr>
                </a:solidFill>
                <a:cs typeface="Carlito"/>
              </a:rPr>
              <a:t>votre </a:t>
            </a:r>
            <a:r>
              <a:rPr lang="fr-FR" spc="-15">
                <a:solidFill>
                  <a:schemeClr val="bg1">
                    <a:lumMod val="85000"/>
                  </a:schemeClr>
                </a:solidFill>
                <a:cs typeface="Carlito"/>
              </a:rPr>
              <a:t>compte </a:t>
            </a:r>
            <a:r>
              <a:rPr lang="fr-FR" spc="-5">
                <a:solidFill>
                  <a:schemeClr val="bg1">
                    <a:lumMod val="85000"/>
                  </a:schemeClr>
                </a:solidFill>
                <a:cs typeface="Carlito"/>
              </a:rPr>
              <a:t>HAL</a:t>
            </a:r>
            <a:r>
              <a:rPr lang="fr-FR" spc="-5">
                <a:solidFill>
                  <a:srgbClr val="3F3F3F"/>
                </a:solidFill>
                <a:cs typeface="Carlito"/>
              </a:rPr>
              <a:t> </a:t>
            </a:r>
          </a:p>
          <a:p>
            <a:pPr marL="12700">
              <a:lnSpc>
                <a:spcPct val="100000"/>
              </a:lnSpc>
              <a:spcBef>
                <a:spcPts val="520"/>
              </a:spcBef>
            </a:pPr>
            <a:r>
              <a:rPr lang="fr-FR" spc="-5">
                <a:solidFill>
                  <a:schemeClr val="bg1">
                    <a:lumMod val="85000"/>
                  </a:schemeClr>
                </a:solidFill>
                <a:cs typeface="Carlito"/>
              </a:rPr>
              <a:t>Déposer votre publication en texte intégral </a:t>
            </a:r>
          </a:p>
          <a:p>
            <a:pPr marL="12700">
              <a:lnSpc>
                <a:spcPct val="100000"/>
              </a:lnSpc>
              <a:spcBef>
                <a:spcPts val="520"/>
              </a:spcBef>
            </a:pPr>
            <a:r>
              <a:rPr lang="fr-FR" spc="-5">
                <a:solidFill>
                  <a:schemeClr val="bg1">
                    <a:lumMod val="85000"/>
                  </a:schemeClr>
                </a:solidFill>
                <a:cs typeface="Carlito"/>
              </a:rPr>
              <a:t>Modifier la notice de votre publication</a:t>
            </a:r>
          </a:p>
          <a:p>
            <a:pPr marL="12700">
              <a:lnSpc>
                <a:spcPct val="100000"/>
              </a:lnSpc>
              <a:spcBef>
                <a:spcPts val="520"/>
              </a:spcBef>
            </a:pPr>
            <a:r>
              <a:rPr lang="fr-FR" spc="-5">
                <a:cs typeface="Carlito"/>
              </a:rPr>
              <a:t>Partager ou demander la propriété d’une notice</a:t>
            </a:r>
          </a:p>
          <a:p>
            <a:pPr marL="12700">
              <a:lnSpc>
                <a:spcPct val="100000"/>
              </a:lnSpc>
              <a:spcBef>
                <a:spcPts val="520"/>
              </a:spcBef>
            </a:pPr>
            <a:r>
              <a:rPr lang="fr-FR" spc="-20">
                <a:solidFill>
                  <a:schemeClr val="bg1">
                    <a:lumMod val="85000"/>
                  </a:schemeClr>
                </a:solidFill>
                <a:cs typeface="Carlito"/>
              </a:rPr>
              <a:t>Pourquoi </a:t>
            </a:r>
            <a:r>
              <a:rPr lang="fr-FR" spc="-10">
                <a:solidFill>
                  <a:schemeClr val="bg1">
                    <a:lumMod val="85000"/>
                  </a:schemeClr>
                </a:solidFill>
                <a:cs typeface="Carlito"/>
              </a:rPr>
              <a:t>et comment </a:t>
            </a:r>
            <a:r>
              <a:rPr lang="fr-FR" spc="-15">
                <a:solidFill>
                  <a:schemeClr val="bg1">
                    <a:lumMod val="85000"/>
                  </a:schemeClr>
                </a:solidFill>
                <a:cs typeface="Carlito"/>
              </a:rPr>
              <a:t>créer </a:t>
            </a:r>
            <a:r>
              <a:rPr lang="fr-FR" spc="-5">
                <a:solidFill>
                  <a:schemeClr val="bg1">
                    <a:lumMod val="85000"/>
                  </a:schemeClr>
                </a:solidFill>
                <a:cs typeface="Carlito"/>
              </a:rPr>
              <a:t>son IDHAL</a:t>
            </a:r>
            <a:r>
              <a:rPr lang="fr-FR" spc="90">
                <a:solidFill>
                  <a:schemeClr val="bg1">
                    <a:lumMod val="85000"/>
                  </a:schemeClr>
                </a:solidFill>
                <a:cs typeface="Carlito"/>
              </a:rPr>
              <a:t> </a:t>
            </a:r>
            <a:r>
              <a:rPr lang="fr-FR">
                <a:solidFill>
                  <a:schemeClr val="bg1">
                    <a:lumMod val="85000"/>
                  </a:schemeClr>
                </a:solidFill>
                <a:cs typeface="Carlito"/>
              </a:rPr>
              <a:t>?</a:t>
            </a:r>
          </a:p>
          <a:p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025986A6-CF34-4DE9-B2EE-F0A05368C8E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0002" y="6176963"/>
            <a:ext cx="975854" cy="596084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5A18842B-F534-4351-9548-CFF79DE7A01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3800" y="6133320"/>
            <a:ext cx="724680" cy="724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92405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fr-FR">
                <a:solidFill>
                  <a:schemeClr val="accent2"/>
                </a:solidFill>
              </a:rPr>
              <a:t>Pourquoi la science ouverte ?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325563"/>
            <a:ext cx="10515600" cy="4851400"/>
          </a:xfrm>
        </p:spPr>
        <p:txBody>
          <a:bodyPr>
            <a:normAutofit fontScale="92500" lnSpcReduction="20000"/>
          </a:bodyPr>
          <a:lstStyle/>
          <a:p>
            <a:pPr marL="457200" indent="-457200"/>
            <a:r>
              <a:rPr lang="fr-FR" sz="2400"/>
              <a:t>Une nouvelle manière de faire de la Science : </a:t>
            </a:r>
          </a:p>
          <a:p>
            <a:pPr lvl="1"/>
            <a:r>
              <a:rPr lang="fr-FR" sz="2000"/>
              <a:t>=&gt; une recherche plus efficace et moins redondante (principes FAIR)</a:t>
            </a:r>
          </a:p>
          <a:p>
            <a:endParaRPr lang="fr-FR"/>
          </a:p>
          <a:p>
            <a:pPr marL="457200" indent="-457200"/>
            <a:r>
              <a:rPr lang="fr-FR" sz="2400"/>
              <a:t>Une recherche plus visible :</a:t>
            </a:r>
          </a:p>
          <a:p>
            <a:pPr lvl="1"/>
            <a:r>
              <a:rPr lang="fr-FR" sz="2000"/>
              <a:t>=&gt; l’ouverture de la science augmente son impact</a:t>
            </a:r>
          </a:p>
          <a:p>
            <a:endParaRPr lang="fr-FR"/>
          </a:p>
          <a:p>
            <a:pPr marL="457200" indent="-457200"/>
            <a:r>
              <a:rPr lang="fr-FR" sz="2400"/>
              <a:t>Un nouveau lien avec la Société : </a:t>
            </a:r>
          </a:p>
          <a:p>
            <a:pPr lvl="1"/>
            <a:r>
              <a:rPr lang="fr-FR" sz="2000"/>
              <a:t>=&gt; la SO porte en elle une démocratisation des savoirs (intégrité scientifique, lien de confiance entre citoyens et scientifiques)</a:t>
            </a:r>
          </a:p>
          <a:p>
            <a:endParaRPr lang="fr-FR"/>
          </a:p>
          <a:p>
            <a:pPr marL="457200" indent="-457200"/>
            <a:r>
              <a:rPr lang="fr-FR" sz="2400"/>
              <a:t>Faire sortir la recherche financée sur fonds publics du cadre des bases de données fermées :</a:t>
            </a:r>
          </a:p>
          <a:p>
            <a:pPr lvl="1"/>
            <a:r>
              <a:rPr lang="fr-FR" sz="2000"/>
              <a:t>Reprendre le contrôle d’un système financièrement insoutenable</a:t>
            </a:r>
          </a:p>
          <a:p>
            <a:pPr lvl="1"/>
            <a:r>
              <a:rPr lang="fr-FR" sz="2000"/>
              <a:t>Redonner de la visibilité aux travaux des EC, hors des outils payants</a:t>
            </a:r>
          </a:p>
          <a:p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025986A6-CF34-4DE9-B2EE-F0A05368C8E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0002" y="6176963"/>
            <a:ext cx="975854" cy="596084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5A18842B-F534-4351-9548-CFF79DE7A01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3800" y="6133320"/>
            <a:ext cx="724680" cy="724680"/>
          </a:xfrm>
          <a:prstGeom prst="rect">
            <a:avLst/>
          </a:prstGeom>
        </p:spPr>
      </p:pic>
      <p:sp>
        <p:nvSpPr>
          <p:cNvPr id="6" name="ZoneTexte 5"/>
          <p:cNvSpPr txBox="1"/>
          <p:nvPr/>
        </p:nvSpPr>
        <p:spPr>
          <a:xfrm>
            <a:off x="11746897" y="72737"/>
            <a:ext cx="3315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1543517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fr-FR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Le partage de propriété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31371" y="1513115"/>
            <a:ext cx="11103429" cy="1534885"/>
          </a:xfrm>
        </p:spPr>
        <p:txBody>
          <a:bodyPr/>
          <a:lstStyle/>
          <a:p>
            <a:r>
              <a:rPr lang="fr-FR" dirty="0"/>
              <a:t>L’auteur de la publication n’est pas forcément le contributeur (</a:t>
            </a:r>
            <a:r>
              <a:rPr lang="fr-FR" dirty="0">
                <a:hlinkClick r:id="rId3"/>
              </a:rPr>
              <a:t>exemple</a:t>
            </a:r>
            <a:r>
              <a:rPr lang="fr-FR" dirty="0"/>
              <a:t>)</a:t>
            </a:r>
          </a:p>
          <a:p>
            <a:r>
              <a:rPr lang="fr-FR" dirty="0"/>
              <a:t>Le contributeur est le « propriétaire » de la notice</a:t>
            </a:r>
          </a:p>
          <a:p>
            <a:r>
              <a:rPr lang="fr-FR" dirty="0"/>
              <a:t>La propriété de la notice est automatiquement donnée aux co-auteurs</a:t>
            </a:r>
          </a:p>
        </p:txBody>
      </p:sp>
      <p:sp>
        <p:nvSpPr>
          <p:cNvPr id="5" name="ZoneTexte 4"/>
          <p:cNvSpPr txBox="1"/>
          <p:nvPr/>
        </p:nvSpPr>
        <p:spPr>
          <a:xfrm>
            <a:off x="838200" y="3083515"/>
            <a:ext cx="5551714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/>
              <a:t>Donner la propriété : dans « mon espace / mes dépôts », ou à partir de la notice</a:t>
            </a:r>
          </a:p>
          <a:p>
            <a:endParaRPr lang="fr-FR" dirty="0"/>
          </a:p>
        </p:txBody>
      </p:sp>
      <p:sp>
        <p:nvSpPr>
          <p:cNvPr id="6" name="ZoneTexte 5"/>
          <p:cNvSpPr txBox="1"/>
          <p:nvPr/>
        </p:nvSpPr>
        <p:spPr>
          <a:xfrm>
            <a:off x="7146471" y="3048000"/>
            <a:ext cx="4245429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/>
              <a:t>Demander la propriété (pour ne pas créer de doublons dans HAL) : à partir de la notice  </a:t>
            </a:r>
          </a:p>
          <a:p>
            <a:endParaRPr lang="fr-FR"/>
          </a:p>
        </p:txBody>
      </p:sp>
      <p:sp>
        <p:nvSpPr>
          <p:cNvPr id="7" name="ZoneTexte 6"/>
          <p:cNvSpPr txBox="1"/>
          <p:nvPr/>
        </p:nvSpPr>
        <p:spPr>
          <a:xfrm>
            <a:off x="914864" y="4571455"/>
            <a:ext cx="4648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/>
              <a:t>Répondre à une demande de propriété : dans « mon espace / mes partages de propriété »</a:t>
            </a:r>
          </a:p>
        </p:txBody>
      </p:sp>
      <p:pic>
        <p:nvPicPr>
          <p:cNvPr id="8" name="Image 7"/>
          <p:cNvPicPr/>
          <p:nvPr/>
        </p:nvPicPr>
        <p:blipFill rotWithShape="1">
          <a:blip r:embed="rId4"/>
          <a:srcRect l="59883" t="74595" r="29652" b="21682"/>
          <a:stretch/>
        </p:blipFill>
        <p:spPr bwMode="auto">
          <a:xfrm>
            <a:off x="8883207" y="3722645"/>
            <a:ext cx="2089593" cy="44658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Image 8"/>
          <p:cNvPicPr/>
          <p:nvPr/>
        </p:nvPicPr>
        <p:blipFill rotWithShape="1">
          <a:blip r:embed="rId5"/>
          <a:srcRect l="31754" t="82791" r="58464" b="13435"/>
          <a:stretch/>
        </p:blipFill>
        <p:spPr bwMode="auto">
          <a:xfrm>
            <a:off x="4436200" y="3428319"/>
            <a:ext cx="1953713" cy="41433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Image 9"/>
          <p:cNvPicPr/>
          <p:nvPr/>
        </p:nvPicPr>
        <p:blipFill rotWithShape="1">
          <a:blip r:embed="rId6"/>
          <a:srcRect l="23479" t="28512" r="60979" b="41505"/>
          <a:stretch/>
        </p:blipFill>
        <p:spPr bwMode="auto">
          <a:xfrm>
            <a:off x="5693885" y="4169229"/>
            <a:ext cx="2405086" cy="25146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11" name="Connecteur droit avec flèche 10"/>
          <p:cNvCxnSpPr>
            <a:endCxn id="10" idx="1"/>
          </p:cNvCxnSpPr>
          <p:nvPr/>
        </p:nvCxnSpPr>
        <p:spPr>
          <a:xfrm>
            <a:off x="4996543" y="5189629"/>
            <a:ext cx="697342" cy="23690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15" name="Image 14">
            <a:extLst>
              <a:ext uri="{FF2B5EF4-FFF2-40B4-BE49-F238E27FC236}">
                <a16:creationId xmlns:a16="http://schemas.microsoft.com/office/drawing/2014/main" id="{025986A6-CF34-4DE9-B2EE-F0A05368C8E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0002" y="6176963"/>
            <a:ext cx="975854" cy="596084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5A18842B-F534-4351-9548-CFF79DE7A01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3800" y="6133320"/>
            <a:ext cx="724680" cy="724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587384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00000"/>
              </a:lnSpc>
              <a:spcBef>
                <a:spcPts val="520"/>
              </a:spcBef>
              <a:buNone/>
            </a:pPr>
            <a:r>
              <a:rPr lang="fr-FR" spc="-10">
                <a:cs typeface="Carlito"/>
              </a:rPr>
              <a:t>UTILISER HAL :</a:t>
            </a:r>
          </a:p>
          <a:p>
            <a:pPr marL="0" indent="0">
              <a:lnSpc>
                <a:spcPct val="100000"/>
              </a:lnSpc>
              <a:spcBef>
                <a:spcPts val="520"/>
              </a:spcBef>
              <a:buNone/>
            </a:pPr>
            <a:endParaRPr lang="fr-FR" spc="-10">
              <a:solidFill>
                <a:schemeClr val="bg1">
                  <a:lumMod val="85000"/>
                </a:schemeClr>
              </a:solidFill>
              <a:cs typeface="Carlito"/>
            </a:endParaRPr>
          </a:p>
          <a:p>
            <a:pPr marL="12700">
              <a:lnSpc>
                <a:spcPct val="100000"/>
              </a:lnSpc>
              <a:spcBef>
                <a:spcPts val="520"/>
              </a:spcBef>
            </a:pPr>
            <a:r>
              <a:rPr lang="fr-FR" spc="-10">
                <a:solidFill>
                  <a:schemeClr val="bg1">
                    <a:lumMod val="85000"/>
                  </a:schemeClr>
                </a:solidFill>
                <a:cs typeface="Carlito"/>
              </a:rPr>
              <a:t>Créer et paramétrer </a:t>
            </a:r>
            <a:r>
              <a:rPr lang="fr-FR" spc="-5">
                <a:solidFill>
                  <a:schemeClr val="bg1">
                    <a:lumMod val="85000"/>
                  </a:schemeClr>
                </a:solidFill>
                <a:cs typeface="Carlito"/>
              </a:rPr>
              <a:t>votre </a:t>
            </a:r>
            <a:r>
              <a:rPr lang="fr-FR" spc="-15">
                <a:solidFill>
                  <a:schemeClr val="bg1">
                    <a:lumMod val="85000"/>
                  </a:schemeClr>
                </a:solidFill>
                <a:cs typeface="Carlito"/>
              </a:rPr>
              <a:t>compte </a:t>
            </a:r>
            <a:r>
              <a:rPr lang="fr-FR" spc="-5">
                <a:solidFill>
                  <a:schemeClr val="bg1">
                    <a:lumMod val="85000"/>
                  </a:schemeClr>
                </a:solidFill>
                <a:cs typeface="Carlito"/>
              </a:rPr>
              <a:t>HAL</a:t>
            </a:r>
            <a:r>
              <a:rPr lang="fr-FR" spc="-5">
                <a:solidFill>
                  <a:srgbClr val="3F3F3F"/>
                </a:solidFill>
                <a:cs typeface="Carlito"/>
              </a:rPr>
              <a:t> </a:t>
            </a:r>
          </a:p>
          <a:p>
            <a:pPr marL="12700">
              <a:lnSpc>
                <a:spcPct val="100000"/>
              </a:lnSpc>
              <a:spcBef>
                <a:spcPts val="520"/>
              </a:spcBef>
            </a:pPr>
            <a:r>
              <a:rPr lang="fr-FR" spc="-5">
                <a:solidFill>
                  <a:schemeClr val="bg1">
                    <a:lumMod val="85000"/>
                  </a:schemeClr>
                </a:solidFill>
                <a:cs typeface="Carlito"/>
              </a:rPr>
              <a:t>Déposer votre publication en texte intégral </a:t>
            </a:r>
          </a:p>
          <a:p>
            <a:pPr marL="12700">
              <a:lnSpc>
                <a:spcPct val="100000"/>
              </a:lnSpc>
              <a:spcBef>
                <a:spcPts val="520"/>
              </a:spcBef>
            </a:pPr>
            <a:r>
              <a:rPr lang="fr-FR" spc="-5">
                <a:solidFill>
                  <a:schemeClr val="bg1">
                    <a:lumMod val="85000"/>
                  </a:schemeClr>
                </a:solidFill>
                <a:cs typeface="Carlito"/>
              </a:rPr>
              <a:t>Modifier la notice de votre publication</a:t>
            </a:r>
          </a:p>
          <a:p>
            <a:pPr marL="12700">
              <a:lnSpc>
                <a:spcPct val="100000"/>
              </a:lnSpc>
              <a:spcBef>
                <a:spcPts val="520"/>
              </a:spcBef>
            </a:pPr>
            <a:r>
              <a:rPr lang="fr-FR" spc="-5">
                <a:solidFill>
                  <a:schemeClr val="bg1">
                    <a:lumMod val="85000"/>
                  </a:schemeClr>
                </a:solidFill>
                <a:cs typeface="Carlito"/>
              </a:rPr>
              <a:t>Partager ou demander la propriété d’une notice</a:t>
            </a:r>
          </a:p>
          <a:p>
            <a:pPr marL="12700">
              <a:lnSpc>
                <a:spcPct val="100000"/>
              </a:lnSpc>
              <a:spcBef>
                <a:spcPts val="520"/>
              </a:spcBef>
            </a:pPr>
            <a:r>
              <a:rPr lang="fr-FR" spc="-20">
                <a:cs typeface="Carlito"/>
              </a:rPr>
              <a:t>Pourquoi </a:t>
            </a:r>
            <a:r>
              <a:rPr lang="fr-FR" spc="-10">
                <a:cs typeface="Carlito"/>
              </a:rPr>
              <a:t>et comment </a:t>
            </a:r>
            <a:r>
              <a:rPr lang="fr-FR" spc="-15">
                <a:cs typeface="Carlito"/>
              </a:rPr>
              <a:t>créer </a:t>
            </a:r>
            <a:r>
              <a:rPr lang="fr-FR" spc="-5">
                <a:cs typeface="Carlito"/>
              </a:rPr>
              <a:t>son IDHAL</a:t>
            </a:r>
            <a:r>
              <a:rPr lang="fr-FR" spc="90">
                <a:cs typeface="Carlito"/>
              </a:rPr>
              <a:t> </a:t>
            </a:r>
            <a:r>
              <a:rPr lang="fr-FR">
                <a:cs typeface="Carlito"/>
              </a:rPr>
              <a:t>?</a:t>
            </a:r>
          </a:p>
          <a:p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025986A6-CF34-4DE9-B2EE-F0A05368C8E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0002" y="6176963"/>
            <a:ext cx="975854" cy="596084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5A18842B-F534-4351-9548-CFF79DE7A01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3800" y="6133320"/>
            <a:ext cx="724680" cy="724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32529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fr-FR"/>
              <a:t>Les formes auteur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325563"/>
            <a:ext cx="10515600" cy="644751"/>
          </a:xfrm>
        </p:spPr>
        <p:txBody>
          <a:bodyPr/>
          <a:lstStyle/>
          <a:p>
            <a:r>
              <a:rPr lang="fr-FR" dirty="0"/>
              <a:t>Différentes formes de noms pour un même auteur :</a:t>
            </a:r>
          </a:p>
        </p:txBody>
      </p:sp>
      <p:sp>
        <p:nvSpPr>
          <p:cNvPr id="4" name="object 2"/>
          <p:cNvSpPr/>
          <p:nvPr/>
        </p:nvSpPr>
        <p:spPr>
          <a:xfrm>
            <a:off x="76200" y="1970314"/>
            <a:ext cx="12115799" cy="32766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25986A6-CF34-4DE9-B2EE-F0A05368C8E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0002" y="6176963"/>
            <a:ext cx="975854" cy="596084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5A18842B-F534-4351-9548-CFF79DE7A01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3800" y="6133320"/>
            <a:ext cx="724680" cy="724680"/>
          </a:xfrm>
          <a:prstGeom prst="rect">
            <a:avLst/>
          </a:prstGeom>
        </p:spPr>
      </p:pic>
      <p:sp>
        <p:nvSpPr>
          <p:cNvPr id="7" name="ZoneTexte 6"/>
          <p:cNvSpPr txBox="1"/>
          <p:nvPr/>
        </p:nvSpPr>
        <p:spPr>
          <a:xfrm>
            <a:off x="11746897" y="83128"/>
            <a:ext cx="3315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332473481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fr-FR">
                <a:solidFill>
                  <a:schemeClr val="accent2"/>
                </a:solidFill>
              </a:rPr>
              <a:t>Pourquoi créer un IdHAL ?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199" y="1325563"/>
            <a:ext cx="10689771" cy="4851400"/>
          </a:xfrm>
        </p:spPr>
        <p:txBody>
          <a:bodyPr>
            <a:normAutofit fontScale="92500" lnSpcReduction="20000"/>
          </a:bodyPr>
          <a:lstStyle/>
          <a:p>
            <a:r>
              <a:rPr lang="fr-FR" spc="-15" dirty="0">
                <a:cs typeface="Carlito"/>
              </a:rPr>
              <a:t>Pour rendre </a:t>
            </a:r>
            <a:r>
              <a:rPr lang="fr-FR" spc="-5" dirty="0">
                <a:cs typeface="Carlito"/>
              </a:rPr>
              <a:t>moins ambiguë votre </a:t>
            </a:r>
            <a:r>
              <a:rPr lang="fr-FR" spc="-10" dirty="0">
                <a:cs typeface="Carlito"/>
              </a:rPr>
              <a:t>identité </a:t>
            </a:r>
            <a:r>
              <a:rPr lang="fr-FR" spc="-5" dirty="0">
                <a:cs typeface="Carlito"/>
              </a:rPr>
              <a:t>sur</a:t>
            </a:r>
            <a:r>
              <a:rPr lang="fr-FR" spc="40" dirty="0">
                <a:cs typeface="Carlito"/>
              </a:rPr>
              <a:t> </a:t>
            </a:r>
            <a:r>
              <a:rPr lang="fr-FR" spc="-10" dirty="0">
                <a:cs typeface="Carlito"/>
              </a:rPr>
              <a:t>Internet</a:t>
            </a:r>
          </a:p>
          <a:p>
            <a:endParaRPr lang="fr-FR" spc="-10" dirty="0">
              <a:cs typeface="Carlito"/>
            </a:endParaRPr>
          </a:p>
          <a:p>
            <a:r>
              <a:rPr lang="fr-FR" spc="-10" dirty="0">
                <a:cs typeface="Carlito"/>
              </a:rPr>
              <a:t>Pour regrouper vo</a:t>
            </a:r>
            <a:r>
              <a:rPr lang="fr-FR" spc="-5" dirty="0">
                <a:cs typeface="Carlito"/>
              </a:rPr>
              <a:t>s </a:t>
            </a:r>
            <a:r>
              <a:rPr lang="fr-FR" spc="-20" dirty="0">
                <a:cs typeface="Carlito"/>
              </a:rPr>
              <a:t>différentes </a:t>
            </a:r>
            <a:r>
              <a:rPr lang="fr-FR" spc="-10" dirty="0">
                <a:cs typeface="Carlito"/>
              </a:rPr>
              <a:t>formes </a:t>
            </a:r>
            <a:r>
              <a:rPr lang="fr-FR" spc="-20" dirty="0">
                <a:cs typeface="Carlito"/>
              </a:rPr>
              <a:t>d’auteur </a:t>
            </a:r>
            <a:r>
              <a:rPr lang="fr-FR" spc="-5" dirty="0">
                <a:cs typeface="Carlito"/>
              </a:rPr>
              <a:t>saisies dans</a:t>
            </a:r>
            <a:r>
              <a:rPr lang="fr-FR" spc="90" dirty="0">
                <a:cs typeface="Carlito"/>
              </a:rPr>
              <a:t> </a:t>
            </a:r>
            <a:r>
              <a:rPr lang="fr-FR" spc="-5" dirty="0">
                <a:cs typeface="Carlito"/>
              </a:rPr>
              <a:t>HAL</a:t>
            </a:r>
          </a:p>
          <a:p>
            <a:endParaRPr lang="fr-FR" spc="-5" dirty="0">
              <a:cs typeface="Carlito"/>
            </a:endParaRPr>
          </a:p>
          <a:p>
            <a:r>
              <a:rPr lang="fr-FR" spc="-5" dirty="0">
                <a:cs typeface="Carlito"/>
              </a:rPr>
              <a:t>Pour obtenir automatiquement la propriété des notices de vos publications</a:t>
            </a:r>
          </a:p>
          <a:p>
            <a:endParaRPr lang="fr-FR" dirty="0">
              <a:cs typeface="Carlito"/>
            </a:endParaRPr>
          </a:p>
          <a:p>
            <a:r>
              <a:rPr lang="fr-FR" spc="-5" dirty="0">
                <a:cs typeface="Carlito"/>
              </a:rPr>
              <a:t>Pour choisir la </a:t>
            </a:r>
            <a:r>
              <a:rPr lang="fr-FR" spc="-10" dirty="0">
                <a:cs typeface="Carlito"/>
              </a:rPr>
              <a:t>forme </a:t>
            </a:r>
            <a:r>
              <a:rPr lang="fr-FR" dirty="0">
                <a:cs typeface="Carlito"/>
              </a:rPr>
              <a:t>qui </a:t>
            </a:r>
            <a:r>
              <a:rPr lang="fr-FR" spc="-15" dirty="0">
                <a:cs typeface="Carlito"/>
              </a:rPr>
              <a:t>apparaîtra </a:t>
            </a:r>
            <a:r>
              <a:rPr lang="fr-FR" dirty="0">
                <a:cs typeface="Carlito"/>
              </a:rPr>
              <a:t>par </a:t>
            </a:r>
            <a:r>
              <a:rPr lang="fr-FR" spc="-15" dirty="0">
                <a:cs typeface="Carlito"/>
              </a:rPr>
              <a:t>défaut </a:t>
            </a:r>
            <a:r>
              <a:rPr lang="fr-FR" i="1" spc="-5" dirty="0">
                <a:cs typeface="Carlito"/>
              </a:rPr>
              <a:t>(premier arrivé </a:t>
            </a:r>
            <a:r>
              <a:rPr lang="fr-FR" i="1" dirty="0">
                <a:cs typeface="Carlito"/>
              </a:rPr>
              <a:t>/ </a:t>
            </a:r>
            <a:r>
              <a:rPr lang="fr-FR" i="1" spc="-5" dirty="0">
                <a:cs typeface="Carlito"/>
              </a:rPr>
              <a:t>premier</a:t>
            </a:r>
            <a:r>
              <a:rPr lang="fr-FR" i="1" spc="55" dirty="0">
                <a:cs typeface="Carlito"/>
              </a:rPr>
              <a:t> </a:t>
            </a:r>
            <a:r>
              <a:rPr lang="fr-FR" i="1" spc="-5" dirty="0">
                <a:cs typeface="Carlito"/>
              </a:rPr>
              <a:t>servi)</a:t>
            </a:r>
          </a:p>
          <a:p>
            <a:endParaRPr lang="fr-FR" dirty="0">
              <a:cs typeface="Carlito"/>
            </a:endParaRPr>
          </a:p>
          <a:p>
            <a:r>
              <a:rPr lang="fr-FR" dirty="0">
                <a:cs typeface="Carlito"/>
              </a:rPr>
              <a:t>Pour y </a:t>
            </a:r>
            <a:r>
              <a:rPr lang="fr-FR" spc="-5" dirty="0">
                <a:cs typeface="Carlito"/>
              </a:rPr>
              <a:t>associer vos </a:t>
            </a:r>
            <a:r>
              <a:rPr lang="fr-FR" spc="-25" dirty="0">
                <a:cs typeface="Carlito"/>
              </a:rPr>
              <a:t>autres </a:t>
            </a:r>
            <a:r>
              <a:rPr lang="fr-FR" spc="-10" dirty="0">
                <a:cs typeface="Carlito"/>
              </a:rPr>
              <a:t>identifiants</a:t>
            </a:r>
            <a:r>
              <a:rPr lang="fr-FR" spc="25" dirty="0">
                <a:cs typeface="Carlito"/>
              </a:rPr>
              <a:t> </a:t>
            </a:r>
            <a:r>
              <a:rPr lang="fr-FR" dirty="0">
                <a:cs typeface="Carlito"/>
              </a:rPr>
              <a:t>:</a:t>
            </a:r>
          </a:p>
          <a:p>
            <a:pPr lvl="1"/>
            <a:r>
              <a:rPr lang="fr-FR" dirty="0">
                <a:cs typeface="Carlito"/>
              </a:rPr>
              <a:t>ORCID, </a:t>
            </a:r>
            <a:r>
              <a:rPr lang="fr-FR" dirty="0" err="1">
                <a:cs typeface="Carlito"/>
              </a:rPr>
              <a:t>IdRef</a:t>
            </a:r>
            <a:r>
              <a:rPr lang="fr-FR" dirty="0">
                <a:cs typeface="Carlito"/>
              </a:rPr>
              <a:t>, </a:t>
            </a:r>
            <a:r>
              <a:rPr lang="fr-FR" dirty="0" err="1">
                <a:cs typeface="Carlito"/>
              </a:rPr>
              <a:t>ArXiv</a:t>
            </a:r>
            <a:r>
              <a:rPr lang="fr-FR" dirty="0">
                <a:cs typeface="Carlito"/>
              </a:rPr>
              <a:t>, </a:t>
            </a:r>
            <a:r>
              <a:rPr lang="fr-FR" dirty="0" err="1">
                <a:cs typeface="Carlito"/>
              </a:rPr>
              <a:t>ResearcherID</a:t>
            </a:r>
            <a:r>
              <a:rPr lang="fr-FR" dirty="0">
                <a:cs typeface="Carlito"/>
              </a:rPr>
              <a:t>… </a:t>
            </a:r>
            <a:br>
              <a:rPr lang="fr-FR" dirty="0">
                <a:cs typeface="Carlito"/>
              </a:rPr>
            </a:br>
            <a:r>
              <a:rPr lang="fr-FR" spc="-45" dirty="0">
                <a:cs typeface="Carlito"/>
                <a:hlinkClick r:id="rId3"/>
              </a:rPr>
              <a:t>Exemple</a:t>
            </a:r>
            <a:r>
              <a:rPr lang="fr-FR" spc="-45" dirty="0">
                <a:cs typeface="Carlito"/>
              </a:rPr>
              <a:t> de l’association IdHAL / ORCID</a:t>
            </a:r>
            <a:endParaRPr lang="fr-FR" spc="-5" dirty="0">
              <a:cs typeface="Carlito"/>
            </a:endParaRPr>
          </a:p>
          <a:p>
            <a:pPr lvl="1"/>
            <a:r>
              <a:rPr lang="fr-FR" spc="-45" dirty="0">
                <a:cs typeface="Carlito"/>
              </a:rPr>
              <a:t>Blog, Academia, </a:t>
            </a:r>
            <a:r>
              <a:rPr lang="fr-FR" spc="-45" dirty="0" err="1">
                <a:cs typeface="Carlito"/>
              </a:rPr>
              <a:t>Researchgate</a:t>
            </a:r>
            <a:r>
              <a:rPr lang="fr-FR" spc="-45" dirty="0">
                <a:cs typeface="Carlito"/>
              </a:rPr>
              <a:t>, Google </a:t>
            </a:r>
            <a:r>
              <a:rPr lang="fr-FR" spc="-45" dirty="0" err="1">
                <a:cs typeface="Carlito"/>
              </a:rPr>
              <a:t>Scholar</a:t>
            </a:r>
            <a:r>
              <a:rPr lang="fr-FR" spc="-45" dirty="0">
                <a:cs typeface="Carlito"/>
              </a:rPr>
              <a:t>, Twitter</a:t>
            </a:r>
          </a:p>
          <a:p>
            <a:endParaRPr lang="fr-FR" dirty="0">
              <a:latin typeface="Carlito"/>
              <a:cs typeface="Carlito"/>
            </a:endParaRPr>
          </a:p>
          <a:p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025986A6-CF34-4DE9-B2EE-F0A05368C8E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0002" y="6176963"/>
            <a:ext cx="975854" cy="596084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5A18842B-F534-4351-9548-CFF79DE7A01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3800" y="6133320"/>
            <a:ext cx="724680" cy="724680"/>
          </a:xfrm>
          <a:prstGeom prst="rect">
            <a:avLst/>
          </a:prstGeom>
        </p:spPr>
      </p:pic>
      <p:sp>
        <p:nvSpPr>
          <p:cNvPr id="6" name="ZoneTexte 5"/>
          <p:cNvSpPr txBox="1"/>
          <p:nvPr/>
        </p:nvSpPr>
        <p:spPr>
          <a:xfrm>
            <a:off x="11746897" y="72737"/>
            <a:ext cx="3315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378294671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199" y="-14305"/>
            <a:ext cx="10515600" cy="1325563"/>
          </a:xfrm>
        </p:spPr>
        <p:txBody>
          <a:bodyPr/>
          <a:lstStyle/>
          <a:p>
            <a:r>
              <a:rPr lang="fr-FR" dirty="0">
                <a:solidFill>
                  <a:schemeClr val="accent2"/>
                </a:solidFill>
              </a:rPr>
              <a:t>Configurer votre IdHAL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7336970" y="1825625"/>
            <a:ext cx="4016829" cy="4351338"/>
          </a:xfrm>
        </p:spPr>
        <p:txBody>
          <a:bodyPr/>
          <a:lstStyle/>
          <a:p>
            <a:pPr marL="0" indent="0">
              <a:buNone/>
            </a:pPr>
            <a:r>
              <a:rPr lang="fr-FR" sz="2400" dirty="0"/>
              <a:t>Aller sur « Mon espace / mon profil », puis sur « configurer mon </a:t>
            </a:r>
            <a:r>
              <a:rPr lang="fr-FR" sz="2400" dirty="0" err="1"/>
              <a:t>IdHal</a:t>
            </a:r>
            <a:r>
              <a:rPr lang="fr-FR" sz="2400" dirty="0"/>
              <a:t> » dans votre compte</a:t>
            </a:r>
          </a:p>
          <a:p>
            <a:pPr marL="0" indent="0">
              <a:buNone/>
            </a:pPr>
            <a:endParaRPr lang="fr-FR" sz="2400" dirty="0"/>
          </a:p>
          <a:p>
            <a:pPr marL="0" indent="0">
              <a:buNone/>
            </a:pPr>
            <a:endParaRPr lang="fr-FR" sz="2400" dirty="0"/>
          </a:p>
          <a:p>
            <a:pPr marL="0" indent="0">
              <a:buNone/>
            </a:pPr>
            <a:r>
              <a:rPr lang="fr-FR" sz="2400" dirty="0"/>
              <a:t>         Vous devez avoir au </a:t>
            </a:r>
            <a:br>
              <a:rPr lang="fr-FR" sz="2400" dirty="0"/>
            </a:br>
            <a:r>
              <a:rPr lang="fr-FR" sz="2400" dirty="0"/>
              <a:t>         moins une publication </a:t>
            </a:r>
            <a:br>
              <a:rPr lang="fr-FR" sz="2400" dirty="0"/>
            </a:br>
            <a:r>
              <a:rPr lang="fr-FR" sz="2400" dirty="0"/>
              <a:t>         dans HAL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sp>
        <p:nvSpPr>
          <p:cNvPr id="4" name="object 5"/>
          <p:cNvSpPr/>
          <p:nvPr/>
        </p:nvSpPr>
        <p:spPr>
          <a:xfrm>
            <a:off x="960119" y="1785594"/>
            <a:ext cx="3698967" cy="372257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7"/>
          <p:cNvSpPr/>
          <p:nvPr/>
        </p:nvSpPr>
        <p:spPr>
          <a:xfrm>
            <a:off x="4833258" y="3205877"/>
            <a:ext cx="2201642" cy="42995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6" name="Image 5"/>
          <p:cNvPicPr/>
          <p:nvPr/>
        </p:nvPicPr>
        <p:blipFill rotWithShape="1">
          <a:blip r:embed="rId4"/>
          <a:srcRect l="37699" t="20282" r="38988" b="38860"/>
          <a:stretch/>
        </p:blipFill>
        <p:spPr bwMode="auto">
          <a:xfrm>
            <a:off x="7489372" y="4303617"/>
            <a:ext cx="486455" cy="47693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7" name="Connecteur droit avec flèche 6"/>
          <p:cNvCxnSpPr/>
          <p:nvPr/>
        </p:nvCxnSpPr>
        <p:spPr>
          <a:xfrm flipH="1">
            <a:off x="4484914" y="2177143"/>
            <a:ext cx="2852057" cy="1132114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0" name="Connecteur droit avec flèche 9"/>
          <p:cNvCxnSpPr/>
          <p:nvPr/>
        </p:nvCxnSpPr>
        <p:spPr>
          <a:xfrm flipH="1">
            <a:off x="6302829" y="2177143"/>
            <a:ext cx="1034142" cy="1028734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13" name="Image 12">
            <a:extLst>
              <a:ext uri="{FF2B5EF4-FFF2-40B4-BE49-F238E27FC236}">
                <a16:creationId xmlns:a16="http://schemas.microsoft.com/office/drawing/2014/main" id="{025986A6-CF34-4DE9-B2EE-F0A05368C8E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0002" y="6176963"/>
            <a:ext cx="975854" cy="596084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5A18842B-F534-4351-9548-CFF79DE7A01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3800" y="6133320"/>
            <a:ext cx="724680" cy="724680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11746897" y="72737"/>
            <a:ext cx="3315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175802372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27314" y="0"/>
            <a:ext cx="10515600" cy="1325563"/>
          </a:xfrm>
        </p:spPr>
        <p:txBody>
          <a:bodyPr/>
          <a:lstStyle/>
          <a:p>
            <a:r>
              <a:rPr lang="fr-FR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Associer vos formes auteurs à votre IdHAL</a:t>
            </a:r>
          </a:p>
        </p:txBody>
      </p:sp>
      <p:sp>
        <p:nvSpPr>
          <p:cNvPr id="4" name="object 5"/>
          <p:cNvSpPr/>
          <p:nvPr/>
        </p:nvSpPr>
        <p:spPr>
          <a:xfrm>
            <a:off x="1415143" y="1132114"/>
            <a:ext cx="9720943" cy="519248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ZoneTexte 4"/>
          <p:cNvSpPr txBox="1"/>
          <p:nvPr/>
        </p:nvSpPr>
        <p:spPr>
          <a:xfrm>
            <a:off x="6172199" y="1060811"/>
            <a:ext cx="3516087" cy="646331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fr-FR"/>
              <a:t>1. Effectuer une recherche sur vos formes auteurs</a:t>
            </a:r>
          </a:p>
        </p:txBody>
      </p:sp>
      <p:sp>
        <p:nvSpPr>
          <p:cNvPr id="6" name="ZoneTexte 5"/>
          <p:cNvSpPr txBox="1"/>
          <p:nvPr/>
        </p:nvSpPr>
        <p:spPr>
          <a:xfrm>
            <a:off x="8120742" y="2271040"/>
            <a:ext cx="3559629" cy="646331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fr-FR"/>
              <a:t>2. Afficher la liste des publications liées à chaque forme auteur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293915" y="4844430"/>
            <a:ext cx="2982686" cy="646331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/>
              <a:t>3. Décocher les publications qui ne vous concernent pas</a:t>
            </a:r>
          </a:p>
        </p:txBody>
      </p:sp>
      <p:sp>
        <p:nvSpPr>
          <p:cNvPr id="8" name="ZoneTexte 7"/>
          <p:cNvSpPr txBox="1"/>
          <p:nvPr/>
        </p:nvSpPr>
        <p:spPr>
          <a:xfrm>
            <a:off x="6623956" y="4718958"/>
            <a:ext cx="3276600" cy="646331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fr-FR"/>
              <a:t>4. Cliquer sur + pour associer cette forme auteur à votre IdHAL</a:t>
            </a:r>
          </a:p>
        </p:txBody>
      </p:sp>
      <p:sp>
        <p:nvSpPr>
          <p:cNvPr id="9" name="ZoneTexte 8"/>
          <p:cNvSpPr txBox="1"/>
          <p:nvPr/>
        </p:nvSpPr>
        <p:spPr>
          <a:xfrm>
            <a:off x="914400" y="5867400"/>
            <a:ext cx="3984171" cy="646331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fr-FR"/>
              <a:t>5. Enregistrer. L’</a:t>
            </a:r>
            <a:r>
              <a:rPr lang="fr-FR" err="1"/>
              <a:t>IdHAL</a:t>
            </a:r>
            <a:r>
              <a:rPr lang="fr-FR"/>
              <a:t> est créé, il est identifié par une silhouette sur l’auteur</a:t>
            </a:r>
          </a:p>
        </p:txBody>
      </p:sp>
      <p:cxnSp>
        <p:nvCxnSpPr>
          <p:cNvPr id="10" name="Connecteur droit avec flèche 9"/>
          <p:cNvCxnSpPr/>
          <p:nvPr/>
        </p:nvCxnSpPr>
        <p:spPr>
          <a:xfrm>
            <a:off x="9688287" y="1488862"/>
            <a:ext cx="555170" cy="296395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5" name="Connecteur droit avec flèche 14"/>
          <p:cNvCxnSpPr>
            <a:stCxn id="6" idx="2"/>
          </p:cNvCxnSpPr>
          <p:nvPr/>
        </p:nvCxnSpPr>
        <p:spPr>
          <a:xfrm>
            <a:off x="9900557" y="2917371"/>
            <a:ext cx="429986" cy="373078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8" name="Connecteur droit avec flèche 17"/>
          <p:cNvCxnSpPr/>
          <p:nvPr/>
        </p:nvCxnSpPr>
        <p:spPr>
          <a:xfrm flipV="1">
            <a:off x="1589314" y="4114801"/>
            <a:ext cx="859971" cy="729629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2" name="Connecteur droit avec flèche 21"/>
          <p:cNvCxnSpPr/>
          <p:nvPr/>
        </p:nvCxnSpPr>
        <p:spPr>
          <a:xfrm flipV="1">
            <a:off x="9900556" y="4773127"/>
            <a:ext cx="587829" cy="405526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7" name="Connecteur droit avec flèche 26"/>
          <p:cNvCxnSpPr/>
          <p:nvPr/>
        </p:nvCxnSpPr>
        <p:spPr>
          <a:xfrm flipV="1">
            <a:off x="4898571" y="6063343"/>
            <a:ext cx="919842" cy="127222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1" name="object 29"/>
          <p:cNvSpPr/>
          <p:nvPr/>
        </p:nvSpPr>
        <p:spPr>
          <a:xfrm>
            <a:off x="5181842" y="5719978"/>
            <a:ext cx="304558" cy="29484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3" name="Image 32">
            <a:extLst>
              <a:ext uri="{FF2B5EF4-FFF2-40B4-BE49-F238E27FC236}">
                <a16:creationId xmlns:a16="http://schemas.microsoft.com/office/drawing/2014/main" id="{025986A6-CF34-4DE9-B2EE-F0A05368C8E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0002" y="6176963"/>
            <a:ext cx="975854" cy="596084"/>
          </a:xfrm>
          <a:prstGeom prst="rect">
            <a:avLst/>
          </a:prstGeom>
        </p:spPr>
      </p:pic>
      <p:pic>
        <p:nvPicPr>
          <p:cNvPr id="34" name="Image 33">
            <a:extLst>
              <a:ext uri="{FF2B5EF4-FFF2-40B4-BE49-F238E27FC236}">
                <a16:creationId xmlns:a16="http://schemas.microsoft.com/office/drawing/2014/main" id="{5A18842B-F534-4351-9548-CFF79DE7A01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3800" y="6133320"/>
            <a:ext cx="724680" cy="724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585257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72737"/>
            <a:ext cx="10515600" cy="1325563"/>
          </a:xfrm>
        </p:spPr>
        <p:txBody>
          <a:bodyPr/>
          <a:lstStyle/>
          <a:p>
            <a:r>
              <a:rPr lang="fr-FR" dirty="0" smtClean="0">
                <a:solidFill>
                  <a:schemeClr val="accent2"/>
                </a:solidFill>
              </a:rPr>
              <a:t>Remonter vos </a:t>
            </a:r>
            <a:r>
              <a:rPr lang="fr-FR" dirty="0" err="1" smtClean="0">
                <a:solidFill>
                  <a:schemeClr val="accent2"/>
                </a:solidFill>
              </a:rPr>
              <a:t>publis</a:t>
            </a:r>
            <a:r>
              <a:rPr lang="fr-FR" dirty="0" smtClean="0">
                <a:solidFill>
                  <a:schemeClr val="accent2"/>
                </a:solidFill>
              </a:rPr>
              <a:t> HAL dans ORCID</a:t>
            </a:r>
            <a:endParaRPr lang="fr-FR" dirty="0">
              <a:solidFill>
                <a:schemeClr val="accent2"/>
              </a:solidFill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11746897" y="72737"/>
            <a:ext cx="3315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x</a:t>
            </a:r>
          </a:p>
        </p:txBody>
      </p:sp>
      <p:pic>
        <p:nvPicPr>
          <p:cNvPr id="6" name="Image 5"/>
          <p:cNvPicPr/>
          <p:nvPr/>
        </p:nvPicPr>
        <p:blipFill rotWithShape="1">
          <a:blip r:embed="rId3"/>
          <a:srcRect l="33400" t="49383" r="15674" b="19459"/>
          <a:stretch/>
        </p:blipFill>
        <p:spPr bwMode="auto">
          <a:xfrm>
            <a:off x="628649" y="1303193"/>
            <a:ext cx="6011142" cy="237518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7" name="Connecteur droit avec flèche 6"/>
          <p:cNvCxnSpPr/>
          <p:nvPr/>
        </p:nvCxnSpPr>
        <p:spPr>
          <a:xfrm flipV="1">
            <a:off x="4291445" y="2083879"/>
            <a:ext cx="1298865" cy="929486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9" name="ZoneTexte 8"/>
          <p:cNvSpPr txBox="1"/>
          <p:nvPr/>
        </p:nvSpPr>
        <p:spPr>
          <a:xfrm>
            <a:off x="628649" y="2302309"/>
            <a:ext cx="4062845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 smtClean="0"/>
              <a:t>1. Dans votre compte ORCID, « </a:t>
            </a:r>
            <a:r>
              <a:rPr lang="fr-FR" sz="2000" dirty="0" err="1" smtClean="0"/>
              <a:t>add</a:t>
            </a:r>
            <a:r>
              <a:rPr lang="fr-FR" sz="2000" dirty="0" smtClean="0"/>
              <a:t> </a:t>
            </a:r>
            <a:r>
              <a:rPr lang="fr-FR" sz="2000" dirty="0" err="1" smtClean="0"/>
              <a:t>works</a:t>
            </a:r>
            <a:r>
              <a:rPr lang="fr-FR" sz="2000" dirty="0" smtClean="0"/>
              <a:t> », « </a:t>
            </a:r>
            <a:r>
              <a:rPr lang="fr-FR" sz="2000" dirty="0" err="1" smtClean="0"/>
              <a:t>search</a:t>
            </a:r>
            <a:r>
              <a:rPr lang="fr-FR" sz="2000" dirty="0" smtClean="0"/>
              <a:t> &amp; </a:t>
            </a:r>
            <a:r>
              <a:rPr lang="fr-FR" sz="2000" dirty="0" err="1" smtClean="0"/>
              <a:t>link</a:t>
            </a:r>
            <a:r>
              <a:rPr lang="fr-FR" sz="2000" dirty="0" smtClean="0"/>
              <a:t> », puis choisir HAL. </a:t>
            </a:r>
          </a:p>
          <a:p>
            <a:r>
              <a:rPr lang="fr-FR" sz="2000" dirty="0" smtClean="0"/>
              <a:t>Donner l’autorisation d’utiliser HAL pour mettre à jour vos données dans ORCID</a:t>
            </a:r>
            <a:r>
              <a:rPr lang="fr-FR" sz="2400" dirty="0" smtClean="0"/>
              <a:t>.</a:t>
            </a:r>
            <a:endParaRPr lang="fr-FR" sz="2400" dirty="0"/>
          </a:p>
        </p:txBody>
      </p:sp>
      <p:pic>
        <p:nvPicPr>
          <p:cNvPr id="10" name="Image 9"/>
          <p:cNvPicPr/>
          <p:nvPr/>
        </p:nvPicPr>
        <p:blipFill rotWithShape="1">
          <a:blip r:embed="rId4"/>
          <a:srcRect l="33730" t="49807" r="20305" b="38207"/>
          <a:stretch/>
        </p:blipFill>
        <p:spPr bwMode="auto">
          <a:xfrm>
            <a:off x="5760808" y="3834807"/>
            <a:ext cx="6317672" cy="136121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2" name="ZoneTexte 11"/>
          <p:cNvSpPr txBox="1"/>
          <p:nvPr/>
        </p:nvSpPr>
        <p:spPr>
          <a:xfrm>
            <a:off x="7418156" y="2108722"/>
            <a:ext cx="46603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 smtClean="0"/>
              <a:t>2. Bascule sur la liste de vos publications dans HAL : choisir « envoyer vers ORCID » pour chaque publication </a:t>
            </a:r>
            <a:endParaRPr lang="fr-FR" sz="2000" dirty="0"/>
          </a:p>
        </p:txBody>
      </p:sp>
      <p:cxnSp>
        <p:nvCxnSpPr>
          <p:cNvPr id="16" name="Connecteur droit avec flèche 15"/>
          <p:cNvCxnSpPr/>
          <p:nvPr/>
        </p:nvCxnSpPr>
        <p:spPr>
          <a:xfrm flipH="1">
            <a:off x="7128164" y="3124385"/>
            <a:ext cx="872836" cy="1696997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9" name="ZoneTexte 18"/>
          <p:cNvSpPr txBox="1"/>
          <p:nvPr/>
        </p:nvSpPr>
        <p:spPr>
          <a:xfrm>
            <a:off x="1087581" y="5706384"/>
            <a:ext cx="10515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 smtClean="0"/>
              <a:t>La fonctionnalité est aussi accessible via « Mon espace » / « Envoyer des documents sur ORCID »</a:t>
            </a:r>
            <a:endParaRPr lang="fr-FR" sz="2000" dirty="0"/>
          </a:p>
        </p:txBody>
      </p:sp>
      <p:pic>
        <p:nvPicPr>
          <p:cNvPr id="20" name="Image 19">
            <a:extLst>
              <a:ext uri="{FF2B5EF4-FFF2-40B4-BE49-F238E27FC236}">
                <a16:creationId xmlns:a16="http://schemas.microsoft.com/office/drawing/2014/main" id="{025986A6-CF34-4DE9-B2EE-F0A05368C8E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0002" y="6176963"/>
            <a:ext cx="975854" cy="596084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5A18842B-F534-4351-9548-CFF79DE7A01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3800" y="6133320"/>
            <a:ext cx="724680" cy="724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730708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fr-FR"/>
              <a:t>En cas de difficultés, n’hésitez pas à nous contacter : </a:t>
            </a:r>
          </a:p>
          <a:p>
            <a:pPr marL="0" indent="0" algn="ctr">
              <a:buNone/>
            </a:pPr>
            <a:endParaRPr lang="fr-FR"/>
          </a:p>
          <a:p>
            <a:pPr marL="0" indent="0" algn="ctr">
              <a:buNone/>
            </a:pPr>
            <a:r>
              <a:rPr lang="fr-FR"/>
              <a:t>scd.recherche@u-bourgogne.fr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025986A6-CF34-4DE9-B2EE-F0A05368C8E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0002" y="6176963"/>
            <a:ext cx="975854" cy="596084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5A18842B-F534-4351-9548-CFF79DE7A01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3800" y="6133320"/>
            <a:ext cx="724680" cy="724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8175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fr-FR">
                <a:solidFill>
                  <a:schemeClr val="accent2"/>
                </a:solidFill>
              </a:rPr>
              <a:t>La science ouverte, qu’est-ce que c’est ?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325563"/>
            <a:ext cx="10515600" cy="4351338"/>
          </a:xfrm>
        </p:spPr>
        <p:txBody>
          <a:bodyPr>
            <a:normAutofit/>
          </a:bodyPr>
          <a:lstStyle/>
          <a:p>
            <a:r>
              <a:rPr lang="fr-FR" dirty="0"/>
              <a:t>«  La Science Ouverte est la diffusion sans entrave des résultats, des méthodes et des produits de la recherche scientifique » (PNSO </a:t>
            </a:r>
            <a:r>
              <a:rPr lang="fr-FR" dirty="0" smtClean="0"/>
              <a:t>2021)</a:t>
            </a:r>
          </a:p>
          <a:p>
            <a:endParaRPr lang="fr-FR" dirty="0"/>
          </a:p>
          <a:p>
            <a:r>
              <a:rPr lang="fr-FR" dirty="0"/>
              <a:t>L’open </a:t>
            </a:r>
            <a:r>
              <a:rPr lang="fr-FR" dirty="0" err="1"/>
              <a:t>access</a:t>
            </a:r>
            <a:r>
              <a:rPr lang="fr-FR" dirty="0"/>
              <a:t> aux publications et aux données reste une notion centrale pour la science ouverte, mais celle-ci va plus loin</a:t>
            </a:r>
          </a:p>
          <a:p>
            <a:pPr marL="457200" lvl="1" indent="0">
              <a:buNone/>
            </a:pPr>
            <a:r>
              <a:rPr lang="fr-FR" dirty="0"/>
              <a:t>=&gt; Intégrité scientifique, visibilité des chercheurs (identifiants), évaluation, bibliométrie, abonnements à la documentation numérique, éditions universitaires, science citoyenne…</a:t>
            </a:r>
          </a:p>
          <a:p>
            <a:endParaRPr lang="fr-FR" dirty="0"/>
          </a:p>
          <a:p>
            <a:r>
              <a:rPr lang="fr-FR" dirty="0"/>
              <a:t>Avant tout, la science ouverte concerne la science validée par les pairs</a:t>
            </a:r>
          </a:p>
          <a:p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025986A6-CF34-4DE9-B2EE-F0A05368C8E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0002" y="6176963"/>
            <a:ext cx="975854" cy="596084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5A18842B-F534-4351-9548-CFF79DE7A01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3800" y="6133320"/>
            <a:ext cx="724680" cy="724680"/>
          </a:xfrm>
          <a:prstGeom prst="rect">
            <a:avLst/>
          </a:prstGeom>
        </p:spPr>
      </p:pic>
      <p:sp>
        <p:nvSpPr>
          <p:cNvPr id="6" name="ZoneTexte 5"/>
          <p:cNvSpPr txBox="1"/>
          <p:nvPr/>
        </p:nvSpPr>
        <p:spPr>
          <a:xfrm>
            <a:off x="11746897" y="72737"/>
            <a:ext cx="3315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4260503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025986A6-CF34-4DE9-B2EE-F0A05368C8E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0002" y="6176963"/>
            <a:ext cx="975854" cy="596084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5A18842B-F534-4351-9548-CFF79DE7A01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3800" y="6133320"/>
            <a:ext cx="724680" cy="724680"/>
          </a:xfrm>
          <a:prstGeom prst="rect">
            <a:avLst/>
          </a:prstGeom>
        </p:spPr>
      </p:pic>
      <p:pic>
        <p:nvPicPr>
          <p:cNvPr id="9" name="Espace réservé du contenu 8"/>
          <p:cNvPicPr>
            <a:picLocks noGrp="1"/>
          </p:cNvPicPr>
          <p:nvPr>
            <p:ph idx="1"/>
          </p:nvPr>
        </p:nvPicPr>
        <p:blipFill rotWithShape="1">
          <a:blip r:embed="rId5"/>
          <a:srcRect l="27943" t="16166" r="28240" b="6526"/>
          <a:stretch/>
        </p:blipFill>
        <p:spPr bwMode="auto">
          <a:xfrm>
            <a:off x="334813" y="185738"/>
            <a:ext cx="6036862" cy="599122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0" name="ZoneTexte 9"/>
          <p:cNvSpPr txBox="1"/>
          <p:nvPr/>
        </p:nvSpPr>
        <p:spPr>
          <a:xfrm>
            <a:off x="7228703" y="494270"/>
            <a:ext cx="4658497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/>
              <a:t>Les composantes de la science ouverte</a:t>
            </a:r>
          </a:p>
          <a:p>
            <a:endParaRPr lang="fr-FR" sz="2800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fr-FR" sz="2800" dirty="0">
                <a:solidFill>
                  <a:schemeClr val="accent1">
                    <a:lumMod val="50000"/>
                  </a:schemeClr>
                </a:solidFill>
                <a:hlinkClick r:id="rId6"/>
              </a:rPr>
              <a:t>Brochure UNESCO</a:t>
            </a:r>
            <a:endParaRPr lang="fr-FR" sz="2800" dirty="0">
              <a:solidFill>
                <a:schemeClr val="accent1">
                  <a:lumMod val="50000"/>
                </a:schemeClr>
              </a:solidFill>
            </a:endParaRPr>
          </a:p>
          <a:p>
            <a:endParaRPr lang="fr-FR" sz="2800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fr-FR" sz="2800" dirty="0"/>
              <a:t>Des ressources libres diverses :</a:t>
            </a:r>
          </a:p>
          <a:p>
            <a:r>
              <a:rPr lang="fr-FR" sz="2800" dirty="0"/>
              <a:t>- Publications : articles, ouvrages, communications</a:t>
            </a:r>
          </a:p>
          <a:p>
            <a:r>
              <a:rPr lang="fr-FR" sz="2800" dirty="0"/>
              <a:t>- Données</a:t>
            </a:r>
          </a:p>
          <a:p>
            <a:r>
              <a:rPr lang="fr-FR" sz="2800" dirty="0"/>
              <a:t>- Ressources éducatives</a:t>
            </a:r>
          </a:p>
          <a:p>
            <a:r>
              <a:rPr lang="fr-FR" sz="2800" dirty="0"/>
              <a:t>- Logiciels </a:t>
            </a:r>
          </a:p>
          <a:p>
            <a:r>
              <a:rPr lang="fr-FR" sz="2800" dirty="0"/>
              <a:t>- Vulgarisation scientifique</a:t>
            </a:r>
            <a:br>
              <a:rPr lang="fr-FR" sz="2800" dirty="0"/>
            </a:br>
            <a:r>
              <a:rPr lang="fr-FR" sz="2800" dirty="0"/>
              <a:t>- </a:t>
            </a:r>
            <a:r>
              <a:rPr lang="fr-FR" sz="2800" dirty="0" err="1"/>
              <a:t>Etc</a:t>
            </a:r>
            <a:endParaRPr lang="fr-FR" sz="2800" dirty="0"/>
          </a:p>
        </p:txBody>
      </p:sp>
      <p:sp>
        <p:nvSpPr>
          <p:cNvPr id="7" name="ZoneTexte 6"/>
          <p:cNvSpPr txBox="1"/>
          <p:nvPr/>
        </p:nvSpPr>
        <p:spPr>
          <a:xfrm>
            <a:off x="11746897" y="72737"/>
            <a:ext cx="3315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13922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fr-FR">
                <a:solidFill>
                  <a:schemeClr val="accent2"/>
                </a:solidFill>
              </a:rPr>
              <a:t>Le cadre de l’accès ouvert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230086"/>
            <a:ext cx="10515600" cy="4946877"/>
          </a:xfrm>
        </p:spPr>
        <p:txBody>
          <a:bodyPr>
            <a:normAutofit/>
          </a:bodyPr>
          <a:lstStyle/>
          <a:p>
            <a:r>
              <a:rPr lang="fr-FR" dirty="0"/>
              <a:t>La </a:t>
            </a:r>
            <a:r>
              <a:rPr lang="fr-FR" dirty="0">
                <a:hlinkClick r:id="rId3"/>
              </a:rPr>
              <a:t>loi Lemaire </a:t>
            </a:r>
            <a:r>
              <a:rPr lang="fr-FR" dirty="0"/>
              <a:t>(2016) : autorise le dépôt des articles, à certaines conditions</a:t>
            </a:r>
          </a:p>
          <a:p>
            <a:endParaRPr lang="fr-FR" dirty="0"/>
          </a:p>
          <a:p>
            <a:r>
              <a:rPr lang="fr-FR" dirty="0"/>
              <a:t>Le Plan National pour la Science Ouverte (</a:t>
            </a:r>
            <a:r>
              <a:rPr lang="fr-FR" dirty="0">
                <a:hlinkClick r:id="rId4"/>
              </a:rPr>
              <a:t>2018</a:t>
            </a:r>
            <a:r>
              <a:rPr lang="fr-FR" dirty="0"/>
              <a:t> et </a:t>
            </a:r>
            <a:r>
              <a:rPr lang="fr-FR" dirty="0">
                <a:hlinkClick r:id="rId5"/>
              </a:rPr>
              <a:t>2021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Rendre obligatoire la diffusion en accès ouvert des articles, des livres, et des données de la recherche, en s’appuyant sur HAL. </a:t>
            </a:r>
            <a:br>
              <a:rPr lang="fr-FR" dirty="0"/>
            </a:br>
            <a:r>
              <a:rPr lang="fr-FR" dirty="0"/>
              <a:t>L’objectif est de 100% des publications en accès ouvert.</a:t>
            </a:r>
          </a:p>
          <a:p>
            <a:pPr lvl="1"/>
            <a:endParaRPr lang="fr-FR" dirty="0"/>
          </a:p>
          <a:p>
            <a:r>
              <a:rPr lang="fr-FR" dirty="0"/>
              <a:t>Le </a:t>
            </a:r>
            <a:r>
              <a:rPr lang="fr-FR" dirty="0">
                <a:hlinkClick r:id="rId6"/>
              </a:rPr>
              <a:t>Plan S</a:t>
            </a:r>
            <a:r>
              <a:rPr lang="fr-FR" dirty="0"/>
              <a:t> et les agences de financement (ANR, Europe) :</a:t>
            </a:r>
          </a:p>
          <a:p>
            <a:pPr lvl="1"/>
            <a:r>
              <a:rPr lang="fr-FR" dirty="0"/>
              <a:t>Les publications liées à un appel </a:t>
            </a:r>
            <a:r>
              <a:rPr lang="fr-FR" dirty="0" smtClean="0"/>
              <a:t>à projet  </a:t>
            </a:r>
            <a:r>
              <a:rPr lang="fr-FR" dirty="0"/>
              <a:t>doivent être diffusées en accès </a:t>
            </a:r>
            <a:r>
              <a:rPr lang="fr-FR" dirty="0" smtClean="0"/>
              <a:t>ouvert </a:t>
            </a:r>
            <a:r>
              <a:rPr lang="fr-FR" dirty="0"/>
              <a:t>dès leur parution (paiement de frais de publication – APC</a:t>
            </a:r>
            <a:r>
              <a:rPr lang="fr-FR" dirty="0" smtClean="0"/>
              <a:t>)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025986A6-CF34-4DE9-B2EE-F0A05368C8E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0002" y="6176963"/>
            <a:ext cx="975854" cy="596084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5A18842B-F534-4351-9548-CFF79DE7A01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3800" y="6133320"/>
            <a:ext cx="724680" cy="724680"/>
          </a:xfrm>
          <a:prstGeom prst="rect">
            <a:avLst/>
          </a:prstGeom>
        </p:spPr>
      </p:pic>
      <p:sp>
        <p:nvSpPr>
          <p:cNvPr id="6" name="ZoneTexte 5"/>
          <p:cNvSpPr txBox="1"/>
          <p:nvPr/>
        </p:nvSpPr>
        <p:spPr>
          <a:xfrm>
            <a:off x="11746897" y="72737"/>
            <a:ext cx="3315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2732903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fr-FR">
                <a:solidFill>
                  <a:schemeClr val="accent2"/>
                </a:solidFill>
              </a:rPr>
              <a:t>Pourquoi déposer vos publications sur HAL ?</a:t>
            </a:r>
          </a:p>
        </p:txBody>
      </p:sp>
      <p:sp>
        <p:nvSpPr>
          <p:cNvPr id="5" name="object 3"/>
          <p:cNvSpPr/>
          <p:nvPr/>
        </p:nvSpPr>
        <p:spPr>
          <a:xfrm>
            <a:off x="1349828" y="1012370"/>
            <a:ext cx="7674428" cy="570411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25986A6-CF34-4DE9-B2EE-F0A05368C8E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0002" y="6176963"/>
            <a:ext cx="975854" cy="596084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5A18842B-F534-4351-9548-CFF79DE7A01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3800" y="6133320"/>
            <a:ext cx="724680" cy="724680"/>
          </a:xfrm>
          <a:prstGeom prst="rect">
            <a:avLst/>
          </a:prstGeom>
        </p:spPr>
      </p:pic>
      <p:sp>
        <p:nvSpPr>
          <p:cNvPr id="8" name="ZoneTexte 7"/>
          <p:cNvSpPr txBox="1"/>
          <p:nvPr/>
        </p:nvSpPr>
        <p:spPr>
          <a:xfrm>
            <a:off x="11746897" y="72737"/>
            <a:ext cx="3315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12778720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00000"/>
              </a:lnSpc>
              <a:spcBef>
                <a:spcPts val="520"/>
              </a:spcBef>
              <a:buNone/>
            </a:pPr>
            <a:r>
              <a:rPr lang="fr-FR" spc="-10">
                <a:cs typeface="Carlito"/>
              </a:rPr>
              <a:t>UTILISER HAL :</a:t>
            </a:r>
          </a:p>
          <a:p>
            <a:pPr marL="0" indent="0">
              <a:lnSpc>
                <a:spcPct val="100000"/>
              </a:lnSpc>
              <a:spcBef>
                <a:spcPts val="520"/>
              </a:spcBef>
              <a:buNone/>
            </a:pPr>
            <a:endParaRPr lang="fr-FR" spc="-10">
              <a:solidFill>
                <a:schemeClr val="bg1">
                  <a:lumMod val="85000"/>
                </a:schemeClr>
              </a:solidFill>
              <a:cs typeface="Carlito"/>
            </a:endParaRPr>
          </a:p>
          <a:p>
            <a:pPr marL="12700">
              <a:lnSpc>
                <a:spcPct val="100000"/>
              </a:lnSpc>
              <a:spcBef>
                <a:spcPts val="520"/>
              </a:spcBef>
            </a:pPr>
            <a:r>
              <a:rPr lang="fr-FR" spc="-10">
                <a:solidFill>
                  <a:srgbClr val="3F3F3F"/>
                </a:solidFill>
                <a:cs typeface="Carlito"/>
              </a:rPr>
              <a:t>Créer et paramétrer </a:t>
            </a:r>
            <a:r>
              <a:rPr lang="fr-FR" spc="-5">
                <a:solidFill>
                  <a:srgbClr val="3F3F3F"/>
                </a:solidFill>
                <a:cs typeface="Carlito"/>
              </a:rPr>
              <a:t>votre </a:t>
            </a:r>
            <a:r>
              <a:rPr lang="fr-FR" spc="-15">
                <a:solidFill>
                  <a:srgbClr val="3F3F3F"/>
                </a:solidFill>
                <a:cs typeface="Carlito"/>
              </a:rPr>
              <a:t>compte </a:t>
            </a:r>
            <a:r>
              <a:rPr lang="fr-FR" spc="-5">
                <a:solidFill>
                  <a:srgbClr val="3F3F3F"/>
                </a:solidFill>
                <a:cs typeface="Carlito"/>
              </a:rPr>
              <a:t>HAL </a:t>
            </a:r>
          </a:p>
          <a:p>
            <a:pPr marL="12700">
              <a:lnSpc>
                <a:spcPct val="100000"/>
              </a:lnSpc>
              <a:spcBef>
                <a:spcPts val="520"/>
              </a:spcBef>
            </a:pPr>
            <a:r>
              <a:rPr lang="fr-FR" spc="-5">
                <a:solidFill>
                  <a:schemeClr val="bg1">
                    <a:lumMod val="85000"/>
                  </a:schemeClr>
                </a:solidFill>
                <a:cs typeface="Carlito"/>
              </a:rPr>
              <a:t>Déposer votre publication en texte intégral </a:t>
            </a:r>
          </a:p>
          <a:p>
            <a:pPr marL="12700">
              <a:lnSpc>
                <a:spcPct val="100000"/>
              </a:lnSpc>
              <a:spcBef>
                <a:spcPts val="520"/>
              </a:spcBef>
            </a:pPr>
            <a:r>
              <a:rPr lang="fr-FR" spc="-5">
                <a:solidFill>
                  <a:schemeClr val="bg1">
                    <a:lumMod val="85000"/>
                  </a:schemeClr>
                </a:solidFill>
                <a:cs typeface="Carlito"/>
              </a:rPr>
              <a:t>Modifier la notice de votre publication</a:t>
            </a:r>
          </a:p>
          <a:p>
            <a:pPr marL="12700">
              <a:lnSpc>
                <a:spcPct val="100000"/>
              </a:lnSpc>
              <a:spcBef>
                <a:spcPts val="520"/>
              </a:spcBef>
            </a:pPr>
            <a:r>
              <a:rPr lang="fr-FR" spc="-5">
                <a:solidFill>
                  <a:schemeClr val="bg1">
                    <a:lumMod val="85000"/>
                  </a:schemeClr>
                </a:solidFill>
                <a:cs typeface="Carlito"/>
              </a:rPr>
              <a:t>Partager ou demander la propriété d’une notice</a:t>
            </a:r>
          </a:p>
          <a:p>
            <a:pPr marL="12700">
              <a:lnSpc>
                <a:spcPct val="100000"/>
              </a:lnSpc>
              <a:spcBef>
                <a:spcPts val="520"/>
              </a:spcBef>
            </a:pPr>
            <a:r>
              <a:rPr lang="fr-FR" spc="-20">
                <a:solidFill>
                  <a:schemeClr val="bg1">
                    <a:lumMod val="85000"/>
                  </a:schemeClr>
                </a:solidFill>
                <a:cs typeface="Carlito"/>
              </a:rPr>
              <a:t>Pourquoi </a:t>
            </a:r>
            <a:r>
              <a:rPr lang="fr-FR" spc="-10">
                <a:solidFill>
                  <a:schemeClr val="bg1">
                    <a:lumMod val="85000"/>
                  </a:schemeClr>
                </a:solidFill>
                <a:cs typeface="Carlito"/>
              </a:rPr>
              <a:t>et comment </a:t>
            </a:r>
            <a:r>
              <a:rPr lang="fr-FR" spc="-15">
                <a:solidFill>
                  <a:schemeClr val="bg1">
                    <a:lumMod val="85000"/>
                  </a:schemeClr>
                </a:solidFill>
                <a:cs typeface="Carlito"/>
              </a:rPr>
              <a:t>créer </a:t>
            </a:r>
            <a:r>
              <a:rPr lang="fr-FR" spc="-5">
                <a:solidFill>
                  <a:schemeClr val="bg1">
                    <a:lumMod val="85000"/>
                  </a:schemeClr>
                </a:solidFill>
                <a:cs typeface="Carlito"/>
              </a:rPr>
              <a:t>son IDHAL</a:t>
            </a:r>
            <a:r>
              <a:rPr lang="fr-FR" spc="90">
                <a:solidFill>
                  <a:schemeClr val="bg1">
                    <a:lumMod val="85000"/>
                  </a:schemeClr>
                </a:solidFill>
                <a:cs typeface="Carlito"/>
              </a:rPr>
              <a:t> </a:t>
            </a:r>
            <a:r>
              <a:rPr lang="fr-FR">
                <a:solidFill>
                  <a:schemeClr val="bg1">
                    <a:lumMod val="85000"/>
                  </a:schemeClr>
                </a:solidFill>
                <a:cs typeface="Carlito"/>
              </a:rPr>
              <a:t>?</a:t>
            </a:r>
          </a:p>
          <a:p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025986A6-CF34-4DE9-B2EE-F0A05368C8E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0002" y="6176963"/>
            <a:ext cx="975854" cy="596084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5A18842B-F534-4351-9548-CFF79DE7A01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3800" y="6133320"/>
            <a:ext cx="724680" cy="724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8706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0"/>
            <a:ext cx="10831286" cy="1325563"/>
          </a:xfrm>
        </p:spPr>
        <p:txBody>
          <a:bodyPr/>
          <a:lstStyle/>
          <a:p>
            <a:r>
              <a:rPr lang="fr-FR">
                <a:solidFill>
                  <a:schemeClr val="accent2"/>
                </a:solidFill>
              </a:rPr>
              <a:t>Distinguer le compte HAL et ses formes auteurs</a:t>
            </a:r>
          </a:p>
        </p:txBody>
      </p:sp>
      <p:pic>
        <p:nvPicPr>
          <p:cNvPr id="6" name="Image 5"/>
          <p:cNvPicPr/>
          <p:nvPr/>
        </p:nvPicPr>
        <p:blipFill rotWithShape="1">
          <a:blip r:embed="rId3"/>
          <a:srcRect l="331" t="61434" r="79993" b="23281"/>
          <a:stretch/>
        </p:blipFill>
        <p:spPr bwMode="auto">
          <a:xfrm>
            <a:off x="8729663" y="4518251"/>
            <a:ext cx="2874509" cy="1379764"/>
          </a:xfrm>
          <a:prstGeom prst="rect">
            <a:avLst/>
          </a:prstGeom>
          <a:ln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Image 6"/>
          <p:cNvPicPr/>
          <p:nvPr/>
        </p:nvPicPr>
        <p:blipFill rotWithShape="1">
          <a:blip r:embed="rId4"/>
          <a:srcRect l="29101" t="39095" r="19808" b="32099"/>
          <a:stretch/>
        </p:blipFill>
        <p:spPr bwMode="auto">
          <a:xfrm>
            <a:off x="400729" y="3103789"/>
            <a:ext cx="7045099" cy="2828925"/>
          </a:xfrm>
          <a:prstGeom prst="rect">
            <a:avLst/>
          </a:prstGeom>
          <a:ln w="9525" cap="flat" cmpd="sng" algn="ctr">
            <a:solidFill>
              <a:sysClr val="windowText" lastClr="000000"/>
            </a:solidFill>
            <a:prstDash val="solid"/>
            <a:round/>
            <a:headEnd type="none" w="med" len="med"/>
            <a:tailEnd type="none" w="med" len="med"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ZoneTexte 7"/>
          <p:cNvSpPr txBox="1"/>
          <p:nvPr/>
        </p:nvSpPr>
        <p:spPr>
          <a:xfrm>
            <a:off x="8392886" y="1826697"/>
            <a:ext cx="31242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/>
              <a:t>Quatre formes auteur (liées à la publication)</a:t>
            </a:r>
          </a:p>
          <a:p>
            <a:endParaRPr lang="fr-FR" sz="2000"/>
          </a:p>
          <a:p>
            <a:endParaRPr lang="fr-FR" sz="2000"/>
          </a:p>
          <a:p>
            <a:r>
              <a:rPr lang="fr-FR" sz="2000"/>
              <a:t>Un compte HAL (lié au contributeur)</a:t>
            </a:r>
          </a:p>
        </p:txBody>
      </p:sp>
      <p:pic>
        <p:nvPicPr>
          <p:cNvPr id="9" name="Image 8"/>
          <p:cNvPicPr/>
          <p:nvPr/>
        </p:nvPicPr>
        <p:blipFill rotWithShape="1">
          <a:blip r:embed="rId5"/>
          <a:srcRect l="19015" t="46149" r="41963" b="38272"/>
          <a:stretch/>
        </p:blipFill>
        <p:spPr bwMode="auto">
          <a:xfrm>
            <a:off x="400729" y="1197429"/>
            <a:ext cx="7045099" cy="1790020"/>
          </a:xfrm>
          <a:prstGeom prst="rect">
            <a:avLst/>
          </a:prstGeom>
          <a:ln>
            <a:solidFill>
              <a:sysClr val="windowText" lastClr="000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11" name="Connecteur droit avec flèche 10"/>
          <p:cNvCxnSpPr/>
          <p:nvPr/>
        </p:nvCxnSpPr>
        <p:spPr>
          <a:xfrm flipH="1">
            <a:off x="3923278" y="2092439"/>
            <a:ext cx="4469608" cy="2719047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2" name="Connecteur droit avec flèche 11"/>
          <p:cNvCxnSpPr/>
          <p:nvPr/>
        </p:nvCxnSpPr>
        <p:spPr>
          <a:xfrm>
            <a:off x="9002486" y="3765689"/>
            <a:ext cx="1066800" cy="1045797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15" name="Image 14">
            <a:extLst>
              <a:ext uri="{FF2B5EF4-FFF2-40B4-BE49-F238E27FC236}">
                <a16:creationId xmlns:a16="http://schemas.microsoft.com/office/drawing/2014/main" id="{025986A6-CF34-4DE9-B2EE-F0A05368C8E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0002" y="6176963"/>
            <a:ext cx="975854" cy="596084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5A18842B-F534-4351-9548-CFF79DE7A01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3800" y="6133320"/>
            <a:ext cx="724680" cy="724680"/>
          </a:xfrm>
          <a:prstGeom prst="rect">
            <a:avLst/>
          </a:prstGeom>
        </p:spPr>
      </p:pic>
      <p:sp>
        <p:nvSpPr>
          <p:cNvPr id="13" name="ZoneTexte 12"/>
          <p:cNvSpPr txBox="1"/>
          <p:nvPr/>
        </p:nvSpPr>
        <p:spPr>
          <a:xfrm>
            <a:off x="11746897" y="72737"/>
            <a:ext cx="3315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279962051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E46B1D1ABB974438848D07CE293C473" ma:contentTypeVersion="4" ma:contentTypeDescription="Crée un document." ma:contentTypeScope="" ma:versionID="42915e0744a85fd06177d2763672eac4">
  <xsd:schema xmlns:xsd="http://www.w3.org/2001/XMLSchema" xmlns:xs="http://www.w3.org/2001/XMLSchema" xmlns:p="http://schemas.microsoft.com/office/2006/metadata/properties" xmlns:ns2="6f17196f-ef95-4235-9c0e-87be2e2c5176" targetNamespace="http://schemas.microsoft.com/office/2006/metadata/properties" ma:root="true" ma:fieldsID="b47ed9d2368d9b51f7eadf8cd31322f5" ns2:_="">
    <xsd:import namespace="6f17196f-ef95-4235-9c0e-87be2e2c517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17196f-ef95-4235-9c0e-87be2e2c517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1A30DC84-4D79-4124-A140-F4B40704A9E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16D6681-6F11-42E1-8083-C8C177B65473}">
  <ds:schemaRefs>
    <ds:schemaRef ds:uri="6f17196f-ef95-4235-9c0e-87be2e2c5176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CE0BB14D-079E-481F-825F-91B0914291E0}">
  <ds:schemaRefs>
    <ds:schemaRef ds:uri="http://purl.org/dc/terms/"/>
    <ds:schemaRef ds:uri="http://www.w3.org/XML/1998/namespace"/>
    <ds:schemaRef ds:uri="http://schemas.microsoft.com/office/2006/documentManagement/types"/>
    <ds:schemaRef ds:uri="6f17196f-ef95-4235-9c0e-87be2e2c5176"/>
    <ds:schemaRef ds:uri="http://purl.org/dc/elements/1.1/"/>
    <ds:schemaRef ds:uri="http://schemas.microsoft.com/office/infopath/2007/PartnerControls"/>
    <ds:schemaRef ds:uri="http://purl.org/dc/dcmitype/"/>
    <ds:schemaRef ds:uri="http://schemas.openxmlformats.org/package/2006/metadata/core-properties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302</TotalTime>
  <Words>1909</Words>
  <Application>Microsoft Office PowerPoint</Application>
  <PresentationFormat>Grand écran</PresentationFormat>
  <Paragraphs>281</Paragraphs>
  <Slides>37</Slides>
  <Notes>25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37</vt:i4>
      </vt:variant>
    </vt:vector>
  </HeadingPairs>
  <TitlesOfParts>
    <vt:vector size="42" baseType="lpstr">
      <vt:lpstr>Arial</vt:lpstr>
      <vt:lpstr>Calibri</vt:lpstr>
      <vt:lpstr>Calibri Light</vt:lpstr>
      <vt:lpstr>Carlito</vt:lpstr>
      <vt:lpstr>Thème Office</vt:lpstr>
      <vt:lpstr>Valoriser ses publications dans HAL</vt:lpstr>
      <vt:lpstr>Objectifs de la formation</vt:lpstr>
      <vt:lpstr>Pourquoi la science ouverte ?</vt:lpstr>
      <vt:lpstr>La science ouverte, qu’est-ce que c’est ?</vt:lpstr>
      <vt:lpstr>Présentation PowerPoint</vt:lpstr>
      <vt:lpstr>Le cadre de l’accès ouvert</vt:lpstr>
      <vt:lpstr>Pourquoi déposer vos publications sur HAL ?</vt:lpstr>
      <vt:lpstr>Présentation PowerPoint</vt:lpstr>
      <vt:lpstr>Distinguer le compte HAL et ses formes auteurs</vt:lpstr>
      <vt:lpstr>Créer et paramétrer votre compte HAL</vt:lpstr>
      <vt:lpstr>Paramétrer votre compte HAL </vt:lpstr>
      <vt:lpstr>Présentation PowerPoint</vt:lpstr>
      <vt:lpstr>Déposer le texte intégral : les versions </vt:lpstr>
      <vt:lpstr>Déposer un article</vt:lpstr>
      <vt:lpstr>Déposer une autre publication</vt:lpstr>
      <vt:lpstr>Avant le dépôt : nommer le fichier</vt:lpstr>
      <vt:lpstr>Avant le dépôt : faire la page de garde</vt:lpstr>
      <vt:lpstr>Avant le dépôt : choisir une licence CC</vt:lpstr>
      <vt:lpstr>Déposer votre publication en texte intégral</vt:lpstr>
      <vt:lpstr>Télécharger le document, saisir un DOI</vt:lpstr>
      <vt:lpstr>Saisir les métadonnées du document</vt:lpstr>
      <vt:lpstr>Saisir les métadonnées du document</vt:lpstr>
      <vt:lpstr>Saisir les métadonnées des auteurs</vt:lpstr>
      <vt:lpstr>Saisir les métadonnées des auteurs</vt:lpstr>
      <vt:lpstr>Saisir les métadonnées des auteurs</vt:lpstr>
      <vt:lpstr>Finaliser le dépôt</vt:lpstr>
      <vt:lpstr>Présentation PowerPoint</vt:lpstr>
      <vt:lpstr>Modifier la notice de votre publication</vt:lpstr>
      <vt:lpstr>Présentation PowerPoint</vt:lpstr>
      <vt:lpstr>Le partage de propriété</vt:lpstr>
      <vt:lpstr>Présentation PowerPoint</vt:lpstr>
      <vt:lpstr>Les formes auteur</vt:lpstr>
      <vt:lpstr>Pourquoi créer un IdHAL ?</vt:lpstr>
      <vt:lpstr>Configurer votre IdHAL</vt:lpstr>
      <vt:lpstr>Associer vos formes auteurs à votre IdHAL</vt:lpstr>
      <vt:lpstr>Remonter vos publis HAL dans ORCID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Valoriser ses publications dans HAL</dc:title>
  <dc:creator>Emmanuelle Ashta</dc:creator>
  <cp:lastModifiedBy>Emmanuelle Ashta</cp:lastModifiedBy>
  <cp:revision>17</cp:revision>
  <cp:lastPrinted>2022-06-15T07:24:25Z</cp:lastPrinted>
  <dcterms:created xsi:type="dcterms:W3CDTF">2021-12-15T14:24:45Z</dcterms:created>
  <dcterms:modified xsi:type="dcterms:W3CDTF">2022-06-16T05:50:23Z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0x0101008E46B1D1ABB974438848D07CE293C473</vt:lpwstr>
  </property>
</Properties>
</file>