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29.jpg" ContentType="image/jpeg"/>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handoutMasterIdLst>
    <p:handoutMasterId r:id="rId52"/>
  </p:handoutMasterIdLst>
  <p:sldIdLst>
    <p:sldId id="256" r:id="rId2"/>
    <p:sldId id="447" r:id="rId3"/>
    <p:sldId id="320" r:id="rId4"/>
    <p:sldId id="258" r:id="rId5"/>
    <p:sldId id="313" r:id="rId6"/>
    <p:sldId id="340" r:id="rId7"/>
    <p:sldId id="423" r:id="rId8"/>
    <p:sldId id="376" r:id="rId9"/>
    <p:sldId id="424" r:id="rId10"/>
    <p:sldId id="425" r:id="rId11"/>
    <p:sldId id="341" r:id="rId12"/>
    <p:sldId id="387" r:id="rId13"/>
    <p:sldId id="412" r:id="rId14"/>
    <p:sldId id="382" r:id="rId15"/>
    <p:sldId id="401" r:id="rId16"/>
    <p:sldId id="383" r:id="rId17"/>
    <p:sldId id="403" r:id="rId18"/>
    <p:sldId id="404" r:id="rId19"/>
    <p:sldId id="260" r:id="rId20"/>
    <p:sldId id="350" r:id="rId21"/>
    <p:sldId id="399" r:id="rId22"/>
    <p:sldId id="402" r:id="rId23"/>
    <p:sldId id="322" r:id="rId24"/>
    <p:sldId id="428" r:id="rId25"/>
    <p:sldId id="429" r:id="rId26"/>
    <p:sldId id="430" r:id="rId27"/>
    <p:sldId id="431" r:id="rId28"/>
    <p:sldId id="432" r:id="rId29"/>
    <p:sldId id="323" r:id="rId30"/>
    <p:sldId id="410" r:id="rId31"/>
    <p:sldId id="427" r:id="rId32"/>
    <p:sldId id="295" r:id="rId33"/>
    <p:sldId id="413" r:id="rId34"/>
    <p:sldId id="335" r:id="rId35"/>
    <p:sldId id="415" r:id="rId36"/>
    <p:sldId id="333" r:id="rId37"/>
    <p:sldId id="419" r:id="rId38"/>
    <p:sldId id="422" r:id="rId39"/>
    <p:sldId id="290" r:id="rId40"/>
    <p:sldId id="437" r:id="rId41"/>
    <p:sldId id="282" r:id="rId42"/>
    <p:sldId id="445" r:id="rId43"/>
    <p:sldId id="446" r:id="rId44"/>
    <p:sldId id="384" r:id="rId45"/>
    <p:sldId id="385" r:id="rId46"/>
    <p:sldId id="435" r:id="rId47"/>
    <p:sldId id="312" r:id="rId48"/>
    <p:sldId id="336" r:id="rId49"/>
    <p:sldId id="381" r:id="rId50"/>
  </p:sldIdLst>
  <p:sldSz cx="9144000" cy="6858000" type="screen4x3"/>
  <p:notesSz cx="6858000" cy="9144000"/>
  <p:defaultTextStyle>
    <a:defPPr>
      <a:defRPr lang="fr-FR"/>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2"/>
    <p:restoredTop sz="84229" autoAdjust="0"/>
  </p:normalViewPr>
  <p:slideViewPr>
    <p:cSldViewPr snapToGrid="0" snapToObjects="1">
      <p:cViewPr varScale="1">
        <p:scale>
          <a:sx n="79" d="100"/>
          <a:sy n="79" d="100"/>
        </p:scale>
        <p:origin x="2144" y="2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cs typeface="Arial" charset="0"/>
              </a:defRPr>
            </a:lvl1pPr>
          </a:lstStyle>
          <a:p>
            <a:pPr>
              <a:defRPr/>
            </a:pPr>
            <a:fld id="{337FB661-5777-FA48-8378-75BD1E3273AE}" type="datetimeFigureOut">
              <a:rPr lang="fr-FR"/>
              <a:pPr>
                <a:defRPr/>
              </a:pPr>
              <a:t>14/06/2022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cs typeface="Arial" charset="0"/>
              </a:defRPr>
            </a:lvl1pPr>
          </a:lstStyle>
          <a:p>
            <a:pPr>
              <a:defRPr/>
            </a:pPr>
            <a:fld id="{82989690-4538-1640-B2E1-644A62E19C32}" type="slidenum">
              <a:rPr lang="fr-FR"/>
              <a:pPr>
                <a:defRPr/>
              </a:pPr>
              <a:t>‹N°›</a:t>
            </a:fld>
            <a:endParaRPr lang="fr-FR"/>
          </a:p>
        </p:txBody>
      </p:sp>
    </p:spTree>
    <p:extLst>
      <p:ext uri="{BB962C8B-B14F-4D97-AF65-F5344CB8AC3E}">
        <p14:creationId xmlns:p14="http://schemas.microsoft.com/office/powerpoint/2010/main" val="11285306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C9A5E09E-7E7F-2241-8500-DC4495247B8C}" type="datetimeFigureOut">
              <a:rPr lang="fr-FR"/>
              <a:pPr>
                <a:defRPr/>
              </a:pPr>
              <a:t>14/06/2022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Arial" charset="0"/>
              </a:defRPr>
            </a:lvl1pPr>
          </a:lstStyle>
          <a:p>
            <a:pPr>
              <a:defRPr/>
            </a:pPr>
            <a:fld id="{BD23FED1-AC32-7F4F-B092-59826D0CD103}" type="slidenum">
              <a:rPr lang="fr-FR"/>
              <a:pPr>
                <a:defRPr/>
              </a:pPr>
              <a:t>‹N°›</a:t>
            </a:fld>
            <a:endParaRPr lang="fr-FR"/>
          </a:p>
        </p:txBody>
      </p:sp>
    </p:spTree>
    <p:extLst>
      <p:ext uri="{BB962C8B-B14F-4D97-AF65-F5344CB8AC3E}">
        <p14:creationId xmlns:p14="http://schemas.microsoft.com/office/powerpoint/2010/main" val="3443061164"/>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E01F2E5-208D-1242-8242-AAD29352D5D0}" type="slidenum">
              <a:rPr lang="fr-FR" smtClean="0"/>
              <a:pPr/>
              <a:t>3</a:t>
            </a:fld>
            <a:endParaRPr lang="fr-FR"/>
          </a:p>
        </p:txBody>
      </p:sp>
    </p:spTree>
    <p:extLst>
      <p:ext uri="{BB962C8B-B14F-4D97-AF65-F5344CB8AC3E}">
        <p14:creationId xmlns:p14="http://schemas.microsoft.com/office/powerpoint/2010/main" val="1498362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BD23FED1-AC32-7F4F-B092-59826D0CD103}" type="slidenum">
              <a:rPr lang="fr-FR" smtClean="0"/>
              <a:pPr>
                <a:defRPr/>
              </a:pPr>
              <a:t>25</a:t>
            </a:fld>
            <a:endParaRPr lang="fr-FR"/>
          </a:p>
        </p:txBody>
      </p:sp>
    </p:spTree>
    <p:extLst>
      <p:ext uri="{BB962C8B-B14F-4D97-AF65-F5344CB8AC3E}">
        <p14:creationId xmlns:p14="http://schemas.microsoft.com/office/powerpoint/2010/main" val="904271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E01F2E5-208D-1242-8242-AAD29352D5D0}" type="slidenum">
              <a:rPr lang="fr-FR" smtClean="0"/>
              <a:pPr/>
              <a:t>27</a:t>
            </a:fld>
            <a:endParaRPr lang="fr-FR"/>
          </a:p>
        </p:txBody>
      </p:sp>
    </p:spTree>
    <p:extLst>
      <p:ext uri="{BB962C8B-B14F-4D97-AF65-F5344CB8AC3E}">
        <p14:creationId xmlns:p14="http://schemas.microsoft.com/office/powerpoint/2010/main" val="900744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742C8F52-FBE7-D04E-8E3A-57EBEACC2B58}" type="slidenum">
              <a:rPr lang="fr-FR"/>
              <a:pPr/>
              <a:t>28</a:t>
            </a:fld>
            <a:endParaRPr lang="fr-FR"/>
          </a:p>
        </p:txBody>
      </p:sp>
      <p:sp>
        <p:nvSpPr>
          <p:cNvPr id="28673" name="Text Box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28674" name="Text Box 2"/>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5pPr>
            <a:lvl6pPr marL="25146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6pPr>
            <a:lvl7pPr marL="29718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7pPr>
            <a:lvl8pPr marL="34290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8pPr>
            <a:lvl9pPr marL="3886200" indent="-228600" defTabSz="449263" eaLnBrk="0" fontAlgn="base" hangingPunct="0">
              <a:spcBef>
                <a:spcPct val="3000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charset="0"/>
                <a:ea typeface="ＭＳ Ｐゴシック" charset="0"/>
              </a:defRPr>
            </a:lvl9pPr>
          </a:lstStyle>
          <a:p>
            <a:pPr eaLnBrk="1" hangingPunct="1">
              <a:spcBef>
                <a:spcPct val="0"/>
              </a:spcBef>
              <a:buClrTx/>
              <a:buFontTx/>
              <a:buNone/>
            </a:pPr>
            <a:endParaRPr lang="fr-FR">
              <a:latin typeface="Calibri" charset="0"/>
              <a:ea typeface="Microsoft YaHei" charset="0"/>
              <a:cs typeface="Microsoft YaHei" charset="0"/>
            </a:endParaRPr>
          </a:p>
        </p:txBody>
      </p:sp>
      <p:sp>
        <p:nvSpPr>
          <p:cNvPr id="28675" name="Text Box 3"/>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5pPr>
            <a:lvl6pPr marL="25146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6pPr>
            <a:lvl7pPr marL="29718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7pPr>
            <a:lvl8pPr marL="34290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8pPr>
            <a:lvl9pPr marL="38862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9pPr>
          </a:lstStyle>
          <a:p>
            <a:pPr algn="r">
              <a:buClrTx/>
              <a:buFontTx/>
              <a:buNone/>
            </a:pPr>
            <a:fld id="{F3A0798F-DF1E-364A-A73D-7F2EEB783F0A}" type="slidenum">
              <a:rPr lang="fr-FR" sz="1200"/>
              <a:pPr algn="r">
                <a:buClrTx/>
                <a:buFontTx/>
                <a:buNone/>
              </a:pPr>
              <a:t>28</a:t>
            </a:fld>
            <a:endParaRPr lang="fr-FR" sz="1200"/>
          </a:p>
        </p:txBody>
      </p:sp>
    </p:spTree>
    <p:extLst>
      <p:ext uri="{BB962C8B-B14F-4D97-AF65-F5344CB8AC3E}">
        <p14:creationId xmlns:p14="http://schemas.microsoft.com/office/powerpoint/2010/main" val="2029857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sz="1200" b="1" dirty="0">
                <a:solidFill>
                  <a:srgbClr val="C0504D"/>
                </a:solidFill>
              </a:rPr>
              <a:t>Confort VAC</a:t>
            </a:r>
          </a:p>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sz="1200" b="1" dirty="0">
                <a:solidFill>
                  <a:srgbClr val="C0504D"/>
                </a:solidFill>
              </a:rPr>
              <a:t>Matériaux complexes pour l’amortissement acoustique et vibratoire (granulaires, poreux…)</a:t>
            </a:r>
          </a:p>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fr-FR" sz="1200" b="1" dirty="0">
              <a:solidFill>
                <a:srgbClr val="C0504D"/>
              </a:solidFill>
            </a:endParaRPr>
          </a:p>
          <a:p>
            <a:pPr>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sz="1200" b="1" dirty="0">
                <a:solidFill>
                  <a:srgbClr val="C0504D"/>
                </a:solidFill>
              </a:rPr>
              <a:t>Patches </a:t>
            </a:r>
            <a:r>
              <a:rPr lang="fr-FR" sz="1200" b="1" dirty="0" err="1">
                <a:solidFill>
                  <a:srgbClr val="C0504D"/>
                </a:solidFill>
              </a:rPr>
              <a:t>visco</a:t>
            </a:r>
            <a:r>
              <a:rPr lang="fr-FR" sz="1200" b="1" dirty="0">
                <a:solidFill>
                  <a:srgbClr val="C0504D"/>
                </a:solidFill>
              </a:rPr>
              <a:t>-contraints pour l’amortissement de grandes structures. </a:t>
            </a:r>
          </a:p>
          <a:p>
            <a:endParaRPr lang="fr-FR" dirty="0"/>
          </a:p>
        </p:txBody>
      </p:sp>
      <p:sp>
        <p:nvSpPr>
          <p:cNvPr id="4" name="Espace réservé du numéro de diapositive 3"/>
          <p:cNvSpPr>
            <a:spLocks noGrp="1"/>
          </p:cNvSpPr>
          <p:nvPr>
            <p:ph type="sldNum" sz="quarter" idx="5"/>
          </p:nvPr>
        </p:nvSpPr>
        <p:spPr/>
        <p:txBody>
          <a:bodyPr/>
          <a:lstStyle/>
          <a:p>
            <a:pPr>
              <a:defRPr/>
            </a:pPr>
            <a:fld id="{BD23FED1-AC32-7F4F-B092-59826D0CD103}" type="slidenum">
              <a:rPr lang="fr-FR" smtClean="0"/>
              <a:pPr>
                <a:defRPr/>
              </a:pPr>
              <a:t>34</a:t>
            </a:fld>
            <a:endParaRPr lang="fr-FR"/>
          </a:p>
        </p:txBody>
      </p:sp>
    </p:spTree>
    <p:extLst>
      <p:ext uri="{BB962C8B-B14F-4D97-AF65-F5344CB8AC3E}">
        <p14:creationId xmlns:p14="http://schemas.microsoft.com/office/powerpoint/2010/main" val="3298068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E01F2E5-208D-1242-8242-AAD29352D5D0}" type="slidenum">
              <a:rPr lang="fr-FR" smtClean="0"/>
              <a:pPr/>
              <a:t>47</a:t>
            </a:fld>
            <a:endParaRPr lang="fr-FR"/>
          </a:p>
        </p:txBody>
      </p:sp>
    </p:spTree>
    <p:extLst>
      <p:ext uri="{BB962C8B-B14F-4D97-AF65-F5344CB8AC3E}">
        <p14:creationId xmlns:p14="http://schemas.microsoft.com/office/powerpoint/2010/main" val="610534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b="1" dirty="0" err="1"/>
              <a:t>Partage</a:t>
            </a:r>
            <a:r>
              <a:rPr lang="en-US" b="1" dirty="0"/>
              <a:t> avec le </a:t>
            </a:r>
            <a:r>
              <a:rPr lang="en-US" b="1" dirty="0" err="1"/>
              <a:t>directeur</a:t>
            </a:r>
            <a:r>
              <a:rPr lang="en-US" b="1" dirty="0"/>
              <a:t> </a:t>
            </a:r>
            <a:r>
              <a:rPr lang="en-US" b="1" dirty="0" err="1"/>
              <a:t>adjoint</a:t>
            </a:r>
            <a:r>
              <a:rPr lang="en-US" b="1" dirty="0"/>
              <a:t> (IFSTTAR)</a:t>
            </a:r>
          </a:p>
        </p:txBody>
      </p:sp>
      <p:sp>
        <p:nvSpPr>
          <p:cNvPr id="4" name="Espace réservé du numéro de diapositive 3"/>
          <p:cNvSpPr>
            <a:spLocks noGrp="1"/>
          </p:cNvSpPr>
          <p:nvPr>
            <p:ph type="sldNum" sz="quarter" idx="10"/>
          </p:nvPr>
        </p:nvSpPr>
        <p:spPr/>
        <p:txBody>
          <a:bodyPr/>
          <a:lstStyle/>
          <a:p>
            <a:fld id="{BA4D1C36-FD90-2D48-B388-823DC47D248B}" type="slidenum">
              <a:rPr lang="fr-FR" smtClean="0"/>
              <a:pPr/>
              <a:t>5</a:t>
            </a:fld>
            <a:endParaRPr lang="fr-FR"/>
          </a:p>
        </p:txBody>
      </p:sp>
    </p:spTree>
    <p:extLst>
      <p:ext uri="{BB962C8B-B14F-4D97-AF65-F5344CB8AC3E}">
        <p14:creationId xmlns:p14="http://schemas.microsoft.com/office/powerpoint/2010/main" val="22780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E01F2E5-208D-1242-8242-AAD29352D5D0}" type="slidenum">
              <a:rPr lang="fr-FR" smtClean="0"/>
              <a:t>7</a:t>
            </a:fld>
            <a:endParaRPr lang="fr-FR"/>
          </a:p>
        </p:txBody>
      </p:sp>
    </p:spTree>
    <p:extLst>
      <p:ext uri="{BB962C8B-B14F-4D97-AF65-F5344CB8AC3E}">
        <p14:creationId xmlns:p14="http://schemas.microsoft.com/office/powerpoint/2010/main" val="3897598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Beaucoup de CIFRE</a:t>
            </a:r>
          </a:p>
          <a:p>
            <a:r>
              <a:rPr lang="fr-FR" dirty="0"/>
              <a:t>Diesel </a:t>
            </a:r>
            <a:r>
              <a:rPr lang="fr-FR" dirty="0" err="1"/>
              <a:t>gate</a:t>
            </a:r>
            <a:r>
              <a:rPr lang="fr-FR" dirty="0"/>
              <a:t> : désigné (chargé).</a:t>
            </a:r>
            <a:r>
              <a:rPr lang="fr-FR" baseline="0" dirty="0"/>
              <a:t> Vérifier les tests far UTAC sont valables (au bout du maillon) pour dire au juge s’il ya eu tromperie ou pas.</a:t>
            </a:r>
          </a:p>
          <a:p>
            <a:endParaRPr lang="fr-FR" dirty="0"/>
          </a:p>
        </p:txBody>
      </p:sp>
      <p:sp>
        <p:nvSpPr>
          <p:cNvPr id="4" name="Espace réservé du numéro de diapositive 3"/>
          <p:cNvSpPr>
            <a:spLocks noGrp="1"/>
          </p:cNvSpPr>
          <p:nvPr>
            <p:ph type="sldNum" sz="quarter" idx="10"/>
          </p:nvPr>
        </p:nvSpPr>
        <p:spPr/>
        <p:txBody>
          <a:bodyPr/>
          <a:lstStyle/>
          <a:p>
            <a:fld id="{6E01F2E5-208D-1242-8242-AAD29352D5D0}" type="slidenum">
              <a:rPr lang="fr-FR" smtClean="0"/>
              <a:pPr/>
              <a:t>8</a:t>
            </a:fld>
            <a:endParaRPr lang="fr-FR"/>
          </a:p>
        </p:txBody>
      </p:sp>
    </p:spTree>
    <p:extLst>
      <p:ext uri="{BB962C8B-B14F-4D97-AF65-F5344CB8AC3E}">
        <p14:creationId xmlns:p14="http://schemas.microsoft.com/office/powerpoint/2010/main" val="1531411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Beaucoup de CIFRE</a:t>
            </a:r>
          </a:p>
          <a:p>
            <a:r>
              <a:rPr lang="fr-FR" dirty="0"/>
              <a:t>Diesel </a:t>
            </a:r>
            <a:r>
              <a:rPr lang="fr-FR" dirty="0" err="1"/>
              <a:t>gate</a:t>
            </a:r>
            <a:r>
              <a:rPr lang="fr-FR" dirty="0"/>
              <a:t> : désigné (chargé).</a:t>
            </a:r>
            <a:r>
              <a:rPr lang="fr-FR" baseline="0" dirty="0"/>
              <a:t> Vérifier les tests far UTAC sont valables (au bout du maillon) pour dire au juge s’il ya eu tromperie ou pas.</a:t>
            </a:r>
          </a:p>
          <a:p>
            <a:endParaRPr lang="fr-FR" dirty="0"/>
          </a:p>
        </p:txBody>
      </p:sp>
      <p:sp>
        <p:nvSpPr>
          <p:cNvPr id="4" name="Espace réservé du numéro de diapositive 3"/>
          <p:cNvSpPr>
            <a:spLocks noGrp="1"/>
          </p:cNvSpPr>
          <p:nvPr>
            <p:ph type="sldNum" sz="quarter" idx="10"/>
          </p:nvPr>
        </p:nvSpPr>
        <p:spPr/>
        <p:txBody>
          <a:bodyPr/>
          <a:lstStyle/>
          <a:p>
            <a:fld id="{6E01F2E5-208D-1242-8242-AAD29352D5D0}" type="slidenum">
              <a:rPr lang="fr-FR" smtClean="0"/>
              <a:pPr/>
              <a:t>11</a:t>
            </a:fld>
            <a:endParaRPr lang="fr-FR"/>
          </a:p>
        </p:txBody>
      </p:sp>
    </p:spTree>
    <p:extLst>
      <p:ext uri="{BB962C8B-B14F-4D97-AF65-F5344CB8AC3E}">
        <p14:creationId xmlns:p14="http://schemas.microsoft.com/office/powerpoint/2010/main" val="895989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Livrables</a:t>
            </a:r>
          </a:p>
          <a:p>
            <a:endParaRPr lang="fr-FR" dirty="0"/>
          </a:p>
        </p:txBody>
      </p:sp>
      <p:sp>
        <p:nvSpPr>
          <p:cNvPr id="4" name="Espace réservé du numéro de diapositive 3"/>
          <p:cNvSpPr>
            <a:spLocks noGrp="1"/>
          </p:cNvSpPr>
          <p:nvPr>
            <p:ph type="sldNum" sz="quarter" idx="10"/>
          </p:nvPr>
        </p:nvSpPr>
        <p:spPr/>
        <p:txBody>
          <a:bodyPr/>
          <a:lstStyle/>
          <a:p>
            <a:fld id="{BA4D1C36-FD90-2D48-B388-823DC47D248B}" type="slidenum">
              <a:rPr lang="fr-FR" smtClean="0"/>
              <a:t>17</a:t>
            </a:fld>
            <a:endParaRPr lang="fr-FR"/>
          </a:p>
        </p:txBody>
      </p:sp>
    </p:spTree>
    <p:extLst>
      <p:ext uri="{BB962C8B-B14F-4D97-AF65-F5344CB8AC3E}">
        <p14:creationId xmlns:p14="http://schemas.microsoft.com/office/powerpoint/2010/main" val="831442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Livrables</a:t>
            </a:r>
          </a:p>
          <a:p>
            <a:endParaRPr lang="fr-FR" dirty="0"/>
          </a:p>
        </p:txBody>
      </p:sp>
      <p:sp>
        <p:nvSpPr>
          <p:cNvPr id="4" name="Espace réservé du numéro de diapositive 3"/>
          <p:cNvSpPr>
            <a:spLocks noGrp="1"/>
          </p:cNvSpPr>
          <p:nvPr>
            <p:ph type="sldNum" sz="quarter" idx="10"/>
          </p:nvPr>
        </p:nvSpPr>
        <p:spPr/>
        <p:txBody>
          <a:bodyPr/>
          <a:lstStyle/>
          <a:p>
            <a:fld id="{BA4D1C36-FD90-2D48-B388-823DC47D248B}" type="slidenum">
              <a:rPr lang="fr-FR" smtClean="0"/>
              <a:t>18</a:t>
            </a:fld>
            <a:endParaRPr lang="fr-FR"/>
          </a:p>
        </p:txBody>
      </p:sp>
    </p:spTree>
    <p:extLst>
      <p:ext uri="{BB962C8B-B14F-4D97-AF65-F5344CB8AC3E}">
        <p14:creationId xmlns:p14="http://schemas.microsoft.com/office/powerpoint/2010/main" val="3024435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Livrables</a:t>
            </a:r>
          </a:p>
          <a:p>
            <a:endParaRPr lang="fr-FR" dirty="0"/>
          </a:p>
        </p:txBody>
      </p:sp>
      <p:sp>
        <p:nvSpPr>
          <p:cNvPr id="4" name="Espace réservé du numéro de diapositive 3"/>
          <p:cNvSpPr>
            <a:spLocks noGrp="1"/>
          </p:cNvSpPr>
          <p:nvPr>
            <p:ph type="sldNum" sz="quarter" idx="10"/>
          </p:nvPr>
        </p:nvSpPr>
        <p:spPr/>
        <p:txBody>
          <a:bodyPr/>
          <a:lstStyle/>
          <a:p>
            <a:fld id="{BA4D1C36-FD90-2D48-B388-823DC47D248B}" type="slidenum">
              <a:rPr lang="fr-FR" smtClean="0"/>
              <a:t>21</a:t>
            </a:fld>
            <a:endParaRPr lang="fr-FR"/>
          </a:p>
        </p:txBody>
      </p:sp>
    </p:spTree>
    <p:extLst>
      <p:ext uri="{BB962C8B-B14F-4D97-AF65-F5344CB8AC3E}">
        <p14:creationId xmlns:p14="http://schemas.microsoft.com/office/powerpoint/2010/main" val="1926138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Livrables</a:t>
            </a:r>
          </a:p>
          <a:p>
            <a:endParaRPr lang="fr-FR" dirty="0"/>
          </a:p>
        </p:txBody>
      </p:sp>
      <p:sp>
        <p:nvSpPr>
          <p:cNvPr id="4" name="Espace réservé du numéro de diapositive 3"/>
          <p:cNvSpPr>
            <a:spLocks noGrp="1"/>
          </p:cNvSpPr>
          <p:nvPr>
            <p:ph type="sldNum" sz="quarter" idx="10"/>
          </p:nvPr>
        </p:nvSpPr>
        <p:spPr/>
        <p:txBody>
          <a:bodyPr/>
          <a:lstStyle/>
          <a:p>
            <a:fld id="{BA4D1C36-FD90-2D48-B388-823DC47D248B}" type="slidenum">
              <a:rPr lang="fr-FR" smtClean="0"/>
              <a:t>22</a:t>
            </a:fld>
            <a:endParaRPr lang="fr-FR"/>
          </a:p>
        </p:txBody>
      </p:sp>
    </p:spTree>
    <p:extLst>
      <p:ext uri="{BB962C8B-B14F-4D97-AF65-F5344CB8AC3E}">
        <p14:creationId xmlns:p14="http://schemas.microsoft.com/office/powerpoint/2010/main" val="38951817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4" name="Imag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67100" y="249238"/>
            <a:ext cx="2197100" cy="33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3325813" y="0"/>
            <a:ext cx="2589212" cy="749300"/>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2" name="Titre 1"/>
          <p:cNvSpPr>
            <a:spLocks noGrp="1"/>
          </p:cNvSpPr>
          <p:nvPr>
            <p:ph type="ctrTitle"/>
          </p:nvPr>
        </p:nvSpPr>
        <p:spPr>
          <a:xfrm>
            <a:off x="685800" y="2130425"/>
            <a:ext cx="7772400" cy="1470025"/>
          </a:xfrm>
        </p:spPr>
        <p:txBody>
          <a:bodyPr/>
          <a:lstStyle/>
          <a:p>
            <a:r>
              <a:rPr lang="fr-FR" dirty="0"/>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6" name="Espace réservé du numéro de diapositive 5"/>
          <p:cNvSpPr>
            <a:spLocks noGrp="1"/>
          </p:cNvSpPr>
          <p:nvPr>
            <p:ph type="sldNum" sz="quarter" idx="10"/>
          </p:nvPr>
        </p:nvSpPr>
        <p:spPr>
          <a:xfrm>
            <a:off x="7642225" y="6356350"/>
            <a:ext cx="536575" cy="501650"/>
          </a:xfrm>
        </p:spPr>
        <p:txBody>
          <a:bodyPr/>
          <a:lstStyle>
            <a:lvl1pPr>
              <a:defRPr/>
            </a:lvl1pPr>
          </a:lstStyle>
          <a:p>
            <a:pPr>
              <a:defRPr/>
            </a:pPr>
            <a:fld id="{FA1F88FC-11C6-5C45-8C14-205EC3537937}" type="slidenum">
              <a:rPr lang="fr-FR"/>
              <a:pPr>
                <a:defRPr/>
              </a:pPr>
              <a:t>‹N°›</a:t>
            </a:fld>
            <a:endParaRPr lang="fr-FR"/>
          </a:p>
        </p:txBody>
      </p:sp>
    </p:spTree>
    <p:extLst>
      <p:ext uri="{BB962C8B-B14F-4D97-AF65-F5344CB8AC3E}">
        <p14:creationId xmlns:p14="http://schemas.microsoft.com/office/powerpoint/2010/main" val="3154207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251B37DC-384B-1A48-B749-E9E67F124E97}" type="datetime1">
              <a:rPr lang="fr-FR" smtClean="0"/>
              <a:pPr>
                <a:defRPr/>
              </a:pPr>
              <a:t>14/06/2022</a:t>
            </a:fld>
            <a:endParaRPr lang="fr-FR"/>
          </a:p>
        </p:txBody>
      </p:sp>
      <p:sp>
        <p:nvSpPr>
          <p:cNvPr id="5" name="Espace réservé du pied de page 4"/>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6" name="Espace réservé du numéro de diapositive 5"/>
          <p:cNvSpPr>
            <a:spLocks noGrp="1"/>
          </p:cNvSpPr>
          <p:nvPr>
            <p:ph type="sldNum" sz="quarter" idx="12"/>
          </p:nvPr>
        </p:nvSpPr>
        <p:spPr>
          <a:xfrm>
            <a:off x="6553200" y="6356350"/>
            <a:ext cx="2133600" cy="365125"/>
          </a:xfrm>
        </p:spPr>
        <p:txBody>
          <a:bodyPr/>
          <a:lstStyle>
            <a:lvl1pPr>
              <a:defRPr/>
            </a:lvl1pPr>
          </a:lstStyle>
          <a:p>
            <a:pPr>
              <a:defRPr/>
            </a:pPr>
            <a:fld id="{6BD4E37C-8786-9E45-8193-8498D5E31E2F}" type="slidenum">
              <a:rPr lang="fr-FR"/>
              <a:pPr>
                <a:defRPr/>
              </a:pPr>
              <a:t>‹N°›</a:t>
            </a:fld>
            <a:endParaRPr lang="fr-FR"/>
          </a:p>
        </p:txBody>
      </p:sp>
    </p:spTree>
    <p:extLst>
      <p:ext uri="{BB962C8B-B14F-4D97-AF65-F5344CB8AC3E}">
        <p14:creationId xmlns:p14="http://schemas.microsoft.com/office/powerpoint/2010/main" val="2482958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948C60A5-80B9-0946-BC60-8525D90F3DAF}" type="datetime1">
              <a:rPr lang="fr-FR" smtClean="0"/>
              <a:pPr>
                <a:defRPr/>
              </a:pPr>
              <a:t>14/06/2022</a:t>
            </a:fld>
            <a:endParaRPr lang="fr-FR"/>
          </a:p>
        </p:txBody>
      </p:sp>
      <p:sp>
        <p:nvSpPr>
          <p:cNvPr id="5" name="Espace réservé du pied de page 4"/>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6" name="Espace réservé du numéro de diapositive 5"/>
          <p:cNvSpPr>
            <a:spLocks noGrp="1"/>
          </p:cNvSpPr>
          <p:nvPr>
            <p:ph type="sldNum" sz="quarter" idx="12"/>
          </p:nvPr>
        </p:nvSpPr>
        <p:spPr>
          <a:xfrm>
            <a:off x="6553200" y="6356350"/>
            <a:ext cx="2133600" cy="365125"/>
          </a:xfrm>
        </p:spPr>
        <p:txBody>
          <a:bodyPr/>
          <a:lstStyle>
            <a:lvl1pPr>
              <a:defRPr/>
            </a:lvl1pPr>
          </a:lstStyle>
          <a:p>
            <a:pPr>
              <a:defRPr/>
            </a:pPr>
            <a:fld id="{EA509F88-007E-BE4A-9BAA-254CD1C6AB8C}" type="slidenum">
              <a:rPr lang="fr-FR"/>
              <a:pPr>
                <a:defRPr/>
              </a:pPr>
              <a:t>‹N°›</a:t>
            </a:fld>
            <a:endParaRPr lang="fr-FR"/>
          </a:p>
        </p:txBody>
      </p:sp>
    </p:spTree>
    <p:extLst>
      <p:ext uri="{BB962C8B-B14F-4D97-AF65-F5344CB8AC3E}">
        <p14:creationId xmlns:p14="http://schemas.microsoft.com/office/powerpoint/2010/main" val="2673595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9144000" cy="6858000"/>
          </a:xfrm>
          <a:prstGeom prst="rect">
            <a:avLst/>
          </a:prstGeom>
        </p:spPr>
      </p:pic>
      <p:pic>
        <p:nvPicPr>
          <p:cNvPr id="17" name="bg object 17"/>
          <p:cNvPicPr/>
          <p:nvPr/>
        </p:nvPicPr>
        <p:blipFill>
          <a:blip r:embed="rId3" cstate="print"/>
          <a:stretch>
            <a:fillRect/>
          </a:stretch>
        </p:blipFill>
        <p:spPr>
          <a:xfrm>
            <a:off x="2247900" y="6355625"/>
            <a:ext cx="3437622" cy="254503"/>
          </a:xfrm>
          <a:prstGeom prst="rect">
            <a:avLst/>
          </a:prstGeom>
        </p:spPr>
      </p:pic>
      <p:sp>
        <p:nvSpPr>
          <p:cNvPr id="18" name="bg object 18"/>
          <p:cNvSpPr/>
          <p:nvPr/>
        </p:nvSpPr>
        <p:spPr>
          <a:xfrm>
            <a:off x="5713227" y="6404759"/>
            <a:ext cx="19685" cy="6985"/>
          </a:xfrm>
          <a:custGeom>
            <a:avLst/>
            <a:gdLst/>
            <a:ahLst/>
            <a:cxnLst/>
            <a:rect l="l" t="t" r="r" b="b"/>
            <a:pathLst>
              <a:path w="19685" h="6985">
                <a:moveTo>
                  <a:pt x="19063" y="0"/>
                </a:moveTo>
                <a:lnTo>
                  <a:pt x="0" y="0"/>
                </a:lnTo>
                <a:lnTo>
                  <a:pt x="0" y="6873"/>
                </a:lnTo>
                <a:lnTo>
                  <a:pt x="19063" y="6873"/>
                </a:lnTo>
                <a:lnTo>
                  <a:pt x="19063" y="0"/>
                </a:lnTo>
                <a:close/>
              </a:path>
            </a:pathLst>
          </a:custGeom>
          <a:solidFill>
            <a:srgbClr val="000000"/>
          </a:solidFill>
        </p:spPr>
        <p:txBody>
          <a:bodyPr wrap="square" lIns="0" tIns="0" rIns="0" bIns="0" rtlCol="0"/>
          <a:lstStyle/>
          <a:p>
            <a:endParaRPr/>
          </a:p>
        </p:txBody>
      </p:sp>
      <p:pic>
        <p:nvPicPr>
          <p:cNvPr id="19" name="bg object 19"/>
          <p:cNvPicPr/>
          <p:nvPr/>
        </p:nvPicPr>
        <p:blipFill>
          <a:blip r:embed="rId4" cstate="print"/>
          <a:stretch>
            <a:fillRect/>
          </a:stretch>
        </p:blipFill>
        <p:spPr>
          <a:xfrm>
            <a:off x="5766604" y="6360535"/>
            <a:ext cx="89597" cy="69766"/>
          </a:xfrm>
          <a:prstGeom prst="rect">
            <a:avLst/>
          </a:prstGeom>
        </p:spPr>
      </p:pic>
      <p:pic>
        <p:nvPicPr>
          <p:cNvPr id="20" name="bg object 20"/>
          <p:cNvPicPr/>
          <p:nvPr/>
        </p:nvPicPr>
        <p:blipFill>
          <a:blip r:embed="rId5" cstate="print"/>
          <a:stretch>
            <a:fillRect/>
          </a:stretch>
        </p:blipFill>
        <p:spPr>
          <a:xfrm>
            <a:off x="5889626" y="6359552"/>
            <a:ext cx="76253" cy="72711"/>
          </a:xfrm>
          <a:prstGeom prst="rect">
            <a:avLst/>
          </a:prstGeom>
        </p:spPr>
      </p:pic>
      <p:pic>
        <p:nvPicPr>
          <p:cNvPr id="21" name="bg object 21"/>
          <p:cNvPicPr/>
          <p:nvPr/>
        </p:nvPicPr>
        <p:blipFill>
          <a:blip r:embed="rId6" cstate="print"/>
          <a:stretch>
            <a:fillRect/>
          </a:stretch>
        </p:blipFill>
        <p:spPr>
          <a:xfrm>
            <a:off x="6043023" y="6359552"/>
            <a:ext cx="282264" cy="72711"/>
          </a:xfrm>
          <a:prstGeom prst="rect">
            <a:avLst/>
          </a:prstGeom>
        </p:spPr>
      </p:pic>
      <p:pic>
        <p:nvPicPr>
          <p:cNvPr id="22" name="bg object 22"/>
          <p:cNvPicPr/>
          <p:nvPr/>
        </p:nvPicPr>
        <p:blipFill>
          <a:blip r:embed="rId7" cstate="print"/>
          <a:stretch>
            <a:fillRect/>
          </a:stretch>
        </p:blipFill>
        <p:spPr>
          <a:xfrm>
            <a:off x="6360490" y="6357589"/>
            <a:ext cx="269809" cy="76652"/>
          </a:xfrm>
          <a:prstGeom prst="rect">
            <a:avLst/>
          </a:prstGeom>
        </p:spPr>
      </p:pic>
      <p:pic>
        <p:nvPicPr>
          <p:cNvPr id="23" name="bg object 23"/>
          <p:cNvPicPr/>
          <p:nvPr/>
        </p:nvPicPr>
        <p:blipFill>
          <a:blip r:embed="rId8" cstate="print"/>
          <a:stretch>
            <a:fillRect/>
          </a:stretch>
        </p:blipFill>
        <p:spPr>
          <a:xfrm>
            <a:off x="6662707" y="6355625"/>
            <a:ext cx="234478" cy="76639"/>
          </a:xfrm>
          <a:prstGeom prst="rect">
            <a:avLst/>
          </a:prstGeom>
        </p:spPr>
      </p:pic>
      <p:sp>
        <p:nvSpPr>
          <p:cNvPr id="24" name="bg object 24"/>
          <p:cNvSpPr/>
          <p:nvPr/>
        </p:nvSpPr>
        <p:spPr>
          <a:xfrm>
            <a:off x="2770632" y="0"/>
            <a:ext cx="3967479" cy="757555"/>
          </a:xfrm>
          <a:custGeom>
            <a:avLst/>
            <a:gdLst/>
            <a:ahLst/>
            <a:cxnLst/>
            <a:rect l="l" t="t" r="r" b="b"/>
            <a:pathLst>
              <a:path w="3967479" h="757555">
                <a:moveTo>
                  <a:pt x="3966972" y="0"/>
                </a:moveTo>
                <a:lnTo>
                  <a:pt x="0" y="0"/>
                </a:lnTo>
                <a:lnTo>
                  <a:pt x="0" y="757427"/>
                </a:lnTo>
                <a:lnTo>
                  <a:pt x="3966972" y="757427"/>
                </a:lnTo>
                <a:lnTo>
                  <a:pt x="3966972" y="0"/>
                </a:lnTo>
                <a:close/>
              </a:path>
            </a:pathLst>
          </a:custGeom>
          <a:solidFill>
            <a:srgbClr val="FFFFFF"/>
          </a:solidFill>
        </p:spPr>
        <p:txBody>
          <a:bodyPr wrap="square" lIns="0" tIns="0" rIns="0" bIns="0" rtlCol="0"/>
          <a:lstStyle/>
          <a:p>
            <a:endParaRPr/>
          </a:p>
        </p:txBody>
      </p:sp>
      <p:pic>
        <p:nvPicPr>
          <p:cNvPr id="25" name="bg object 25"/>
          <p:cNvPicPr/>
          <p:nvPr/>
        </p:nvPicPr>
        <p:blipFill>
          <a:blip r:embed="rId9" cstate="print"/>
          <a:stretch>
            <a:fillRect/>
          </a:stretch>
        </p:blipFill>
        <p:spPr>
          <a:xfrm>
            <a:off x="0" y="126493"/>
            <a:ext cx="1688680" cy="585214"/>
          </a:xfrm>
          <a:prstGeom prst="rect">
            <a:avLst/>
          </a:prstGeom>
        </p:spPr>
      </p:pic>
      <p:sp>
        <p:nvSpPr>
          <p:cNvPr id="26" name="bg object 26"/>
          <p:cNvSpPr/>
          <p:nvPr/>
        </p:nvSpPr>
        <p:spPr>
          <a:xfrm>
            <a:off x="3325367" y="0"/>
            <a:ext cx="2589530" cy="749935"/>
          </a:xfrm>
          <a:custGeom>
            <a:avLst/>
            <a:gdLst/>
            <a:ahLst/>
            <a:cxnLst/>
            <a:rect l="l" t="t" r="r" b="b"/>
            <a:pathLst>
              <a:path w="2589529" h="749935">
                <a:moveTo>
                  <a:pt x="0" y="749808"/>
                </a:moveTo>
                <a:lnTo>
                  <a:pt x="2589276" y="749808"/>
                </a:lnTo>
                <a:lnTo>
                  <a:pt x="2589276" y="0"/>
                </a:lnTo>
                <a:lnTo>
                  <a:pt x="0" y="0"/>
                </a:lnTo>
                <a:lnTo>
                  <a:pt x="0" y="749808"/>
                </a:lnTo>
                <a:close/>
              </a:path>
            </a:pathLst>
          </a:custGeom>
          <a:ln w="9143">
            <a:solidFill>
              <a:srgbClr val="FFFFFF"/>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400" b="1" i="0">
                <a:solidFill>
                  <a:srgbClr val="C0000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6/14/22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514247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Espace réservé du numéro de diapositive 5"/>
          <p:cNvSpPr txBox="1">
            <a:spLocks/>
          </p:cNvSpPr>
          <p:nvPr userDrawn="1"/>
        </p:nvSpPr>
        <p:spPr>
          <a:xfrm>
            <a:off x="7642225" y="6356350"/>
            <a:ext cx="536575" cy="501650"/>
          </a:xfrm>
          <a:prstGeom prst="rect">
            <a:avLst/>
          </a:prstGeom>
        </p:spPr>
        <p:txBody>
          <a:bodyPr/>
          <a:lstStyle>
            <a:lvl1pPr>
              <a:defRPr>
                <a:solidFill>
                  <a:schemeClr val="tx1"/>
                </a:solidFill>
                <a:latin typeface="Calibri" charset="0"/>
                <a:ea typeface="ＭＳ Ｐゴシック" charset="0"/>
                <a:cs typeface="Arial" charset="0"/>
              </a:defRPr>
            </a:lvl1pPr>
            <a:lvl2pPr marL="742950" indent="-285750">
              <a:defRPr>
                <a:solidFill>
                  <a:schemeClr val="tx1"/>
                </a:solidFill>
                <a:latin typeface="Calibri" charset="0"/>
                <a:ea typeface="Arial" charset="0"/>
                <a:cs typeface="Arial" charset="0"/>
              </a:defRPr>
            </a:lvl2pPr>
            <a:lvl3pPr marL="1143000" indent="-228600">
              <a:defRPr>
                <a:solidFill>
                  <a:schemeClr val="tx1"/>
                </a:solidFill>
                <a:latin typeface="Calibri" charset="0"/>
                <a:ea typeface="Arial" charset="0"/>
                <a:cs typeface="Arial" charset="0"/>
              </a:defRPr>
            </a:lvl3pPr>
            <a:lvl4pPr marL="1600200" indent="-228600">
              <a:defRPr>
                <a:solidFill>
                  <a:schemeClr val="tx1"/>
                </a:solidFill>
                <a:latin typeface="Calibri" charset="0"/>
                <a:ea typeface="Arial" charset="0"/>
                <a:cs typeface="Arial" charset="0"/>
              </a:defRPr>
            </a:lvl4pPr>
            <a:lvl5pPr marL="2057400" indent="-228600">
              <a:defRPr>
                <a:solidFill>
                  <a:schemeClr val="tx1"/>
                </a:solidFill>
                <a:latin typeface="Calibri" charset="0"/>
                <a:ea typeface="Arial" charset="0"/>
                <a:cs typeface="Arial" charset="0"/>
              </a:defRPr>
            </a:lvl5pPr>
            <a:lvl6pPr marL="2514600" indent="-228600" fontAlgn="base">
              <a:spcBef>
                <a:spcPct val="0"/>
              </a:spcBef>
              <a:spcAft>
                <a:spcPct val="0"/>
              </a:spcAft>
              <a:defRPr>
                <a:solidFill>
                  <a:schemeClr val="tx1"/>
                </a:solidFill>
                <a:latin typeface="Calibri" charset="0"/>
                <a:ea typeface="Arial" charset="0"/>
                <a:cs typeface="Arial" charset="0"/>
              </a:defRPr>
            </a:lvl6pPr>
            <a:lvl7pPr marL="2971800" indent="-228600" fontAlgn="base">
              <a:spcBef>
                <a:spcPct val="0"/>
              </a:spcBef>
              <a:spcAft>
                <a:spcPct val="0"/>
              </a:spcAft>
              <a:defRPr>
                <a:solidFill>
                  <a:schemeClr val="tx1"/>
                </a:solidFill>
                <a:latin typeface="Calibri" charset="0"/>
                <a:ea typeface="Arial" charset="0"/>
                <a:cs typeface="Arial" charset="0"/>
              </a:defRPr>
            </a:lvl7pPr>
            <a:lvl8pPr marL="3429000" indent="-228600" fontAlgn="base">
              <a:spcBef>
                <a:spcPct val="0"/>
              </a:spcBef>
              <a:spcAft>
                <a:spcPct val="0"/>
              </a:spcAft>
              <a:defRPr>
                <a:solidFill>
                  <a:schemeClr val="tx1"/>
                </a:solidFill>
                <a:latin typeface="Calibri" charset="0"/>
                <a:ea typeface="Arial" charset="0"/>
                <a:cs typeface="Arial" charset="0"/>
              </a:defRPr>
            </a:lvl8pPr>
            <a:lvl9pPr marL="3886200" indent="-228600" fontAlgn="base">
              <a:spcBef>
                <a:spcPct val="0"/>
              </a:spcBef>
              <a:spcAft>
                <a:spcPct val="0"/>
              </a:spcAft>
              <a:defRPr>
                <a:solidFill>
                  <a:schemeClr val="tx1"/>
                </a:solidFill>
                <a:latin typeface="Calibri" charset="0"/>
                <a:ea typeface="Arial" charset="0"/>
                <a:cs typeface="Arial" charset="0"/>
              </a:defRPr>
            </a:lvl9pPr>
          </a:lstStyle>
          <a:p>
            <a:pPr>
              <a:defRPr/>
            </a:pPr>
            <a:fld id="{4728B503-CEA9-9B4D-A0C7-75D115A4A390}" type="slidenum">
              <a:rPr lang="fr-FR" sz="1600" smtClean="0">
                <a:latin typeface="Futura t" charset="0"/>
                <a:cs typeface="Futura t" charset="0"/>
              </a:rPr>
              <a:pPr>
                <a:defRPr/>
              </a:pPr>
              <a:t>‹N°›</a:t>
            </a:fld>
            <a:endParaRPr lang="fr-FR" sz="1600">
              <a:latin typeface="Futura t" charset="0"/>
              <a:cs typeface="Futura t" charset="0"/>
            </a:endParaRPr>
          </a:p>
        </p:txBody>
      </p:sp>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10"/>
          </p:nvPr>
        </p:nvSpPr>
        <p:spPr>
          <a:xfrm>
            <a:off x="2073275" y="6343650"/>
            <a:ext cx="5638800" cy="365125"/>
          </a:xfrm>
          <a:prstGeom prst="rect">
            <a:avLst/>
          </a:prstGeom>
        </p:spPr>
        <p:txBody>
          <a:bodyPr vert="horz" wrap="square" lIns="91440" tIns="45720" rIns="91440" bIns="45720" numCol="1" anchor="t" anchorCtr="0" compatLnSpc="1">
            <a:prstTxWarp prst="textNoShape">
              <a:avLst/>
            </a:prstTxWarp>
          </a:bodyPr>
          <a:lstStyle>
            <a:lvl1pPr>
              <a:defRPr b="0">
                <a:solidFill>
                  <a:schemeClr val="tx1"/>
                </a:solidFill>
                <a:latin typeface="Calibri" charset="0"/>
                <a:cs typeface="Arial" charset="0"/>
              </a:defRPr>
            </a:lvl1pPr>
          </a:lstStyle>
          <a:p>
            <a:pPr>
              <a:defRPr/>
            </a:pPr>
            <a:endParaRPr lang="fr-FR"/>
          </a:p>
        </p:txBody>
      </p:sp>
    </p:spTree>
    <p:extLst>
      <p:ext uri="{BB962C8B-B14F-4D97-AF65-F5344CB8AC3E}">
        <p14:creationId xmlns:p14="http://schemas.microsoft.com/office/powerpoint/2010/main" val="1467809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760C8FEA-31FD-A341-AEFC-E226ACEFEA84}" type="datetime1">
              <a:rPr lang="fr-FR" smtClean="0"/>
              <a:pPr>
                <a:defRPr/>
              </a:pPr>
              <a:t>14/06/2022</a:t>
            </a:fld>
            <a:endParaRPr lang="fr-FR"/>
          </a:p>
        </p:txBody>
      </p:sp>
      <p:sp>
        <p:nvSpPr>
          <p:cNvPr id="5" name="Espace réservé du numéro de diapositive 5"/>
          <p:cNvSpPr>
            <a:spLocks noGrp="1"/>
          </p:cNvSpPr>
          <p:nvPr>
            <p:ph type="sldNum" sz="quarter" idx="11"/>
          </p:nvPr>
        </p:nvSpPr>
        <p:spPr>
          <a:xfrm>
            <a:off x="7726363" y="6356350"/>
            <a:ext cx="509587" cy="365125"/>
          </a:xfrm>
        </p:spPr>
        <p:txBody>
          <a:bodyPr/>
          <a:lstStyle>
            <a:lvl1pPr>
              <a:defRPr/>
            </a:lvl1pPr>
          </a:lstStyle>
          <a:p>
            <a:pPr>
              <a:defRPr/>
            </a:pPr>
            <a:fld id="{3480352D-F1A6-0942-9271-3DFC105E4B01}" type="slidenum">
              <a:rPr lang="fr-FR"/>
              <a:pPr>
                <a:defRPr/>
              </a:pPr>
              <a:t>‹N°›</a:t>
            </a:fld>
            <a:endParaRPr lang="fr-FR"/>
          </a:p>
        </p:txBody>
      </p:sp>
    </p:spTree>
    <p:extLst>
      <p:ext uri="{BB962C8B-B14F-4D97-AF65-F5344CB8AC3E}">
        <p14:creationId xmlns:p14="http://schemas.microsoft.com/office/powerpoint/2010/main" val="3898713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5"/>
          <p:cNvSpPr>
            <a:spLocks noGrp="1"/>
          </p:cNvSpPr>
          <p:nvPr>
            <p:ph type="ftr" sz="quarter" idx="10"/>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6" name="Espace réservé du numéro de diapositive 6"/>
          <p:cNvSpPr>
            <a:spLocks noGrp="1"/>
          </p:cNvSpPr>
          <p:nvPr>
            <p:ph type="sldNum" sz="quarter" idx="11"/>
          </p:nvPr>
        </p:nvSpPr>
        <p:spPr>
          <a:xfrm>
            <a:off x="6553200" y="6356350"/>
            <a:ext cx="2133600" cy="365125"/>
          </a:xfrm>
        </p:spPr>
        <p:txBody>
          <a:bodyPr/>
          <a:lstStyle>
            <a:lvl1pPr>
              <a:defRPr/>
            </a:lvl1pPr>
          </a:lstStyle>
          <a:p>
            <a:pPr>
              <a:defRPr/>
            </a:pPr>
            <a:fld id="{13D831D5-4147-6649-9138-EABF709F8347}" type="slidenum">
              <a:rPr lang="fr-FR"/>
              <a:pPr>
                <a:defRPr/>
              </a:pPr>
              <a:t>‹N°›</a:t>
            </a:fld>
            <a:endParaRPr lang="fr-FR"/>
          </a:p>
        </p:txBody>
      </p:sp>
    </p:spTree>
    <p:extLst>
      <p:ext uri="{BB962C8B-B14F-4D97-AF65-F5344CB8AC3E}">
        <p14:creationId xmlns:p14="http://schemas.microsoft.com/office/powerpoint/2010/main" val="265150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C574F5D9-9596-2B4A-8616-1251D46BB48E}" type="datetime1">
              <a:rPr lang="fr-FR" smtClean="0"/>
              <a:pPr>
                <a:defRPr/>
              </a:pPr>
              <a:t>14/06/2022</a:t>
            </a:fld>
            <a:endParaRPr lang="fr-FR"/>
          </a:p>
        </p:txBody>
      </p:sp>
      <p:sp>
        <p:nvSpPr>
          <p:cNvPr id="8" name="Espace réservé du pied de page 7"/>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9" name="Espace réservé du numéro de diapositive 8"/>
          <p:cNvSpPr>
            <a:spLocks noGrp="1"/>
          </p:cNvSpPr>
          <p:nvPr>
            <p:ph type="sldNum" sz="quarter" idx="12"/>
          </p:nvPr>
        </p:nvSpPr>
        <p:spPr>
          <a:xfrm>
            <a:off x="6553200" y="6356350"/>
            <a:ext cx="2133600" cy="365125"/>
          </a:xfrm>
        </p:spPr>
        <p:txBody>
          <a:bodyPr/>
          <a:lstStyle>
            <a:lvl1pPr>
              <a:defRPr/>
            </a:lvl1pPr>
          </a:lstStyle>
          <a:p>
            <a:pPr>
              <a:defRPr/>
            </a:pPr>
            <a:fld id="{71FF159E-95E9-4E4F-8278-CE79A10D2388}" type="slidenum">
              <a:rPr lang="fr-FR"/>
              <a:pPr>
                <a:defRPr/>
              </a:pPr>
              <a:t>‹N°›</a:t>
            </a:fld>
            <a:endParaRPr lang="fr-FR"/>
          </a:p>
        </p:txBody>
      </p:sp>
    </p:spTree>
    <p:extLst>
      <p:ext uri="{BB962C8B-B14F-4D97-AF65-F5344CB8AC3E}">
        <p14:creationId xmlns:p14="http://schemas.microsoft.com/office/powerpoint/2010/main" val="105585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4E233A9A-E1AA-8945-A2FF-12CC69198DE1}" type="datetime1">
              <a:rPr lang="fr-FR" smtClean="0"/>
              <a:pPr>
                <a:defRPr/>
              </a:pPr>
              <a:t>14/06/2022</a:t>
            </a:fld>
            <a:endParaRPr lang="fr-FR"/>
          </a:p>
        </p:txBody>
      </p:sp>
      <p:sp>
        <p:nvSpPr>
          <p:cNvPr id="4" name="Espace réservé du pied de page 3"/>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5" name="Espace réservé du numéro de diapositive 4"/>
          <p:cNvSpPr>
            <a:spLocks noGrp="1"/>
          </p:cNvSpPr>
          <p:nvPr>
            <p:ph type="sldNum" sz="quarter" idx="12"/>
          </p:nvPr>
        </p:nvSpPr>
        <p:spPr>
          <a:xfrm>
            <a:off x="6553200" y="6356350"/>
            <a:ext cx="2133600" cy="365125"/>
          </a:xfrm>
        </p:spPr>
        <p:txBody>
          <a:bodyPr/>
          <a:lstStyle>
            <a:lvl1pPr>
              <a:defRPr/>
            </a:lvl1pPr>
          </a:lstStyle>
          <a:p>
            <a:pPr>
              <a:defRPr/>
            </a:pPr>
            <a:fld id="{1005BE6D-FA9A-694F-B7AC-E267B2794395}" type="slidenum">
              <a:rPr lang="fr-FR"/>
              <a:pPr>
                <a:defRPr/>
              </a:pPr>
              <a:t>‹N°›</a:t>
            </a:fld>
            <a:endParaRPr lang="fr-FR"/>
          </a:p>
        </p:txBody>
      </p:sp>
    </p:spTree>
    <p:extLst>
      <p:ext uri="{BB962C8B-B14F-4D97-AF65-F5344CB8AC3E}">
        <p14:creationId xmlns:p14="http://schemas.microsoft.com/office/powerpoint/2010/main" val="3761578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90B09290-BA5F-7B44-9E5F-21D2607B3E90}" type="datetime1">
              <a:rPr lang="fr-FR" smtClean="0"/>
              <a:pPr>
                <a:defRPr/>
              </a:pPr>
              <a:t>14/06/2022</a:t>
            </a:fld>
            <a:endParaRPr lang="fr-FR"/>
          </a:p>
        </p:txBody>
      </p:sp>
      <p:sp>
        <p:nvSpPr>
          <p:cNvPr id="3" name="Espace réservé du pied de page 2"/>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4" name="Espace réservé du numéro de diapositive 3"/>
          <p:cNvSpPr>
            <a:spLocks noGrp="1"/>
          </p:cNvSpPr>
          <p:nvPr>
            <p:ph type="sldNum" sz="quarter" idx="12"/>
          </p:nvPr>
        </p:nvSpPr>
        <p:spPr>
          <a:xfrm>
            <a:off x="6553200" y="6356350"/>
            <a:ext cx="2133600" cy="365125"/>
          </a:xfrm>
        </p:spPr>
        <p:txBody>
          <a:bodyPr/>
          <a:lstStyle>
            <a:lvl1pPr>
              <a:defRPr/>
            </a:lvl1pPr>
          </a:lstStyle>
          <a:p>
            <a:pPr>
              <a:defRPr/>
            </a:pPr>
            <a:fld id="{F417C928-88CD-6B46-BCB3-2917B1465E38}" type="slidenum">
              <a:rPr lang="fr-FR"/>
              <a:pPr>
                <a:defRPr/>
              </a:pPr>
              <a:t>‹N°›</a:t>
            </a:fld>
            <a:endParaRPr lang="fr-FR"/>
          </a:p>
        </p:txBody>
      </p:sp>
    </p:spTree>
    <p:extLst>
      <p:ext uri="{BB962C8B-B14F-4D97-AF65-F5344CB8AC3E}">
        <p14:creationId xmlns:p14="http://schemas.microsoft.com/office/powerpoint/2010/main" val="2617087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438DFC29-F9F8-4949-B193-FAB318464916}" type="datetime1">
              <a:rPr lang="fr-FR" smtClean="0"/>
              <a:pPr>
                <a:defRPr/>
              </a:pPr>
              <a:t>14/06/2022</a:t>
            </a:fld>
            <a:endParaRPr lang="fr-FR"/>
          </a:p>
        </p:txBody>
      </p:sp>
      <p:sp>
        <p:nvSpPr>
          <p:cNvPr id="6" name="Espace réservé du pied de page 5"/>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7" name="Espace réservé du numéro de diapositive 6"/>
          <p:cNvSpPr>
            <a:spLocks noGrp="1"/>
          </p:cNvSpPr>
          <p:nvPr>
            <p:ph type="sldNum" sz="quarter" idx="12"/>
          </p:nvPr>
        </p:nvSpPr>
        <p:spPr>
          <a:xfrm>
            <a:off x="6553200" y="6356350"/>
            <a:ext cx="2133600" cy="365125"/>
          </a:xfrm>
        </p:spPr>
        <p:txBody>
          <a:bodyPr/>
          <a:lstStyle>
            <a:lvl1pPr>
              <a:defRPr/>
            </a:lvl1pPr>
          </a:lstStyle>
          <a:p>
            <a:pPr>
              <a:defRPr/>
            </a:pPr>
            <a:fld id="{275FAC3A-F2AD-D24E-B64B-D83B28FFA099}" type="slidenum">
              <a:rPr lang="fr-FR"/>
              <a:pPr>
                <a:defRPr/>
              </a:pPr>
              <a:t>‹N°›</a:t>
            </a:fld>
            <a:endParaRPr lang="fr-FR"/>
          </a:p>
        </p:txBody>
      </p:sp>
    </p:spTree>
    <p:extLst>
      <p:ext uri="{BB962C8B-B14F-4D97-AF65-F5344CB8AC3E}">
        <p14:creationId xmlns:p14="http://schemas.microsoft.com/office/powerpoint/2010/main" val="3066693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8235950" y="582613"/>
            <a:ext cx="901700" cy="158750"/>
          </a:xfrm>
          <a:prstGeom prst="rect">
            <a:avLst/>
          </a:prstGeom>
        </p:spPr>
        <p:txBody>
          <a:bodyPr vert="horz" wrap="square" lIns="91440" tIns="45720" rIns="91440" bIns="45720" numCol="1" anchor="t" anchorCtr="0" compatLnSpc="1">
            <a:prstTxWarp prst="textNoShape">
              <a:avLst/>
            </a:prstTxWarp>
          </a:bodyPr>
          <a:lstStyle>
            <a:lvl1pPr>
              <a:defRPr>
                <a:latin typeface="Calibri" charset="0"/>
                <a:cs typeface="Arial" charset="0"/>
              </a:defRPr>
            </a:lvl1pPr>
          </a:lstStyle>
          <a:p>
            <a:pPr>
              <a:defRPr/>
            </a:pPr>
            <a:fld id="{CAE637D6-60CC-1D45-87AE-1FAA45C48F5D}" type="datetime1">
              <a:rPr lang="fr-FR" smtClean="0"/>
              <a:pPr>
                <a:defRPr/>
              </a:pPr>
              <a:t>14/06/2022</a:t>
            </a:fld>
            <a:endParaRPr lang="fr-FR"/>
          </a:p>
        </p:txBody>
      </p:sp>
      <p:sp>
        <p:nvSpPr>
          <p:cNvPr id="6" name="Espace réservé du pied de page 5"/>
          <p:cNvSpPr>
            <a:spLocks noGrp="1"/>
          </p:cNvSpPr>
          <p:nvPr>
            <p:ph type="ftr" sz="quarter" idx="11"/>
          </p:nvPr>
        </p:nvSpPr>
        <p:spPr>
          <a:xfrm>
            <a:off x="2073275" y="6343650"/>
            <a:ext cx="5638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7" name="Espace réservé du numéro de diapositive 6"/>
          <p:cNvSpPr>
            <a:spLocks noGrp="1"/>
          </p:cNvSpPr>
          <p:nvPr>
            <p:ph type="sldNum" sz="quarter" idx="12"/>
          </p:nvPr>
        </p:nvSpPr>
        <p:spPr>
          <a:xfrm>
            <a:off x="6553200" y="6356350"/>
            <a:ext cx="2133600" cy="365125"/>
          </a:xfrm>
        </p:spPr>
        <p:txBody>
          <a:bodyPr/>
          <a:lstStyle>
            <a:lvl1pPr>
              <a:defRPr/>
            </a:lvl1pPr>
          </a:lstStyle>
          <a:p>
            <a:pPr>
              <a:defRPr/>
            </a:pPr>
            <a:fld id="{53EBFE07-AC66-8A4C-AAE4-5DD8FC9CE142}" type="slidenum">
              <a:rPr lang="fr-FR"/>
              <a:pPr>
                <a:defRPr/>
              </a:pPr>
              <a:t>‹N°›</a:t>
            </a:fld>
            <a:endParaRPr lang="fr-FR"/>
          </a:p>
        </p:txBody>
      </p:sp>
    </p:spTree>
    <p:extLst>
      <p:ext uri="{BB962C8B-B14F-4D97-AF65-F5344CB8AC3E}">
        <p14:creationId xmlns:p14="http://schemas.microsoft.com/office/powerpoint/2010/main" val="2310916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Espace réservé du texte 2"/>
          <p:cNvSpPr>
            <a:spLocks noGrp="1"/>
          </p:cNvSpPr>
          <p:nvPr>
            <p:ph type="body" idx="1"/>
          </p:nvPr>
        </p:nvSpPr>
        <p:spPr bwMode="auto">
          <a:xfrm>
            <a:off x="457200" y="1600200"/>
            <a:ext cx="8229600" cy="4525963"/>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Espace réservé du numéro de diapositive 5"/>
          <p:cNvSpPr>
            <a:spLocks noGrp="1"/>
          </p:cNvSpPr>
          <p:nvPr>
            <p:ph type="sldNum" sz="quarter" idx="4"/>
          </p:nvPr>
        </p:nvSpPr>
        <p:spPr>
          <a:xfrm>
            <a:off x="7712075" y="6356350"/>
            <a:ext cx="534988" cy="501650"/>
          </a:xfrm>
          <a:prstGeom prst="rect">
            <a:avLst/>
          </a:prstGeom>
        </p:spPr>
        <p:txBody>
          <a:bodyPr vert="horz" wrap="square" lIns="91440" tIns="45720" rIns="91440" bIns="45720" numCol="1" anchor="t" anchorCtr="0" compatLnSpc="1">
            <a:prstTxWarp prst="textNoShape">
              <a:avLst/>
            </a:prstTxWarp>
          </a:bodyPr>
          <a:lstStyle>
            <a:lvl1pPr>
              <a:defRPr sz="1600">
                <a:latin typeface="Futura t" charset="0"/>
                <a:cs typeface="Futura t" charset="0"/>
              </a:defRPr>
            </a:lvl1pPr>
          </a:lstStyle>
          <a:p>
            <a:pPr>
              <a:defRPr/>
            </a:pPr>
            <a:fld id="{6B488F35-05EC-6D43-9F3F-AE479638EBB8}" type="slidenum">
              <a:rPr lang="fr-FR"/>
              <a:pPr>
                <a:defRPr/>
              </a:pPr>
              <a:t>‹N°›</a:t>
            </a:fld>
            <a:endParaRPr lang="fr-FR"/>
          </a:p>
        </p:txBody>
      </p:sp>
      <p:pic>
        <p:nvPicPr>
          <p:cNvPr id="1028" name="Image 8"/>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247900" y="6356350"/>
            <a:ext cx="4648200" cy="25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p:cNvSpPr/>
          <p:nvPr userDrawn="1"/>
        </p:nvSpPr>
        <p:spPr>
          <a:xfrm>
            <a:off x="2770188" y="0"/>
            <a:ext cx="3967162" cy="7572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a:p>
        </p:txBody>
      </p:sp>
      <p:sp>
        <p:nvSpPr>
          <p:cNvPr id="1030" name="Espace réservé du titre 1"/>
          <p:cNvSpPr>
            <a:spLocks noGrp="1"/>
          </p:cNvSpPr>
          <p:nvPr>
            <p:ph type="title"/>
          </p:nvPr>
        </p:nvSpPr>
        <p:spPr bwMode="auto">
          <a:xfrm>
            <a:off x="457200" y="138113"/>
            <a:ext cx="8229600" cy="6191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dirty="0"/>
              <a:t>Cliquez et modifiez le titre</a:t>
            </a:r>
          </a:p>
        </p:txBody>
      </p:sp>
      <p:pic>
        <p:nvPicPr>
          <p:cNvPr id="7" name="Image 2"/>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127000"/>
            <a:ext cx="16891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Lst>
  <p:hf sldNum="0" hdr="0" ftr="0" dt="0"/>
  <p:txStyles>
    <p:titleStyle>
      <a:lvl1pPr algn="r" defTabSz="457200" rtl="0" eaLnBrk="0" fontAlgn="base" hangingPunct="0">
        <a:spcBef>
          <a:spcPct val="0"/>
        </a:spcBef>
        <a:spcAft>
          <a:spcPct val="0"/>
        </a:spcAft>
        <a:defRPr sz="2400" b="1" kern="1200">
          <a:solidFill>
            <a:schemeClr val="bg1">
              <a:lumMod val="50000"/>
            </a:schemeClr>
          </a:solidFill>
          <a:latin typeface="+mj-lt"/>
          <a:ea typeface="ＭＳ Ｐゴシック" charset="0"/>
          <a:cs typeface="Futura t"/>
        </a:defRPr>
      </a:lvl1pPr>
      <a:lvl2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2pPr>
      <a:lvl3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3pPr>
      <a:lvl4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4pPr>
      <a:lvl5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5pPr>
      <a:lvl6pPr marL="457200" algn="ctr" defTabSz="457200" rtl="0" fontAlgn="base">
        <a:spcBef>
          <a:spcPct val="0"/>
        </a:spcBef>
        <a:spcAft>
          <a:spcPct val="0"/>
        </a:spcAft>
        <a:defRPr sz="4000">
          <a:solidFill>
            <a:schemeClr val="tx1"/>
          </a:solidFill>
          <a:latin typeface="Futura t" charset="0"/>
          <a:ea typeface="ＭＳ Ｐゴシック" charset="0"/>
          <a:cs typeface="Futura t" charset="0"/>
        </a:defRPr>
      </a:lvl6pPr>
      <a:lvl7pPr marL="914400" algn="ctr" defTabSz="457200" rtl="0" fontAlgn="base">
        <a:spcBef>
          <a:spcPct val="0"/>
        </a:spcBef>
        <a:spcAft>
          <a:spcPct val="0"/>
        </a:spcAft>
        <a:defRPr sz="4000">
          <a:solidFill>
            <a:schemeClr val="tx1"/>
          </a:solidFill>
          <a:latin typeface="Futura t" charset="0"/>
          <a:ea typeface="ＭＳ Ｐゴシック" charset="0"/>
          <a:cs typeface="Futura t" charset="0"/>
        </a:defRPr>
      </a:lvl7pPr>
      <a:lvl8pPr marL="1371600" algn="ctr" defTabSz="457200" rtl="0" fontAlgn="base">
        <a:spcBef>
          <a:spcPct val="0"/>
        </a:spcBef>
        <a:spcAft>
          <a:spcPct val="0"/>
        </a:spcAft>
        <a:defRPr sz="4000">
          <a:solidFill>
            <a:schemeClr val="tx1"/>
          </a:solidFill>
          <a:latin typeface="Futura t" charset="0"/>
          <a:ea typeface="ＭＳ Ｐゴシック" charset="0"/>
          <a:cs typeface="Futura t" charset="0"/>
        </a:defRPr>
      </a:lvl8pPr>
      <a:lvl9pPr marL="1828800" algn="ctr" defTabSz="457200" rtl="0" fontAlgn="base">
        <a:spcBef>
          <a:spcPct val="0"/>
        </a:spcBef>
        <a:spcAft>
          <a:spcPct val="0"/>
        </a:spcAft>
        <a:defRPr sz="4000">
          <a:solidFill>
            <a:schemeClr val="tx1"/>
          </a:solidFill>
          <a:latin typeface="Futura t" charset="0"/>
          <a:ea typeface="ＭＳ Ｐゴシック" charset="0"/>
          <a:cs typeface="Futura t"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Futura t"/>
          <a:ea typeface="ＭＳ Ｐゴシック" charset="0"/>
          <a:cs typeface="Futura t"/>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Futura t"/>
          <a:ea typeface="Futura t" charset="0"/>
          <a:cs typeface="Futura t"/>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Futura t"/>
          <a:ea typeface="Futura t" charset="0"/>
          <a:cs typeface="Futura t"/>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2" Type="http://schemas.openxmlformats.org/officeDocument/2006/relationships/hyperlink" Target="https://sciencesexpertise-bfc.fr/nos-structures-de-recherche/les-plateformes/"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 Id="rId9" Type="http://schemas.openxmlformats.org/officeDocument/2006/relationships/image" Target="../media/image50.svg"/></Relationships>
</file>

<file path=ppt/slides/_rels/slide4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svg"/><Relationship Id="rId7" Type="http://schemas.openxmlformats.org/officeDocument/2006/relationships/image" Target="../media/image56.sv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58.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3" Type="http://schemas.openxmlformats.org/officeDocument/2006/relationships/image" Target="../media/image71.tiff"/><Relationship Id="rId18" Type="http://schemas.openxmlformats.org/officeDocument/2006/relationships/image" Target="../media/image76.tiff"/><Relationship Id="rId26" Type="http://schemas.openxmlformats.org/officeDocument/2006/relationships/image" Target="../media/image84.png"/><Relationship Id="rId39" Type="http://schemas.openxmlformats.org/officeDocument/2006/relationships/image" Target="../media/image97.tiff"/><Relationship Id="rId21" Type="http://schemas.openxmlformats.org/officeDocument/2006/relationships/image" Target="../media/image79.png"/><Relationship Id="rId34" Type="http://schemas.openxmlformats.org/officeDocument/2006/relationships/image" Target="../media/image92.png"/><Relationship Id="rId42" Type="http://schemas.openxmlformats.org/officeDocument/2006/relationships/image" Target="../media/image100.tiff"/><Relationship Id="rId47" Type="http://schemas.openxmlformats.org/officeDocument/2006/relationships/image" Target="../media/image105.png"/><Relationship Id="rId7" Type="http://schemas.openxmlformats.org/officeDocument/2006/relationships/image" Target="../media/image65.tiff"/><Relationship Id="rId2" Type="http://schemas.openxmlformats.org/officeDocument/2006/relationships/notesSlide" Target="../notesSlides/notesSlide14.xml"/><Relationship Id="rId16" Type="http://schemas.openxmlformats.org/officeDocument/2006/relationships/image" Target="../media/image74.tiff"/><Relationship Id="rId29" Type="http://schemas.openxmlformats.org/officeDocument/2006/relationships/image" Target="../media/image87.png"/><Relationship Id="rId11" Type="http://schemas.openxmlformats.org/officeDocument/2006/relationships/image" Target="../media/image69.tiff"/><Relationship Id="rId24" Type="http://schemas.openxmlformats.org/officeDocument/2006/relationships/image" Target="../media/image82.png"/><Relationship Id="rId32" Type="http://schemas.openxmlformats.org/officeDocument/2006/relationships/image" Target="../media/image90.png"/><Relationship Id="rId37" Type="http://schemas.openxmlformats.org/officeDocument/2006/relationships/image" Target="../media/image95.tiff"/><Relationship Id="rId40" Type="http://schemas.openxmlformats.org/officeDocument/2006/relationships/image" Target="../media/image98.tiff"/><Relationship Id="rId45" Type="http://schemas.openxmlformats.org/officeDocument/2006/relationships/image" Target="../media/image103.tiff"/><Relationship Id="rId5" Type="http://schemas.openxmlformats.org/officeDocument/2006/relationships/image" Target="../media/image63.tiff"/><Relationship Id="rId15" Type="http://schemas.openxmlformats.org/officeDocument/2006/relationships/image" Target="../media/image73.tiff"/><Relationship Id="rId23" Type="http://schemas.openxmlformats.org/officeDocument/2006/relationships/image" Target="../media/image81.png"/><Relationship Id="rId28" Type="http://schemas.openxmlformats.org/officeDocument/2006/relationships/image" Target="../media/image86.png"/><Relationship Id="rId36" Type="http://schemas.openxmlformats.org/officeDocument/2006/relationships/image" Target="../media/image94.jpeg"/><Relationship Id="rId49" Type="http://schemas.openxmlformats.org/officeDocument/2006/relationships/image" Target="../media/image107.png"/><Relationship Id="rId10" Type="http://schemas.openxmlformats.org/officeDocument/2006/relationships/image" Target="../media/image68.jpeg"/><Relationship Id="rId19" Type="http://schemas.openxmlformats.org/officeDocument/2006/relationships/image" Target="../media/image77.tiff"/><Relationship Id="rId31" Type="http://schemas.openxmlformats.org/officeDocument/2006/relationships/image" Target="../media/image89.png"/><Relationship Id="rId44" Type="http://schemas.openxmlformats.org/officeDocument/2006/relationships/image" Target="../media/image102.tiff"/><Relationship Id="rId4" Type="http://schemas.openxmlformats.org/officeDocument/2006/relationships/image" Target="../media/image62.tiff"/><Relationship Id="rId9" Type="http://schemas.openxmlformats.org/officeDocument/2006/relationships/image" Target="../media/image67.png"/><Relationship Id="rId14" Type="http://schemas.openxmlformats.org/officeDocument/2006/relationships/image" Target="../media/image72.tiff"/><Relationship Id="rId22" Type="http://schemas.openxmlformats.org/officeDocument/2006/relationships/image" Target="../media/image80.png"/><Relationship Id="rId27" Type="http://schemas.openxmlformats.org/officeDocument/2006/relationships/image" Target="../media/image85.png"/><Relationship Id="rId30" Type="http://schemas.openxmlformats.org/officeDocument/2006/relationships/image" Target="../media/image88.png"/><Relationship Id="rId35" Type="http://schemas.openxmlformats.org/officeDocument/2006/relationships/image" Target="../media/image93.png"/><Relationship Id="rId43" Type="http://schemas.openxmlformats.org/officeDocument/2006/relationships/image" Target="../media/image101.tiff"/><Relationship Id="rId48" Type="http://schemas.openxmlformats.org/officeDocument/2006/relationships/image" Target="../media/image106.jpeg"/><Relationship Id="rId8" Type="http://schemas.openxmlformats.org/officeDocument/2006/relationships/image" Target="../media/image66.png"/><Relationship Id="rId3" Type="http://schemas.openxmlformats.org/officeDocument/2006/relationships/image" Target="../media/image61.tiff"/><Relationship Id="rId12" Type="http://schemas.openxmlformats.org/officeDocument/2006/relationships/image" Target="../media/image70.tiff"/><Relationship Id="rId17" Type="http://schemas.openxmlformats.org/officeDocument/2006/relationships/image" Target="../media/image75.tiff"/><Relationship Id="rId25" Type="http://schemas.openxmlformats.org/officeDocument/2006/relationships/image" Target="../media/image83.png"/><Relationship Id="rId33" Type="http://schemas.openxmlformats.org/officeDocument/2006/relationships/image" Target="../media/image91.png"/><Relationship Id="rId38" Type="http://schemas.openxmlformats.org/officeDocument/2006/relationships/image" Target="../media/image96.tiff"/><Relationship Id="rId46" Type="http://schemas.openxmlformats.org/officeDocument/2006/relationships/image" Target="../media/image104.tiff"/><Relationship Id="rId20" Type="http://schemas.openxmlformats.org/officeDocument/2006/relationships/image" Target="../media/image78.jpeg"/><Relationship Id="rId41" Type="http://schemas.openxmlformats.org/officeDocument/2006/relationships/image" Target="../media/image99.tiff"/><Relationship Id="rId1" Type="http://schemas.openxmlformats.org/officeDocument/2006/relationships/slideLayout" Target="../slideLayouts/slideLayout2.xml"/><Relationship Id="rId6" Type="http://schemas.openxmlformats.org/officeDocument/2006/relationships/image" Target="../media/image64.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ChangeArrowheads="1"/>
          </p:cNvSpPr>
          <p:nvPr/>
        </p:nvSpPr>
        <p:spPr bwMode="auto">
          <a:xfrm>
            <a:off x="684213" y="2072998"/>
            <a:ext cx="79756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fr-FR" altLang="zh-TW" sz="2400" b="1" dirty="0">
                <a:solidFill>
                  <a:srgbClr val="849AAE"/>
                </a:solidFill>
                <a:latin typeface="+mn-lt"/>
                <a:cs typeface="Arial" charset="0"/>
              </a:rPr>
              <a:t>Equipe d’Accueil </a:t>
            </a:r>
            <a:r>
              <a:rPr lang="fr-FR" altLang="zh-TW" sz="2400" b="1" dirty="0">
                <a:solidFill>
                  <a:srgbClr val="C7103E"/>
                </a:solidFill>
                <a:latin typeface="Gill Sans" charset="0"/>
              </a:rPr>
              <a:t>- 1859</a:t>
            </a:r>
            <a:r>
              <a:rPr lang="fr-FR" altLang="zh-TW" sz="2400" b="1" dirty="0">
                <a:solidFill>
                  <a:srgbClr val="889EB3"/>
                </a:solidFill>
                <a:latin typeface="Gill Sans" charset="0"/>
              </a:rPr>
              <a:t> </a:t>
            </a:r>
          </a:p>
        </p:txBody>
      </p:sp>
      <p:sp>
        <p:nvSpPr>
          <p:cNvPr id="6" name="ZoneTexte 5"/>
          <p:cNvSpPr txBox="1"/>
          <p:nvPr/>
        </p:nvSpPr>
        <p:spPr>
          <a:xfrm>
            <a:off x="385763" y="1068388"/>
            <a:ext cx="8572500" cy="831850"/>
          </a:xfrm>
          <a:prstGeom prst="rect">
            <a:avLst/>
          </a:prstGeom>
          <a:noFill/>
        </p:spPr>
        <p:txBody>
          <a:bodyPr>
            <a:spAutoFit/>
          </a:bodyPr>
          <a:lstStyle/>
          <a:p>
            <a:pPr algn="ctr">
              <a:defRPr/>
            </a:pPr>
            <a:r>
              <a:rPr lang="fr-FR" sz="2400" b="1" dirty="0">
                <a:solidFill>
                  <a:srgbClr val="C7103E"/>
                </a:solidFill>
                <a:latin typeface="+mn-lt"/>
                <a:cs typeface="Arial" charset="0"/>
              </a:rPr>
              <a:t>D</a:t>
            </a:r>
            <a:r>
              <a:rPr lang="fr-FR" sz="2400" b="1" dirty="0">
                <a:solidFill>
                  <a:srgbClr val="849AAE"/>
                </a:solidFill>
                <a:latin typeface="+mn-lt"/>
                <a:cs typeface="Arial" charset="0"/>
              </a:rPr>
              <a:t>épartement de </a:t>
            </a:r>
            <a:r>
              <a:rPr lang="fr-FR" sz="2400" b="1" dirty="0">
                <a:solidFill>
                  <a:srgbClr val="C7103E"/>
                </a:solidFill>
                <a:latin typeface="+mn-lt"/>
                <a:cs typeface="Arial" charset="0"/>
              </a:rPr>
              <a:t>R</a:t>
            </a:r>
            <a:r>
              <a:rPr lang="fr-FR" sz="2400" b="1" dirty="0">
                <a:solidFill>
                  <a:srgbClr val="849AAE"/>
                </a:solidFill>
                <a:latin typeface="+mn-lt"/>
                <a:cs typeface="Arial" charset="0"/>
              </a:rPr>
              <a:t>echerche en </a:t>
            </a:r>
            <a:r>
              <a:rPr lang="fr-FR" sz="2400" b="1" dirty="0">
                <a:solidFill>
                  <a:srgbClr val="C7103E"/>
                </a:solidFill>
                <a:latin typeface="+mn-lt"/>
                <a:cs typeface="Arial" charset="0"/>
              </a:rPr>
              <a:t>I</a:t>
            </a:r>
            <a:r>
              <a:rPr lang="fr-FR" sz="2400" b="1" dirty="0">
                <a:solidFill>
                  <a:srgbClr val="849AAE"/>
                </a:solidFill>
                <a:latin typeface="+mn-lt"/>
                <a:cs typeface="Arial" charset="0"/>
              </a:rPr>
              <a:t>ngénierie des </a:t>
            </a:r>
            <a:r>
              <a:rPr lang="fr-FR" sz="2400" b="1" dirty="0">
                <a:solidFill>
                  <a:srgbClr val="C7103E"/>
                </a:solidFill>
                <a:latin typeface="+mn-lt"/>
                <a:cs typeface="Arial" charset="0"/>
              </a:rPr>
              <a:t>V</a:t>
            </a:r>
            <a:r>
              <a:rPr lang="fr-FR" sz="2400" b="1" dirty="0">
                <a:solidFill>
                  <a:srgbClr val="849AAE"/>
                </a:solidFill>
                <a:latin typeface="+mn-lt"/>
                <a:cs typeface="Arial" charset="0"/>
              </a:rPr>
              <a:t>éhicules pour l’</a:t>
            </a:r>
            <a:r>
              <a:rPr lang="fr-FR" sz="2400" b="1" dirty="0">
                <a:solidFill>
                  <a:srgbClr val="C7103E"/>
                </a:solidFill>
                <a:latin typeface="+mn-lt"/>
                <a:cs typeface="Arial" charset="0"/>
              </a:rPr>
              <a:t>E</a:t>
            </a:r>
            <a:r>
              <a:rPr lang="fr-FR" sz="2400" b="1" dirty="0">
                <a:solidFill>
                  <a:srgbClr val="849AAE"/>
                </a:solidFill>
                <a:latin typeface="+mn-lt"/>
                <a:cs typeface="Arial" charset="0"/>
              </a:rPr>
              <a:t>nvironnement</a:t>
            </a:r>
          </a:p>
        </p:txBody>
      </p:sp>
      <p:pic>
        <p:nvPicPr>
          <p:cNvPr id="10" name="Image 2"/>
          <p:cNvPicPr>
            <a:picLocks noChangeAspect="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3066175" y="2713791"/>
            <a:ext cx="3206046" cy="1108858"/>
          </a:xfrm>
          <a:prstGeom prst="rect">
            <a:avLst/>
          </a:prstGeom>
          <a:noFill/>
          <a:ln w="57150" cmpd="sng">
            <a:noFill/>
            <a:miter lim="800000"/>
            <a:headEnd/>
            <a:tailEnd/>
          </a:ln>
          <a:extLst>
            <a:ext uri="{909E8E84-426E-40dd-AFC4-6F175D3DCCD1}">
              <a14:hiddenFill xmlns="" xmlns:a14="http://schemas.microsoft.com/office/drawing/2010/main">
                <a:solidFill>
                  <a:srgbClr val="FFFFFF"/>
                </a:solidFill>
              </a14:hiddenFill>
            </a:ext>
          </a:extLst>
        </p:spPr>
      </p:pic>
      <p:sp>
        <p:nvSpPr>
          <p:cNvPr id="3" name="ZoneTexte 2"/>
          <p:cNvSpPr txBox="1"/>
          <p:nvPr/>
        </p:nvSpPr>
        <p:spPr>
          <a:xfrm>
            <a:off x="2382849" y="4353776"/>
            <a:ext cx="6260642" cy="830997"/>
          </a:xfrm>
          <a:prstGeom prst="rect">
            <a:avLst/>
          </a:prstGeom>
          <a:noFill/>
        </p:spPr>
        <p:txBody>
          <a:bodyPr wrap="square" rtlCol="0">
            <a:spAutoFit/>
          </a:bodyPr>
          <a:lstStyle/>
          <a:p>
            <a:pPr algn="r"/>
            <a:r>
              <a:rPr lang="fr-FR" sz="2400" b="1" i="1" dirty="0">
                <a:solidFill>
                  <a:schemeClr val="tx2"/>
                </a:solidFill>
                <a:latin typeface="+mn-lt"/>
                <a:cs typeface="Arial" charset="0"/>
              </a:rPr>
              <a:t>Matériaux, confort, énergie et intelligence au service d’une mobilité durable </a:t>
            </a:r>
          </a:p>
        </p:txBody>
      </p:sp>
      <p:sp>
        <p:nvSpPr>
          <p:cNvPr id="12" name="ZoneTexte 11"/>
          <p:cNvSpPr txBox="1"/>
          <p:nvPr/>
        </p:nvSpPr>
        <p:spPr>
          <a:xfrm>
            <a:off x="5513170" y="5466752"/>
            <a:ext cx="3146643" cy="338554"/>
          </a:xfrm>
          <a:prstGeom prst="rect">
            <a:avLst/>
          </a:prstGeom>
          <a:noFill/>
        </p:spPr>
        <p:txBody>
          <a:bodyPr wrap="square">
            <a:spAutoFit/>
          </a:bodyPr>
          <a:lstStyle/>
          <a:p>
            <a:pPr algn="r">
              <a:defRPr/>
            </a:pPr>
            <a:r>
              <a:rPr lang="fr-FR" sz="1600" b="1" dirty="0">
                <a:solidFill>
                  <a:srgbClr val="000000"/>
                </a:solidFill>
                <a:latin typeface="+mn-lt"/>
                <a:cs typeface="Arial" charset="0"/>
              </a:rPr>
              <a:t>Pr. Sidi Mohammed </a:t>
            </a:r>
            <a:r>
              <a:rPr lang="fr-FR" sz="1600" b="1" dirty="0" err="1">
                <a:solidFill>
                  <a:srgbClr val="000000"/>
                </a:solidFill>
                <a:latin typeface="+mn-lt"/>
                <a:cs typeface="Arial" charset="0"/>
              </a:rPr>
              <a:t>Senouci</a:t>
            </a:r>
            <a:endParaRPr lang="fr-FR" sz="1600" b="1" dirty="0">
              <a:solidFill>
                <a:srgbClr val="000000"/>
              </a:solidFill>
              <a:latin typeface="+mn-lt"/>
              <a:cs typeface="Arial" charset="0"/>
            </a:endParaRPr>
          </a:p>
        </p:txBody>
      </p:sp>
    </p:spTree>
    <p:extLst>
      <p:ext uri="{BB962C8B-B14F-4D97-AF65-F5344CB8AC3E}">
        <p14:creationId xmlns:p14="http://schemas.microsoft.com/office/powerpoint/2010/main" val="2143845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2247900" y="6355625"/>
            <a:ext cx="3718560" cy="254635"/>
            <a:chOff x="2247900" y="6355625"/>
            <a:chExt cx="3718560" cy="254635"/>
          </a:xfrm>
        </p:grpSpPr>
        <p:pic>
          <p:nvPicPr>
            <p:cNvPr id="7" name="object 7"/>
            <p:cNvPicPr/>
            <p:nvPr/>
          </p:nvPicPr>
          <p:blipFill>
            <a:blip r:embed="rId2" cstate="print"/>
            <a:stretch>
              <a:fillRect/>
            </a:stretch>
          </p:blipFill>
          <p:spPr>
            <a:xfrm>
              <a:off x="2247900" y="6355625"/>
              <a:ext cx="3437622" cy="254503"/>
            </a:xfrm>
            <a:prstGeom prst="rect">
              <a:avLst/>
            </a:prstGeom>
          </p:spPr>
        </p:pic>
        <p:sp>
          <p:nvSpPr>
            <p:cNvPr id="8" name="object 8"/>
            <p:cNvSpPr/>
            <p:nvPr/>
          </p:nvSpPr>
          <p:spPr>
            <a:xfrm>
              <a:off x="5713227" y="6404758"/>
              <a:ext cx="19685" cy="6985"/>
            </a:xfrm>
            <a:custGeom>
              <a:avLst/>
              <a:gdLst/>
              <a:ahLst/>
              <a:cxnLst/>
              <a:rect l="l" t="t" r="r" b="b"/>
              <a:pathLst>
                <a:path w="19685" h="6985">
                  <a:moveTo>
                    <a:pt x="19063" y="0"/>
                  </a:moveTo>
                  <a:lnTo>
                    <a:pt x="0" y="0"/>
                  </a:lnTo>
                  <a:lnTo>
                    <a:pt x="0" y="6873"/>
                  </a:lnTo>
                  <a:lnTo>
                    <a:pt x="19063" y="6873"/>
                  </a:lnTo>
                  <a:lnTo>
                    <a:pt x="19063" y="0"/>
                  </a:lnTo>
                  <a:close/>
                </a:path>
              </a:pathLst>
            </a:custGeom>
            <a:solidFill>
              <a:srgbClr val="000000"/>
            </a:solidFill>
          </p:spPr>
          <p:txBody>
            <a:bodyPr wrap="square" lIns="0" tIns="0" rIns="0" bIns="0" rtlCol="0"/>
            <a:lstStyle/>
            <a:p>
              <a:endParaRPr/>
            </a:p>
          </p:txBody>
        </p:sp>
        <p:pic>
          <p:nvPicPr>
            <p:cNvPr id="9" name="object 9"/>
            <p:cNvPicPr/>
            <p:nvPr/>
          </p:nvPicPr>
          <p:blipFill>
            <a:blip r:embed="rId3" cstate="print"/>
            <a:stretch>
              <a:fillRect/>
            </a:stretch>
          </p:blipFill>
          <p:spPr>
            <a:xfrm>
              <a:off x="5766604" y="6360534"/>
              <a:ext cx="89597" cy="69766"/>
            </a:xfrm>
            <a:prstGeom prst="rect">
              <a:avLst/>
            </a:prstGeom>
          </p:spPr>
        </p:pic>
        <p:pic>
          <p:nvPicPr>
            <p:cNvPr id="10" name="object 10"/>
            <p:cNvPicPr/>
            <p:nvPr/>
          </p:nvPicPr>
          <p:blipFill>
            <a:blip r:embed="rId4" cstate="print"/>
            <a:stretch>
              <a:fillRect/>
            </a:stretch>
          </p:blipFill>
          <p:spPr>
            <a:xfrm>
              <a:off x="5889626" y="6359552"/>
              <a:ext cx="76253" cy="72711"/>
            </a:xfrm>
            <a:prstGeom prst="rect">
              <a:avLst/>
            </a:prstGeom>
          </p:spPr>
        </p:pic>
      </p:grpSp>
      <p:grpSp>
        <p:nvGrpSpPr>
          <p:cNvPr id="11" name="object 11"/>
          <p:cNvGrpSpPr/>
          <p:nvPr/>
        </p:nvGrpSpPr>
        <p:grpSpPr>
          <a:xfrm>
            <a:off x="6043023" y="6355625"/>
            <a:ext cx="854710" cy="78740"/>
            <a:chOff x="6043023" y="6355625"/>
            <a:chExt cx="854710" cy="78740"/>
          </a:xfrm>
        </p:grpSpPr>
        <p:pic>
          <p:nvPicPr>
            <p:cNvPr id="12" name="object 12"/>
            <p:cNvPicPr/>
            <p:nvPr/>
          </p:nvPicPr>
          <p:blipFill>
            <a:blip r:embed="rId5" cstate="print"/>
            <a:stretch>
              <a:fillRect/>
            </a:stretch>
          </p:blipFill>
          <p:spPr>
            <a:xfrm>
              <a:off x="6043023" y="6359552"/>
              <a:ext cx="282264" cy="72711"/>
            </a:xfrm>
            <a:prstGeom prst="rect">
              <a:avLst/>
            </a:prstGeom>
          </p:spPr>
        </p:pic>
        <p:pic>
          <p:nvPicPr>
            <p:cNvPr id="13" name="object 13"/>
            <p:cNvPicPr/>
            <p:nvPr/>
          </p:nvPicPr>
          <p:blipFill>
            <a:blip r:embed="rId6" cstate="print"/>
            <a:stretch>
              <a:fillRect/>
            </a:stretch>
          </p:blipFill>
          <p:spPr>
            <a:xfrm>
              <a:off x="6360490" y="6357589"/>
              <a:ext cx="269809" cy="76652"/>
            </a:xfrm>
            <a:prstGeom prst="rect">
              <a:avLst/>
            </a:prstGeom>
          </p:spPr>
        </p:pic>
        <p:pic>
          <p:nvPicPr>
            <p:cNvPr id="14" name="object 14"/>
            <p:cNvPicPr/>
            <p:nvPr/>
          </p:nvPicPr>
          <p:blipFill>
            <a:blip r:embed="rId7" cstate="print"/>
            <a:stretch>
              <a:fillRect/>
            </a:stretch>
          </p:blipFill>
          <p:spPr>
            <a:xfrm>
              <a:off x="6662707" y="6355625"/>
              <a:ext cx="234478" cy="76639"/>
            </a:xfrm>
            <a:prstGeom prst="rect">
              <a:avLst/>
            </a:prstGeom>
          </p:spPr>
        </p:pic>
      </p:grpSp>
      <p:sp>
        <p:nvSpPr>
          <p:cNvPr id="15" name="object 15"/>
          <p:cNvSpPr txBox="1">
            <a:spLocks noGrp="1"/>
          </p:cNvSpPr>
          <p:nvPr>
            <p:ph type="title"/>
          </p:nvPr>
        </p:nvSpPr>
        <p:spPr>
          <a:xfrm>
            <a:off x="457200" y="256597"/>
            <a:ext cx="8229600" cy="382156"/>
          </a:xfrm>
          <a:prstGeom prst="rect">
            <a:avLst/>
          </a:prstGeom>
        </p:spPr>
        <p:txBody>
          <a:bodyPr vert="horz" wrap="square" lIns="0" tIns="12700" rIns="0" bIns="0" rtlCol="0">
            <a:spAutoFit/>
          </a:bodyPr>
          <a:lstStyle/>
          <a:p>
            <a:pPr marL="2036445">
              <a:lnSpc>
                <a:spcPct val="100000"/>
              </a:lnSpc>
              <a:spcBef>
                <a:spcPts val="100"/>
              </a:spcBef>
            </a:pPr>
            <a:r>
              <a:rPr lang="fr-FR" dirty="0">
                <a:ea typeface="ＭＳ Ｐゴシック" pitchFamily="34" charset="-128"/>
                <a:cs typeface="Futura t" charset="0"/>
              </a:rPr>
              <a:t>Compétence </a:t>
            </a:r>
            <a:r>
              <a:rPr lang="fr-FR" dirty="0" err="1">
                <a:solidFill>
                  <a:srgbClr val="C00000"/>
                </a:solidFill>
              </a:rPr>
              <a:t>Systèmes</a:t>
            </a:r>
            <a:r>
              <a:rPr lang="fr-FR" dirty="0">
                <a:solidFill>
                  <a:srgbClr val="C00000"/>
                </a:solidFill>
              </a:rPr>
              <a:t> Intelligents et </a:t>
            </a:r>
            <a:r>
              <a:rPr lang="fr-FR" dirty="0" err="1">
                <a:solidFill>
                  <a:srgbClr val="C00000"/>
                </a:solidFill>
              </a:rPr>
              <a:t>Connectés</a:t>
            </a:r>
            <a:endParaRPr spc="-5" dirty="0"/>
          </a:p>
        </p:txBody>
      </p:sp>
      <p:sp>
        <p:nvSpPr>
          <p:cNvPr id="16" name="object 16"/>
          <p:cNvSpPr txBox="1"/>
          <p:nvPr/>
        </p:nvSpPr>
        <p:spPr>
          <a:xfrm>
            <a:off x="78739" y="780034"/>
            <a:ext cx="4213225" cy="269240"/>
          </a:xfrm>
          <a:prstGeom prst="rect">
            <a:avLst/>
          </a:prstGeom>
        </p:spPr>
        <p:txBody>
          <a:bodyPr vert="horz" wrap="square" lIns="0" tIns="12065" rIns="0" bIns="0" rtlCol="0">
            <a:spAutoFit/>
          </a:bodyPr>
          <a:lstStyle/>
          <a:p>
            <a:pPr marL="12700">
              <a:lnSpc>
                <a:spcPct val="100000"/>
              </a:lnSpc>
              <a:spcBef>
                <a:spcPts val="95"/>
              </a:spcBef>
            </a:pPr>
            <a:r>
              <a:rPr sz="1600" b="1" spc="-20" dirty="0">
                <a:solidFill>
                  <a:srgbClr val="C0504D"/>
                </a:solidFill>
                <a:latin typeface="Arial"/>
                <a:cs typeface="Arial"/>
              </a:rPr>
              <a:t>Axes</a:t>
            </a:r>
            <a:r>
              <a:rPr sz="1600" b="1" spc="40" dirty="0">
                <a:solidFill>
                  <a:srgbClr val="C0504D"/>
                </a:solidFill>
                <a:latin typeface="Arial"/>
                <a:cs typeface="Arial"/>
              </a:rPr>
              <a:t> </a:t>
            </a:r>
            <a:r>
              <a:rPr sz="1600" b="1" spc="-5" dirty="0">
                <a:solidFill>
                  <a:srgbClr val="C0504D"/>
                </a:solidFill>
                <a:latin typeface="Arial"/>
                <a:cs typeface="Arial"/>
              </a:rPr>
              <a:t>scientifiques</a:t>
            </a:r>
            <a:r>
              <a:rPr sz="1600" b="1" spc="40" dirty="0">
                <a:solidFill>
                  <a:srgbClr val="C0504D"/>
                </a:solidFill>
                <a:latin typeface="Arial"/>
                <a:cs typeface="Arial"/>
              </a:rPr>
              <a:t> </a:t>
            </a:r>
            <a:r>
              <a:rPr sz="1600" b="1" spc="-5" dirty="0">
                <a:solidFill>
                  <a:srgbClr val="C0504D"/>
                </a:solidFill>
                <a:latin typeface="Arial"/>
                <a:cs typeface="Arial"/>
              </a:rPr>
              <a:t>et</a:t>
            </a:r>
            <a:r>
              <a:rPr sz="1600" b="1" spc="15" dirty="0">
                <a:solidFill>
                  <a:srgbClr val="C0504D"/>
                </a:solidFill>
                <a:latin typeface="Arial"/>
                <a:cs typeface="Arial"/>
              </a:rPr>
              <a:t> </a:t>
            </a:r>
            <a:r>
              <a:rPr sz="1600" b="1" spc="-5" dirty="0">
                <a:solidFill>
                  <a:srgbClr val="C0504D"/>
                </a:solidFill>
                <a:latin typeface="Arial"/>
                <a:cs typeface="Arial"/>
              </a:rPr>
              <a:t>ressources</a:t>
            </a:r>
            <a:r>
              <a:rPr sz="1600" b="1" spc="5" dirty="0">
                <a:solidFill>
                  <a:srgbClr val="C0504D"/>
                </a:solidFill>
                <a:latin typeface="Arial"/>
                <a:cs typeface="Arial"/>
              </a:rPr>
              <a:t> </a:t>
            </a:r>
            <a:r>
              <a:rPr sz="1600" b="1" spc="-5" dirty="0">
                <a:solidFill>
                  <a:srgbClr val="C0504D"/>
                </a:solidFill>
                <a:latin typeface="Arial"/>
                <a:cs typeface="Arial"/>
              </a:rPr>
              <a:t>associées</a:t>
            </a:r>
            <a:endParaRPr sz="1600">
              <a:latin typeface="Arial"/>
              <a:cs typeface="Arial"/>
            </a:endParaRPr>
          </a:p>
        </p:txBody>
      </p:sp>
      <p:graphicFrame>
        <p:nvGraphicFramePr>
          <p:cNvPr id="20" name="Group 255">
            <a:extLst>
              <a:ext uri="{FF2B5EF4-FFF2-40B4-BE49-F238E27FC236}">
                <a16:creationId xmlns:a16="http://schemas.microsoft.com/office/drawing/2014/main" id="{B58B1A1E-A869-964C-BEEE-6EC481734817}"/>
              </a:ext>
            </a:extLst>
          </p:cNvPr>
          <p:cNvGraphicFramePr>
            <a:graphicFrameLocks noGrp="1"/>
          </p:cNvGraphicFramePr>
          <p:nvPr/>
        </p:nvGraphicFramePr>
        <p:xfrm>
          <a:off x="0" y="1190555"/>
          <a:ext cx="9144000" cy="3905777"/>
        </p:xfrm>
        <a:graphic>
          <a:graphicData uri="http://schemas.openxmlformats.org/drawingml/2006/table">
            <a:tbl>
              <a:tblPr firstRow="1" firstCol="1">
                <a:tableStyleId>{3C2FFA5D-87B4-456A-9821-1D502468CF0F}</a:tableStyleId>
              </a:tblPr>
              <a:tblGrid>
                <a:gridCol w="188976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gridCol w="1476739">
                  <a:extLst>
                    <a:ext uri="{9D8B030D-6E8A-4147-A177-3AD203B41FA5}">
                      <a16:colId xmlns:a16="http://schemas.microsoft.com/office/drawing/2014/main" val="20002"/>
                    </a:ext>
                  </a:extLst>
                </a:gridCol>
                <a:gridCol w="1510301">
                  <a:extLst>
                    <a:ext uri="{9D8B030D-6E8A-4147-A177-3AD203B41FA5}">
                      <a16:colId xmlns:a16="http://schemas.microsoft.com/office/drawing/2014/main" val="20003"/>
                    </a:ext>
                  </a:extLst>
                </a:gridCol>
              </a:tblGrid>
              <a:tr h="469800">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dirty="0">
                          <a:ln>
                            <a:noFill/>
                          </a:ln>
                          <a:effectLst/>
                          <a:latin typeface="Futura Medium" charset="0"/>
                          <a:ea typeface="Futura Medium" charset="0"/>
                          <a:cs typeface="Futura Medium" charset="0"/>
                        </a:rPr>
                        <a:t>Axes</a:t>
                      </a:r>
                      <a:endParaRPr kumimoji="0" lang="fr-FR" sz="12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dirty="0">
                          <a:ln>
                            <a:noFill/>
                          </a:ln>
                          <a:effectLst/>
                          <a:latin typeface="Futura Medium" charset="0"/>
                          <a:ea typeface="Futura Medium" charset="0"/>
                          <a:cs typeface="Futura Medium" charset="0"/>
                        </a:rPr>
                        <a:t>Thématiques </a:t>
                      </a:r>
                      <a:endParaRPr kumimoji="0" lang="fr-FR" sz="1200" b="1" i="0" u="none" strike="noStrike" cap="none" normalizeH="0" baseline="0" dirty="0">
                        <a:ln>
                          <a:noFill/>
                        </a:ln>
                        <a:solidFill>
                          <a:srgbClr val="FFFF00"/>
                        </a:solidFill>
                        <a:effectLst/>
                        <a:latin typeface="Futura Medium" charset="0"/>
                        <a:ea typeface="Futura Medium" charset="0"/>
                        <a:cs typeface="Futura Medium" charset="0"/>
                      </a:endParaRPr>
                    </a:p>
                  </a:txBody>
                  <a:tcPr marT="45723" marB="45723" anchor="ctr" horzOverflow="overflow"/>
                </a:tc>
                <a:tc>
                  <a:txBody>
                    <a:bodyPr/>
                    <a:lstStyle/>
                    <a:p>
                      <a:pPr marL="0" marR="0" lvl="0" indent="-34290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dirty="0">
                          <a:ln>
                            <a:noFill/>
                          </a:ln>
                          <a:effectLst/>
                          <a:latin typeface="Futura Medium" charset="0"/>
                          <a:ea typeface="Futura Medium" charset="0"/>
                          <a:cs typeface="Futura Medium" charset="0"/>
                        </a:rPr>
                        <a:t>Enseignants chercheurs</a:t>
                      </a:r>
                      <a:endParaRPr kumimoji="0" lang="fr-FR" sz="12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dirty="0">
                          <a:ln>
                            <a:noFill/>
                          </a:ln>
                          <a:effectLst/>
                          <a:latin typeface="Futura Medium" charset="0"/>
                          <a:ea typeface="Futura Medium" charset="0"/>
                          <a:cs typeface="Futura Medium" charset="0"/>
                        </a:rPr>
                        <a:t>Thèses/Post doc en cours</a:t>
                      </a:r>
                      <a:endParaRPr kumimoji="0" lang="fr-FR" sz="12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extLst>
                  <a:ext uri="{0D108BD9-81ED-4DB2-BD59-A6C34878D82A}">
                    <a16:rowId xmlns:a16="http://schemas.microsoft.com/office/drawing/2014/main" val="10000"/>
                  </a:ext>
                </a:extLst>
              </a:tr>
              <a:tr h="1491921">
                <a:tc>
                  <a:txBody>
                    <a:bodyPr/>
                    <a:lstStyle/>
                    <a:p>
                      <a:pPr>
                        <a:lnSpc>
                          <a:spcPct val="100000"/>
                        </a:lnSpc>
                      </a:pPr>
                      <a:endParaRPr sz="1300" dirty="0">
                        <a:latin typeface="Times New Roman"/>
                        <a:cs typeface="Times New Roman"/>
                      </a:endParaRPr>
                    </a:p>
                    <a:p>
                      <a:pPr>
                        <a:lnSpc>
                          <a:spcPct val="100000"/>
                        </a:lnSpc>
                      </a:pPr>
                      <a:endParaRPr sz="1300" dirty="0">
                        <a:latin typeface="Times New Roman"/>
                        <a:cs typeface="Times New Roman"/>
                      </a:endParaRPr>
                    </a:p>
                    <a:p>
                      <a:pPr marL="91440">
                        <a:lnSpc>
                          <a:spcPct val="100000"/>
                        </a:lnSpc>
                        <a:spcBef>
                          <a:spcPts val="1090"/>
                        </a:spcBef>
                      </a:pPr>
                      <a:r>
                        <a:rPr sz="1200" b="1" spc="-15" dirty="0">
                          <a:latin typeface="Arial"/>
                          <a:cs typeface="Arial"/>
                        </a:rPr>
                        <a:t>Axe</a:t>
                      </a:r>
                      <a:r>
                        <a:rPr sz="1200" b="1" spc="-30" dirty="0">
                          <a:latin typeface="Arial"/>
                          <a:cs typeface="Arial"/>
                        </a:rPr>
                        <a:t> </a:t>
                      </a:r>
                      <a:r>
                        <a:rPr sz="1200" b="1" spc="-5" dirty="0">
                          <a:latin typeface="Arial"/>
                          <a:cs typeface="Arial"/>
                        </a:rPr>
                        <a:t>1</a:t>
                      </a:r>
                      <a:endParaRPr sz="1200" dirty="0">
                        <a:latin typeface="Arial"/>
                        <a:cs typeface="Arial"/>
                      </a:endParaRPr>
                    </a:p>
                    <a:p>
                      <a:pPr marL="91440">
                        <a:lnSpc>
                          <a:spcPct val="100000"/>
                        </a:lnSpc>
                        <a:spcBef>
                          <a:spcPts val="600"/>
                        </a:spcBef>
                      </a:pPr>
                      <a:r>
                        <a:rPr lang="fr-FR" sz="1200" b="1" spc="-5" dirty="0">
                          <a:solidFill>
                            <a:srgbClr val="C0504D"/>
                          </a:solidFill>
                          <a:latin typeface="Arial"/>
                          <a:cs typeface="Arial"/>
                        </a:rPr>
                        <a:t>Optimisation de groupes </a:t>
                      </a:r>
                      <a:r>
                        <a:rPr lang="fr-FR" sz="1200" b="1" spc="-5" dirty="0" err="1">
                          <a:solidFill>
                            <a:srgbClr val="C0504D"/>
                          </a:solidFill>
                          <a:latin typeface="Arial"/>
                          <a:cs typeface="Arial"/>
                        </a:rPr>
                        <a:t>moto-propulseurs</a:t>
                      </a:r>
                      <a:endParaRPr lang="fr-FR" sz="1200" b="1" spc="-5" dirty="0">
                        <a:solidFill>
                          <a:srgbClr val="C0504D"/>
                        </a:solidFill>
                        <a:latin typeface="Arial"/>
                        <a:cs typeface="Arial"/>
                      </a:endParaRPr>
                    </a:p>
                  </a:txBody>
                  <a:tcPr marL="0" marR="0" marT="0" marB="0"/>
                </a:tc>
                <a:tc>
                  <a:txBody>
                    <a:bodyPr/>
                    <a:lstStyle/>
                    <a:p>
                      <a:pPr>
                        <a:lnSpc>
                          <a:spcPct val="100000"/>
                        </a:lnSpc>
                        <a:spcBef>
                          <a:spcPts val="5"/>
                        </a:spcBef>
                      </a:pPr>
                      <a:endParaRPr sz="1400" dirty="0">
                        <a:latin typeface="Times New Roman"/>
                        <a:cs typeface="Times New Roman"/>
                      </a:endParaRPr>
                    </a:p>
                    <a:p>
                      <a:pPr marL="263525" marR="508634" indent="-172720">
                        <a:lnSpc>
                          <a:spcPct val="100000"/>
                        </a:lnSpc>
                        <a:buChar char="•"/>
                        <a:tabLst>
                          <a:tab pos="264160" algn="l"/>
                        </a:tabLst>
                      </a:pPr>
                      <a:r>
                        <a:rPr lang="fr-FR" sz="1200" spc="-5" dirty="0">
                          <a:latin typeface="Arial MT"/>
                          <a:cs typeface="Arial MT"/>
                        </a:rPr>
                        <a:t>Optimisation conjointe émissions/consommation véhicules hybrides</a:t>
                      </a:r>
                    </a:p>
                    <a:p>
                      <a:pPr marL="263525" marR="508634" indent="-172720">
                        <a:lnSpc>
                          <a:spcPct val="100000"/>
                        </a:lnSpc>
                        <a:buChar char="•"/>
                        <a:tabLst>
                          <a:tab pos="264160" algn="l"/>
                        </a:tabLst>
                      </a:pPr>
                      <a:r>
                        <a:rPr lang="fr-FR" sz="1200" spc="-5" dirty="0">
                          <a:latin typeface="Arial MT"/>
                          <a:cs typeface="Arial MT"/>
                        </a:rPr>
                        <a:t>Moteurs à haute efficacité énergétique,  détente différée (5 temps), moteur Stirling, TDR-Clean</a:t>
                      </a:r>
                    </a:p>
                    <a:p>
                      <a:pPr marL="263525" marR="508634" indent="-172720">
                        <a:lnSpc>
                          <a:spcPct val="100000"/>
                        </a:lnSpc>
                        <a:buChar char="•"/>
                        <a:tabLst>
                          <a:tab pos="264160" algn="l"/>
                        </a:tabLst>
                      </a:pPr>
                      <a:r>
                        <a:rPr lang="fr-FR" sz="1200" dirty="0"/>
                        <a:t>Optimisation topologique en mécanique des fluides complexes et réactifs</a:t>
                      </a:r>
                    </a:p>
                    <a:p>
                      <a:pPr marL="263525" marR="508634" indent="-172720">
                        <a:lnSpc>
                          <a:spcPct val="100000"/>
                        </a:lnSpc>
                        <a:buChar char="•"/>
                        <a:tabLst>
                          <a:tab pos="264160" algn="l"/>
                        </a:tabLst>
                      </a:pPr>
                      <a:endParaRPr lang="fr-FR" sz="1200" spc="-5" dirty="0">
                        <a:latin typeface="Arial MT"/>
                        <a:cs typeface="Arial MT"/>
                      </a:endParaRPr>
                    </a:p>
                  </a:txBody>
                  <a:tcPr marL="0" marR="0" marT="635" marB="0"/>
                </a:tc>
                <a:tc>
                  <a:txBody>
                    <a:bodyPr/>
                    <a:lstStyle/>
                    <a:p>
                      <a:pPr>
                        <a:lnSpc>
                          <a:spcPct val="100000"/>
                        </a:lnSpc>
                        <a:spcBef>
                          <a:spcPts val="20"/>
                        </a:spcBef>
                      </a:pPr>
                      <a:endParaRPr lang="fr-FR" sz="1750" dirty="0">
                        <a:latin typeface="Times New Roman"/>
                        <a:cs typeface="Times New Roman"/>
                      </a:endParaRPr>
                    </a:p>
                    <a:p>
                      <a:pPr marL="92075">
                        <a:lnSpc>
                          <a:spcPct val="100000"/>
                        </a:lnSpc>
                        <a:spcBef>
                          <a:spcPts val="5"/>
                        </a:spcBef>
                      </a:pPr>
                      <a:r>
                        <a:rPr lang="fr-FR" sz="1200" dirty="0">
                          <a:latin typeface="Arial MT"/>
                          <a:cs typeface="Arial MT"/>
                        </a:rPr>
                        <a:t>T. Sophy</a:t>
                      </a:r>
                    </a:p>
                    <a:p>
                      <a:pPr marL="92075">
                        <a:lnSpc>
                          <a:spcPct val="100000"/>
                        </a:lnSpc>
                        <a:spcBef>
                          <a:spcPts val="5"/>
                        </a:spcBef>
                      </a:pPr>
                      <a:r>
                        <a:rPr lang="fr-FR" sz="1200" dirty="0">
                          <a:latin typeface="Arial MT"/>
                          <a:cs typeface="Arial MT"/>
                        </a:rPr>
                        <a:t>J. </a:t>
                      </a:r>
                      <a:r>
                        <a:rPr lang="fr-FR" sz="1200" dirty="0" err="1">
                          <a:latin typeface="Arial MT"/>
                          <a:cs typeface="Arial MT"/>
                        </a:rPr>
                        <a:t>Jouanguy</a:t>
                      </a:r>
                      <a:endParaRPr lang="fr-FR" sz="1200" dirty="0">
                        <a:latin typeface="Arial MT"/>
                        <a:cs typeface="Arial MT"/>
                      </a:endParaRPr>
                    </a:p>
                    <a:p>
                      <a:pPr marL="92075">
                        <a:lnSpc>
                          <a:spcPct val="100000"/>
                        </a:lnSpc>
                        <a:spcBef>
                          <a:spcPts val="5"/>
                        </a:spcBef>
                      </a:pPr>
                      <a:r>
                        <a:rPr lang="fr-FR" sz="1200" dirty="0">
                          <a:latin typeface="Arial MT"/>
                          <a:cs typeface="Arial MT"/>
                        </a:rPr>
                        <a:t>Y. Cao</a:t>
                      </a:r>
                    </a:p>
                    <a:p>
                      <a:pPr marL="92075">
                        <a:lnSpc>
                          <a:spcPct val="100000"/>
                        </a:lnSpc>
                        <a:spcBef>
                          <a:spcPts val="5"/>
                        </a:spcBef>
                      </a:pPr>
                      <a:r>
                        <a:rPr lang="fr-FR" sz="1200" dirty="0">
                          <a:latin typeface="Arial MT"/>
                          <a:cs typeface="Arial MT"/>
                        </a:rPr>
                        <a:t>L. Le </a:t>
                      </a:r>
                      <a:r>
                        <a:rPr lang="fr-FR" sz="1200" dirty="0" err="1">
                          <a:latin typeface="Arial MT"/>
                          <a:cs typeface="Arial MT"/>
                        </a:rPr>
                        <a:t>Moyne</a:t>
                      </a:r>
                      <a:endParaRPr lang="fr-FR" sz="1200" dirty="0">
                        <a:latin typeface="Arial MT"/>
                        <a:cs typeface="Arial MT"/>
                      </a:endParaRPr>
                    </a:p>
                  </a:txBody>
                  <a:tcPr marL="0" marR="0" marT="2540" marB="0"/>
                </a:tc>
                <a:tc>
                  <a:txBody>
                    <a:bodyPr/>
                    <a:lstStyle/>
                    <a:p>
                      <a:pPr>
                        <a:lnSpc>
                          <a:spcPct val="100000"/>
                        </a:lnSpc>
                        <a:spcBef>
                          <a:spcPts val="20"/>
                        </a:spcBef>
                      </a:pPr>
                      <a:endParaRPr sz="1750" dirty="0">
                        <a:latin typeface="Times New Roman"/>
                        <a:cs typeface="Times New Roman"/>
                      </a:endParaRPr>
                    </a:p>
                    <a:p>
                      <a:pPr marL="92075">
                        <a:lnSpc>
                          <a:spcPct val="100000"/>
                        </a:lnSpc>
                        <a:spcBef>
                          <a:spcPts val="5"/>
                        </a:spcBef>
                      </a:pPr>
                      <a:r>
                        <a:rPr lang="fr-FR" sz="1200" dirty="0">
                          <a:solidFill>
                            <a:srgbClr val="C0504D"/>
                          </a:solidFill>
                          <a:latin typeface="Arial MT"/>
                          <a:cs typeface="Arial MT"/>
                        </a:rPr>
                        <a:t>J. </a:t>
                      </a:r>
                      <a:r>
                        <a:rPr lang="fr-FR" sz="1200" dirty="0" err="1">
                          <a:solidFill>
                            <a:srgbClr val="C0504D"/>
                          </a:solidFill>
                          <a:latin typeface="Arial MT"/>
                          <a:cs typeface="Arial MT"/>
                        </a:rPr>
                        <a:t>Pelluet</a:t>
                      </a:r>
                      <a:endParaRPr lang="fr-FR" sz="1200" dirty="0">
                        <a:solidFill>
                          <a:srgbClr val="C0504D"/>
                        </a:solidFill>
                        <a:latin typeface="Arial MT"/>
                        <a:cs typeface="Arial MT"/>
                      </a:endParaRPr>
                    </a:p>
                    <a:p>
                      <a:pPr marL="92075">
                        <a:lnSpc>
                          <a:spcPct val="100000"/>
                        </a:lnSpc>
                        <a:spcBef>
                          <a:spcPts val="5"/>
                        </a:spcBef>
                      </a:pPr>
                      <a:r>
                        <a:rPr lang="fr-FR" sz="1200" dirty="0">
                          <a:solidFill>
                            <a:srgbClr val="C0504D"/>
                          </a:solidFill>
                          <a:latin typeface="Arial MT"/>
                          <a:cs typeface="Arial MT"/>
                        </a:rPr>
                        <a:t>A. M. </a:t>
                      </a:r>
                      <a:r>
                        <a:rPr lang="fr-FR" sz="1200" dirty="0" err="1">
                          <a:solidFill>
                            <a:srgbClr val="C0504D"/>
                          </a:solidFill>
                          <a:latin typeface="Arial MT"/>
                          <a:cs typeface="Arial MT"/>
                        </a:rPr>
                        <a:t>Nilikkar</a:t>
                      </a:r>
                      <a:r>
                        <a:rPr lang="fr-FR" sz="1200" dirty="0">
                          <a:solidFill>
                            <a:srgbClr val="C0504D"/>
                          </a:solidFill>
                          <a:latin typeface="Arial MT"/>
                          <a:cs typeface="Arial MT"/>
                        </a:rPr>
                        <a:t> </a:t>
                      </a:r>
                    </a:p>
                    <a:p>
                      <a:pPr marL="92075">
                        <a:lnSpc>
                          <a:spcPct val="100000"/>
                        </a:lnSpc>
                        <a:spcBef>
                          <a:spcPts val="5"/>
                        </a:spcBef>
                      </a:pPr>
                      <a:endParaRPr sz="1200" dirty="0">
                        <a:latin typeface="Arial MT"/>
                        <a:cs typeface="Arial MT"/>
                      </a:endParaRPr>
                    </a:p>
                  </a:txBody>
                  <a:tcPr marL="0" marR="0" marT="2540" marB="0"/>
                </a:tc>
                <a:extLst>
                  <a:ext uri="{0D108BD9-81ED-4DB2-BD59-A6C34878D82A}">
                    <a16:rowId xmlns:a16="http://schemas.microsoft.com/office/drawing/2014/main" val="10001"/>
                  </a:ext>
                </a:extLst>
              </a:tr>
              <a:tr h="1941822">
                <a:tc>
                  <a:txBody>
                    <a:bodyPr/>
                    <a:lstStyle/>
                    <a:p>
                      <a:pPr>
                        <a:lnSpc>
                          <a:spcPct val="100000"/>
                        </a:lnSpc>
                      </a:pPr>
                      <a:endParaRPr sz="1300" dirty="0">
                        <a:latin typeface="Times New Roman"/>
                        <a:cs typeface="Times New Roman"/>
                      </a:endParaRPr>
                    </a:p>
                    <a:p>
                      <a:pPr>
                        <a:lnSpc>
                          <a:spcPct val="100000"/>
                        </a:lnSpc>
                      </a:pPr>
                      <a:endParaRPr sz="1300" dirty="0">
                        <a:latin typeface="Times New Roman"/>
                        <a:cs typeface="Times New Roman"/>
                      </a:endParaRPr>
                    </a:p>
                    <a:p>
                      <a:pPr>
                        <a:lnSpc>
                          <a:spcPct val="100000"/>
                        </a:lnSpc>
                        <a:spcBef>
                          <a:spcPts val="15"/>
                        </a:spcBef>
                      </a:pPr>
                      <a:endParaRPr sz="1850" dirty="0">
                        <a:latin typeface="Times New Roman"/>
                        <a:cs typeface="Times New Roman"/>
                      </a:endParaRPr>
                    </a:p>
                    <a:p>
                      <a:pPr marL="91440">
                        <a:lnSpc>
                          <a:spcPct val="100000"/>
                        </a:lnSpc>
                      </a:pPr>
                      <a:r>
                        <a:rPr sz="1200" b="1" spc="-15" dirty="0">
                          <a:latin typeface="Arial"/>
                          <a:cs typeface="Arial"/>
                        </a:rPr>
                        <a:t>Axe</a:t>
                      </a:r>
                      <a:r>
                        <a:rPr sz="1200" b="1" spc="-30" dirty="0">
                          <a:latin typeface="Arial"/>
                          <a:cs typeface="Arial"/>
                        </a:rPr>
                        <a:t> </a:t>
                      </a:r>
                      <a:r>
                        <a:rPr sz="1200" b="1" spc="-5" dirty="0">
                          <a:latin typeface="Arial"/>
                          <a:cs typeface="Arial"/>
                        </a:rPr>
                        <a:t>2</a:t>
                      </a:r>
                      <a:endParaRPr sz="1200" dirty="0">
                        <a:latin typeface="Arial"/>
                        <a:cs typeface="Arial"/>
                      </a:endParaRPr>
                    </a:p>
                    <a:p>
                      <a:pPr marL="91440" marR="163830">
                        <a:lnSpc>
                          <a:spcPct val="100000"/>
                        </a:lnSpc>
                        <a:spcBef>
                          <a:spcPts val="600"/>
                        </a:spcBef>
                      </a:pPr>
                      <a:r>
                        <a:rPr lang="fr-FR" sz="1200" b="1" dirty="0">
                          <a:solidFill>
                            <a:srgbClr val="C00000"/>
                          </a:solidFill>
                          <a:latin typeface="Arial"/>
                          <a:cs typeface="Arial"/>
                        </a:rPr>
                        <a:t>Combustions et combustibles alternatifs</a:t>
                      </a:r>
                    </a:p>
                  </a:txBody>
                  <a:tcPr marL="0" marR="0" marT="0" marB="0"/>
                </a:tc>
                <a:tc>
                  <a:txBody>
                    <a:bodyPr/>
                    <a:lstStyle/>
                    <a:p>
                      <a:pPr>
                        <a:lnSpc>
                          <a:spcPct val="100000"/>
                        </a:lnSpc>
                        <a:spcBef>
                          <a:spcPts val="50"/>
                        </a:spcBef>
                      </a:pPr>
                      <a:endParaRPr sz="1650" dirty="0">
                        <a:latin typeface="Times New Roman"/>
                        <a:cs typeface="Times New Roman"/>
                      </a:endParaRPr>
                    </a:p>
                    <a:p>
                      <a:pPr marL="263525" marR="323215" indent="-172720">
                        <a:lnSpc>
                          <a:spcPct val="100000"/>
                        </a:lnSpc>
                        <a:buChar char="•"/>
                        <a:tabLst>
                          <a:tab pos="264160" algn="l"/>
                        </a:tabLst>
                      </a:pPr>
                      <a:r>
                        <a:rPr lang="fr-FR" sz="1200" spc="-5" dirty="0">
                          <a:latin typeface="Arial MT"/>
                          <a:cs typeface="Arial MT"/>
                        </a:rPr>
                        <a:t>Biocombustibles  : Tube à choc, collaboration CNRS – ICARE UPR 3021 M. </a:t>
                      </a:r>
                      <a:r>
                        <a:rPr lang="fr-FR" sz="1200" spc="-5" dirty="0" err="1">
                          <a:latin typeface="Arial MT"/>
                          <a:cs typeface="Arial MT"/>
                        </a:rPr>
                        <a:t>Dayma</a:t>
                      </a:r>
                      <a:r>
                        <a:rPr lang="fr-FR" sz="1200" spc="-5" dirty="0">
                          <a:latin typeface="Arial MT"/>
                          <a:cs typeface="Arial MT"/>
                        </a:rPr>
                        <a:t> &amp; </a:t>
                      </a:r>
                      <a:r>
                        <a:rPr lang="fr-FR" sz="1200" spc="-5" dirty="0" err="1">
                          <a:latin typeface="Arial MT"/>
                          <a:cs typeface="Arial MT"/>
                        </a:rPr>
                        <a:t>Dagaut</a:t>
                      </a:r>
                      <a:r>
                        <a:rPr lang="fr-FR" sz="1200" spc="-5" dirty="0">
                          <a:latin typeface="Arial MT"/>
                          <a:cs typeface="Arial MT"/>
                        </a:rPr>
                        <a:t> (</a:t>
                      </a:r>
                      <a:r>
                        <a:rPr lang="fr-FR" sz="1200" spc="-5" dirty="0" err="1">
                          <a:latin typeface="Arial MT"/>
                          <a:cs typeface="Arial MT"/>
                        </a:rPr>
                        <a:t>butyl</a:t>
                      </a:r>
                      <a:r>
                        <a:rPr lang="fr-FR" sz="1200" spc="-5" dirty="0">
                          <a:latin typeface="Arial MT"/>
                          <a:cs typeface="Arial MT"/>
                        </a:rPr>
                        <a:t>-formate,…), </a:t>
                      </a:r>
                    </a:p>
                    <a:p>
                      <a:pPr marL="263525" marR="323215" indent="-172720">
                        <a:lnSpc>
                          <a:spcPct val="100000"/>
                        </a:lnSpc>
                        <a:buChar char="•"/>
                        <a:tabLst>
                          <a:tab pos="264160" algn="l"/>
                        </a:tabLst>
                      </a:pPr>
                      <a:r>
                        <a:rPr lang="fr-FR" sz="1200" spc="-5" dirty="0">
                          <a:latin typeface="Arial MT"/>
                          <a:cs typeface="Arial MT"/>
                        </a:rPr>
                        <a:t>Filière Hydrogène pour les transports – production/motorisations/infrastructures de charge</a:t>
                      </a:r>
                    </a:p>
                  </a:txBody>
                  <a:tcPr marL="0" marR="0" marT="6350" marB="0"/>
                </a:tc>
                <a:tc>
                  <a:txBody>
                    <a:bodyPr/>
                    <a:lstStyle/>
                    <a:p>
                      <a:pPr>
                        <a:lnSpc>
                          <a:spcPct val="100000"/>
                        </a:lnSpc>
                      </a:pPr>
                      <a:endParaRPr sz="1300" dirty="0">
                        <a:latin typeface="Times New Roman"/>
                        <a:cs typeface="Times New Roman"/>
                      </a:endParaRPr>
                    </a:p>
                    <a:p>
                      <a:pPr>
                        <a:lnSpc>
                          <a:spcPct val="100000"/>
                        </a:lnSpc>
                      </a:pPr>
                      <a:endParaRPr sz="1300" dirty="0">
                        <a:latin typeface="Times New Roman"/>
                        <a:cs typeface="Times New Roman"/>
                      </a:endParaRPr>
                    </a:p>
                    <a:p>
                      <a:pPr>
                        <a:lnSpc>
                          <a:spcPct val="100000"/>
                        </a:lnSpc>
                      </a:pPr>
                      <a:r>
                        <a:rPr lang="fr-FR" sz="1200" dirty="0">
                          <a:latin typeface="Arial MT"/>
                          <a:cs typeface="Times New Roman"/>
                        </a:rPr>
                        <a:t>N. </a:t>
                      </a:r>
                      <a:r>
                        <a:rPr lang="fr-FR" sz="1200" dirty="0" err="1">
                          <a:latin typeface="Arial MT"/>
                          <a:cs typeface="Times New Roman"/>
                        </a:rPr>
                        <a:t>Mahfoudi</a:t>
                      </a:r>
                      <a:endParaRPr lang="fr-FR" sz="1200" dirty="0">
                        <a:latin typeface="Arial MT"/>
                        <a:cs typeface="Times New Roman"/>
                      </a:endParaRPr>
                    </a:p>
                    <a:p>
                      <a:pPr>
                        <a:lnSpc>
                          <a:spcPct val="100000"/>
                        </a:lnSpc>
                      </a:pPr>
                      <a:r>
                        <a:rPr lang="fr-FR" sz="1200" dirty="0">
                          <a:latin typeface="Arial MT"/>
                          <a:cs typeface="Times New Roman"/>
                        </a:rPr>
                        <a:t>B. Lefort</a:t>
                      </a:r>
                    </a:p>
                    <a:p>
                      <a:pPr>
                        <a:lnSpc>
                          <a:spcPct val="100000"/>
                        </a:lnSpc>
                      </a:pPr>
                      <a:r>
                        <a:rPr lang="fr-FR" sz="1200" dirty="0">
                          <a:latin typeface="Arial MT"/>
                          <a:cs typeface="Times New Roman"/>
                        </a:rPr>
                        <a:t>L. Le </a:t>
                      </a:r>
                      <a:r>
                        <a:rPr lang="fr-FR" sz="1200" dirty="0" err="1">
                          <a:latin typeface="Arial MT"/>
                          <a:cs typeface="Times New Roman"/>
                        </a:rPr>
                        <a:t>Moyne</a:t>
                      </a:r>
                      <a:endParaRPr lang="fr-FR" sz="1100" dirty="0">
                        <a:latin typeface="Arial MT"/>
                        <a:cs typeface="Arial MT"/>
                      </a:endParaRPr>
                    </a:p>
                  </a:txBody>
                  <a:tcPr marL="0" marR="0" marT="0" marB="0"/>
                </a:tc>
                <a:tc>
                  <a:txBody>
                    <a:bodyPr/>
                    <a:lstStyle/>
                    <a:p>
                      <a:pPr>
                        <a:lnSpc>
                          <a:spcPct val="100000"/>
                        </a:lnSpc>
                      </a:pPr>
                      <a:endParaRPr sz="1300" dirty="0">
                        <a:latin typeface="Times New Roman"/>
                        <a:cs typeface="Times New Roman"/>
                      </a:endParaRPr>
                    </a:p>
                    <a:p>
                      <a:pPr>
                        <a:lnSpc>
                          <a:spcPct val="100000"/>
                        </a:lnSpc>
                      </a:pPr>
                      <a:endParaRPr sz="1300" dirty="0">
                        <a:latin typeface="Times New Roman"/>
                        <a:cs typeface="Times New Roman"/>
                      </a:endParaRPr>
                    </a:p>
                    <a:p>
                      <a:pPr marL="92075">
                        <a:lnSpc>
                          <a:spcPct val="100000"/>
                        </a:lnSpc>
                      </a:pPr>
                      <a:r>
                        <a:rPr lang="fr-FR" sz="1200" dirty="0">
                          <a:solidFill>
                            <a:srgbClr val="FF0000"/>
                          </a:solidFill>
                          <a:latin typeface="Arial MT"/>
                          <a:cs typeface="Arial MT"/>
                        </a:rPr>
                        <a:t>S. </a:t>
                      </a:r>
                      <a:r>
                        <a:rPr lang="fr-FR" sz="1200" dirty="0" err="1">
                          <a:solidFill>
                            <a:srgbClr val="FF0000"/>
                          </a:solidFill>
                          <a:latin typeface="Arial MT"/>
                          <a:cs typeface="Arial MT"/>
                        </a:rPr>
                        <a:t>Basnet</a:t>
                      </a:r>
                      <a:endParaRPr lang="fr-FR" sz="1200" dirty="0">
                        <a:solidFill>
                          <a:srgbClr val="FF0000"/>
                        </a:solidFill>
                        <a:latin typeface="Arial MT"/>
                        <a:cs typeface="Arial MT"/>
                      </a:endParaRPr>
                    </a:p>
                    <a:p>
                      <a:pPr marL="92075">
                        <a:lnSpc>
                          <a:spcPct val="100000"/>
                        </a:lnSpc>
                      </a:pPr>
                      <a:endParaRPr sz="1200" dirty="0">
                        <a:latin typeface="Arial MT"/>
                        <a:cs typeface="Arial MT"/>
                      </a:endParaRPr>
                    </a:p>
                  </a:txBody>
                  <a:tcPr marL="0" marR="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13337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err="1">
                <a:solidFill>
                  <a:srgbClr val="C00000"/>
                </a:solidFill>
              </a:rPr>
              <a:t>Mobilite</a:t>
            </a:r>
            <a:r>
              <a:rPr lang="fr-FR" dirty="0">
                <a:solidFill>
                  <a:srgbClr val="C00000"/>
                </a:solidFill>
              </a:rPr>
              <a:t>́, Energie, Environnement, Propulsion</a:t>
            </a:r>
            <a:endParaRPr lang="fr-FR" dirty="0"/>
          </a:p>
        </p:txBody>
      </p:sp>
      <p:sp>
        <p:nvSpPr>
          <p:cNvPr id="3" name="Espace réservé du contenu 2"/>
          <p:cNvSpPr>
            <a:spLocks noGrp="1"/>
          </p:cNvSpPr>
          <p:nvPr>
            <p:ph idx="1"/>
          </p:nvPr>
        </p:nvSpPr>
        <p:spPr>
          <a:xfrm>
            <a:off x="457200" y="757433"/>
            <a:ext cx="8686800" cy="5236967"/>
          </a:xfrm>
        </p:spPr>
        <p:txBody>
          <a:bodyPr>
            <a:noAutofit/>
          </a:bodyPr>
          <a:lstStyle/>
          <a:p>
            <a:pPr marL="0" indent="0">
              <a:spcBef>
                <a:spcPts val="0"/>
              </a:spcBef>
              <a:spcAft>
                <a:spcPts val="200"/>
              </a:spcAft>
              <a:buNone/>
            </a:pPr>
            <a:r>
              <a:rPr lang="fr-FR" sz="1600" b="1" dirty="0">
                <a:solidFill>
                  <a:schemeClr val="accent2"/>
                </a:solidFill>
              </a:rPr>
              <a:t>Equipements acquis au cours du contrat</a:t>
            </a:r>
          </a:p>
          <a:p>
            <a:pPr>
              <a:spcBef>
                <a:spcPts val="0"/>
              </a:spcBef>
              <a:spcAft>
                <a:spcPts val="200"/>
              </a:spcAft>
              <a:buFontTx/>
              <a:buChar char="-"/>
            </a:pPr>
            <a:r>
              <a:rPr lang="fr-FR" sz="1600" dirty="0"/>
              <a:t>Surfaces de recherche dédiées (600 m2) </a:t>
            </a:r>
          </a:p>
          <a:p>
            <a:pPr>
              <a:spcBef>
                <a:spcPts val="0"/>
              </a:spcBef>
              <a:spcAft>
                <a:spcPts val="200"/>
              </a:spcAft>
              <a:buFontTx/>
              <a:buChar char="-"/>
            </a:pPr>
            <a:r>
              <a:rPr lang="fr-FR" sz="1600" dirty="0"/>
              <a:t>Banc d’essais dynamique pour </a:t>
            </a:r>
            <a:r>
              <a:rPr lang="fr-FR" sz="1600" b="1" dirty="0"/>
              <a:t>moteurs</a:t>
            </a:r>
            <a:r>
              <a:rPr lang="fr-FR" sz="1600" dirty="0"/>
              <a:t> et groupes </a:t>
            </a:r>
            <a:r>
              <a:rPr lang="fr-FR" sz="1600" dirty="0" err="1"/>
              <a:t>moto-propulseurs</a:t>
            </a:r>
            <a:r>
              <a:rPr lang="fr-FR" sz="1600" dirty="0"/>
              <a:t> (moteur, PAC, hybride)</a:t>
            </a:r>
          </a:p>
          <a:p>
            <a:pPr>
              <a:spcBef>
                <a:spcPts val="0"/>
              </a:spcBef>
              <a:spcAft>
                <a:spcPts val="200"/>
              </a:spcAft>
              <a:buFontTx/>
              <a:buChar char="-"/>
            </a:pPr>
            <a:r>
              <a:rPr lang="fr-FR" sz="1600" dirty="0"/>
              <a:t>Banc d’essais dynamique pour </a:t>
            </a:r>
            <a:r>
              <a:rPr lang="fr-FR" sz="1600" b="1" dirty="0"/>
              <a:t>véhicules</a:t>
            </a:r>
            <a:r>
              <a:rPr lang="fr-FR" sz="1600" dirty="0"/>
              <a:t> complets (1 à 4 roues)</a:t>
            </a:r>
          </a:p>
          <a:p>
            <a:pPr>
              <a:spcBef>
                <a:spcPts val="0"/>
              </a:spcBef>
              <a:spcAft>
                <a:spcPts val="200"/>
              </a:spcAft>
              <a:buFontTx/>
              <a:buChar char="-"/>
            </a:pPr>
            <a:r>
              <a:rPr lang="fr-FR" sz="1600" dirty="0"/>
              <a:t>Tube à choc haute pression &amp; température</a:t>
            </a:r>
          </a:p>
          <a:p>
            <a:pPr>
              <a:spcBef>
                <a:spcPts val="0"/>
              </a:spcBef>
              <a:spcAft>
                <a:spcPts val="200"/>
              </a:spcAft>
              <a:buFontTx/>
              <a:buChar char="-"/>
            </a:pPr>
            <a:r>
              <a:rPr lang="fr-FR" sz="1600" dirty="0"/>
              <a:t>Méthodes optiques (PIV, </a:t>
            </a:r>
            <a:r>
              <a:rPr lang="fr-FR" sz="1600" dirty="0" err="1"/>
              <a:t>spectométrie</a:t>
            </a:r>
            <a:r>
              <a:rPr lang="fr-FR" sz="1600" dirty="0"/>
              <a:t>, caméra rapide, thermographie </a:t>
            </a:r>
          </a:p>
          <a:p>
            <a:pPr marL="0" indent="0">
              <a:spcBef>
                <a:spcPts val="0"/>
              </a:spcBef>
              <a:spcAft>
                <a:spcPts val="200"/>
              </a:spcAft>
              <a:buNone/>
            </a:pPr>
            <a:r>
              <a:rPr lang="fr-FR" sz="1600" dirty="0"/>
              <a:t>      infrarouge haute vitesse)</a:t>
            </a:r>
          </a:p>
          <a:p>
            <a:pPr marL="0" indent="0">
              <a:spcBef>
                <a:spcPts val="0"/>
              </a:spcBef>
              <a:spcAft>
                <a:spcPts val="200"/>
              </a:spcAft>
              <a:buNone/>
            </a:pPr>
            <a:endParaRPr lang="fr-FR" sz="1600" b="1" dirty="0">
              <a:solidFill>
                <a:schemeClr val="accent2"/>
              </a:solidFill>
            </a:endParaRPr>
          </a:p>
          <a:p>
            <a:pPr marL="0" indent="0">
              <a:spcBef>
                <a:spcPts val="0"/>
              </a:spcBef>
              <a:spcAft>
                <a:spcPts val="200"/>
              </a:spcAft>
              <a:buNone/>
            </a:pPr>
            <a:endParaRPr lang="fr-FR" sz="1600" b="1" dirty="0">
              <a:solidFill>
                <a:schemeClr val="accent2"/>
              </a:solidFill>
            </a:endParaRPr>
          </a:p>
          <a:p>
            <a:pPr marL="0" indent="0">
              <a:spcBef>
                <a:spcPts val="0"/>
              </a:spcBef>
              <a:spcAft>
                <a:spcPts val="200"/>
              </a:spcAft>
              <a:buNone/>
            </a:pPr>
            <a:endParaRPr lang="fr-FR" sz="1600" b="1" dirty="0">
              <a:solidFill>
                <a:schemeClr val="accent2"/>
              </a:solidFill>
            </a:endParaRPr>
          </a:p>
          <a:p>
            <a:pPr marL="0" indent="0">
              <a:spcBef>
                <a:spcPts val="0"/>
              </a:spcBef>
              <a:spcAft>
                <a:spcPts val="200"/>
              </a:spcAft>
              <a:buNone/>
            </a:pPr>
            <a:r>
              <a:rPr lang="fr-FR" sz="1600" b="1" dirty="0">
                <a:solidFill>
                  <a:schemeClr val="accent2"/>
                </a:solidFill>
              </a:rPr>
              <a:t>Exemples de </a:t>
            </a:r>
            <a:r>
              <a:rPr lang="fr-FR" sz="1600" b="1" dirty="0" err="1">
                <a:solidFill>
                  <a:schemeClr val="accent2"/>
                </a:solidFill>
              </a:rPr>
              <a:t>réalisations</a:t>
            </a:r>
            <a:endParaRPr lang="fr-FR" sz="1600" b="1" dirty="0">
              <a:solidFill>
                <a:schemeClr val="accent2"/>
              </a:solidFill>
            </a:endParaRPr>
          </a:p>
          <a:p>
            <a:pPr>
              <a:spcBef>
                <a:spcPts val="0"/>
              </a:spcBef>
              <a:spcAft>
                <a:spcPts val="200"/>
              </a:spcAft>
              <a:buFontTx/>
              <a:buChar char="-"/>
            </a:pPr>
            <a:r>
              <a:rPr lang="fr-FR" sz="1600" dirty="0"/>
              <a:t>Expertise judiciaire nationale dans le cadre du « </a:t>
            </a:r>
            <a:r>
              <a:rPr lang="fr-FR" sz="1600" dirty="0" err="1"/>
              <a:t>dieselgate</a:t>
            </a:r>
            <a:r>
              <a:rPr lang="fr-FR" sz="1600" dirty="0"/>
              <a:t> » (</a:t>
            </a:r>
            <a:r>
              <a:rPr lang="fr-FR" sz="1600" dirty="0" err="1"/>
              <a:t>Ministère</a:t>
            </a:r>
            <a:r>
              <a:rPr lang="fr-FR" sz="1600" dirty="0"/>
              <a:t> de la Justice)</a:t>
            </a:r>
          </a:p>
          <a:p>
            <a:pPr>
              <a:spcBef>
                <a:spcPts val="0"/>
              </a:spcBef>
              <a:spcAft>
                <a:spcPts val="200"/>
              </a:spcAft>
              <a:buFontTx/>
              <a:buChar char="-"/>
            </a:pPr>
            <a:r>
              <a:rPr lang="fr-FR" sz="1600" dirty="0"/>
              <a:t>Moteurs 5 temps, Stirling (</a:t>
            </a:r>
            <a:r>
              <a:rPr lang="fr-FR" sz="1600" dirty="0" err="1"/>
              <a:t>Danielson</a:t>
            </a:r>
            <a:r>
              <a:rPr lang="fr-FR" sz="1600" dirty="0"/>
              <a:t> Engineering)</a:t>
            </a:r>
          </a:p>
          <a:p>
            <a:pPr>
              <a:spcBef>
                <a:spcPts val="0"/>
              </a:spcBef>
              <a:spcAft>
                <a:spcPts val="200"/>
              </a:spcAft>
              <a:buFontTx/>
              <a:buChar char="-"/>
            </a:pPr>
            <a:r>
              <a:rPr lang="fr-FR" sz="1600" dirty="0" err="1"/>
              <a:t>Modèles</a:t>
            </a:r>
            <a:r>
              <a:rPr lang="fr-FR" sz="1600" dirty="0"/>
              <a:t> d’injection (Renault)</a:t>
            </a:r>
          </a:p>
          <a:p>
            <a:pPr>
              <a:spcBef>
                <a:spcPts val="0"/>
              </a:spcBef>
              <a:spcAft>
                <a:spcPts val="200"/>
              </a:spcAft>
              <a:buFontTx/>
              <a:buChar char="-"/>
            </a:pPr>
            <a:r>
              <a:rPr lang="fr-FR" sz="1600" dirty="0"/>
              <a:t>Combustions alternatives (HHO </a:t>
            </a:r>
            <a:r>
              <a:rPr lang="fr-FR" sz="1600" dirty="0" err="1"/>
              <a:t>Hydrogène</a:t>
            </a:r>
            <a:r>
              <a:rPr lang="fr-FR" sz="1600" dirty="0"/>
              <a:t>)</a:t>
            </a:r>
          </a:p>
          <a:p>
            <a:pPr>
              <a:spcBef>
                <a:spcPts val="0"/>
              </a:spcBef>
              <a:spcAft>
                <a:spcPts val="200"/>
              </a:spcAft>
              <a:buFontTx/>
              <a:buChar char="-"/>
            </a:pPr>
            <a:r>
              <a:rPr lang="fr-FR" sz="1600" dirty="0" err="1"/>
              <a:t>Caractérisation</a:t>
            </a:r>
            <a:r>
              <a:rPr lang="fr-FR" sz="1600" dirty="0"/>
              <a:t> de biocombustibles (Gouvernement Malaisie)</a:t>
            </a:r>
          </a:p>
          <a:p>
            <a:pPr>
              <a:spcBef>
                <a:spcPts val="0"/>
              </a:spcBef>
              <a:spcAft>
                <a:spcPts val="200"/>
              </a:spcAft>
              <a:buFontTx/>
              <a:buChar char="-"/>
            </a:pPr>
            <a:r>
              <a:rPr lang="fr-FR" sz="1600" dirty="0"/>
              <a:t>Optimisation </a:t>
            </a:r>
            <a:r>
              <a:rPr lang="fr-FR" sz="1600" dirty="0" err="1"/>
              <a:t>énergétique</a:t>
            </a:r>
            <a:r>
              <a:rPr lang="fr-FR" sz="1600" dirty="0"/>
              <a:t> </a:t>
            </a:r>
            <a:r>
              <a:rPr lang="fr-FR" sz="1600" dirty="0" err="1"/>
              <a:t>véhicule</a:t>
            </a:r>
            <a:r>
              <a:rPr lang="fr-FR" sz="1600" dirty="0"/>
              <a:t> hybride avec anticipation de trajets (</a:t>
            </a:r>
            <a:r>
              <a:rPr lang="fr-FR" sz="1600" dirty="0" err="1"/>
              <a:t>Danielson</a:t>
            </a:r>
            <a:r>
              <a:rPr lang="fr-FR" sz="1600" dirty="0"/>
              <a:t>, </a:t>
            </a:r>
            <a:r>
              <a:rPr lang="fr-FR" sz="1600" dirty="0" err="1"/>
              <a:t>Sodemo</a:t>
            </a:r>
            <a:r>
              <a:rPr lang="fr-FR" sz="1600" dirty="0"/>
              <a:t>)</a:t>
            </a:r>
          </a:p>
          <a:p>
            <a:pPr marL="0" indent="0">
              <a:spcBef>
                <a:spcPts val="0"/>
              </a:spcBef>
              <a:spcAft>
                <a:spcPts val="200"/>
              </a:spcAft>
              <a:buNone/>
            </a:pPr>
            <a:endParaRPr lang="fr-FR" sz="1600" b="1" dirty="0">
              <a:solidFill>
                <a:schemeClr val="accent2"/>
              </a:solidFill>
            </a:endParaRPr>
          </a:p>
        </p:txBody>
      </p:sp>
      <p:pic>
        <p:nvPicPr>
          <p:cNvPr id="4" name="Picture 4" descr="TACsite">
            <a:extLst>
              <a:ext uri="{FF2B5EF4-FFF2-40B4-BE49-F238E27FC236}">
                <a16:creationId xmlns:a16="http://schemas.microsoft.com/office/drawing/2014/main" id="{4CFF4BD8-391C-664F-8BD8-91CF06D4BD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2325" y="1843848"/>
            <a:ext cx="1252229" cy="18761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41DFC4EA-CCC1-364E-9A99-1B45B23D6E6C}"/>
              </a:ext>
            </a:extLst>
          </p:cNvPr>
          <p:cNvPicPr>
            <a:picLocks noChangeAspect="1"/>
          </p:cNvPicPr>
          <p:nvPr/>
        </p:nvPicPr>
        <p:blipFill>
          <a:blip r:embed="rId4"/>
          <a:stretch>
            <a:fillRect/>
          </a:stretch>
        </p:blipFill>
        <p:spPr>
          <a:xfrm>
            <a:off x="5768162" y="2781898"/>
            <a:ext cx="2194077" cy="1116745"/>
          </a:xfrm>
          <a:prstGeom prst="rect">
            <a:avLst/>
          </a:prstGeom>
        </p:spPr>
      </p:pic>
    </p:spTree>
    <p:extLst>
      <p:ext uri="{BB962C8B-B14F-4D97-AF65-F5344CB8AC3E}">
        <p14:creationId xmlns:p14="http://schemas.microsoft.com/office/powerpoint/2010/main" val="3255465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MEEP</a:t>
            </a:r>
            <a:endParaRPr lang="fr-FR" dirty="0"/>
          </a:p>
        </p:txBody>
      </p:sp>
      <p:sp>
        <p:nvSpPr>
          <p:cNvPr id="3" name="Espace réservé du contenu 2"/>
          <p:cNvSpPr>
            <a:spLocks noGrp="1"/>
          </p:cNvSpPr>
          <p:nvPr>
            <p:ph idx="1"/>
          </p:nvPr>
        </p:nvSpPr>
        <p:spPr>
          <a:xfrm>
            <a:off x="313427" y="1424053"/>
            <a:ext cx="8229600" cy="4525963"/>
          </a:xfrm>
        </p:spPr>
        <p:txBody>
          <a:bodyPr>
            <a:normAutofit fontScale="47500" lnSpcReduction="20000"/>
          </a:bodyPr>
          <a:lstStyle/>
          <a:p>
            <a:pPr>
              <a:lnSpc>
                <a:spcPct val="120000"/>
              </a:lnSpc>
              <a:spcBef>
                <a:spcPts val="0"/>
              </a:spcBef>
              <a:spcAft>
                <a:spcPts val="600"/>
              </a:spcAft>
              <a:buFontTx/>
              <a:buChar char="-"/>
            </a:pPr>
            <a:r>
              <a:rPr lang="fr-FR" b="1" dirty="0">
                <a:solidFill>
                  <a:schemeClr val="accent2"/>
                </a:solidFill>
              </a:rPr>
              <a:t>Objectifs scientifiques</a:t>
            </a:r>
          </a:p>
          <a:p>
            <a:pPr marL="342900" indent="-342900">
              <a:lnSpc>
                <a:spcPct val="120000"/>
              </a:lnSpc>
              <a:spcBef>
                <a:spcPts val="0"/>
              </a:spcBef>
              <a:spcAft>
                <a:spcPts val="600"/>
              </a:spcAft>
              <a:buFontTx/>
              <a:buChar char="-"/>
            </a:pPr>
            <a:r>
              <a:rPr lang="fr-FR" dirty="0"/>
              <a:t>Nouvelles architectures de groupes </a:t>
            </a:r>
            <a:r>
              <a:rPr lang="fr-FR" dirty="0" err="1"/>
              <a:t>moto-propulseurs</a:t>
            </a:r>
            <a:endParaRPr lang="fr-FR" dirty="0"/>
          </a:p>
          <a:p>
            <a:pPr marL="800100" lvl="1" indent="-342900" algn="just">
              <a:lnSpc>
                <a:spcPct val="120000"/>
              </a:lnSpc>
              <a:spcBef>
                <a:spcPts val="0"/>
              </a:spcBef>
              <a:spcAft>
                <a:spcPts val="600"/>
              </a:spcAft>
              <a:buFontTx/>
              <a:buChar char="-"/>
            </a:pPr>
            <a:r>
              <a:rPr lang="fr-FR" dirty="0"/>
              <a:t>Développer des outils de gestion optimale de l’énergie incorporant le savoir faire en modélisation et optimisation des moteurs électriques et thermiques, accessoires, et valorisation des pertes thermiques, l’apprentissage et le vieillissement en lien avec les modèles économiques et les analyses d’impact environnemental</a:t>
            </a:r>
          </a:p>
          <a:p>
            <a:pPr marL="800100" lvl="1" indent="-342900" algn="just">
              <a:lnSpc>
                <a:spcPct val="120000"/>
              </a:lnSpc>
              <a:spcBef>
                <a:spcPts val="0"/>
              </a:spcBef>
              <a:spcAft>
                <a:spcPts val="600"/>
              </a:spcAft>
              <a:buFontTx/>
              <a:buChar char="-"/>
            </a:pPr>
            <a:r>
              <a:rPr lang="fr-FR" dirty="0"/>
              <a:t>Développer de nouvelles architectures de moteurs et groupes motopropulseurs pour des usages et applications en rupture (moteurs à accès optiques, combustions exotiques, marchés de niche, filières difficiles à </a:t>
            </a:r>
            <a:r>
              <a:rPr lang="fr-FR" dirty="0" err="1"/>
              <a:t>décarbonner</a:t>
            </a:r>
            <a:r>
              <a:rPr lang="fr-FR" dirty="0"/>
              <a:t>)</a:t>
            </a:r>
          </a:p>
          <a:p>
            <a:pPr marL="800100" lvl="1" indent="-342900" algn="just">
              <a:lnSpc>
                <a:spcPct val="120000"/>
              </a:lnSpc>
              <a:spcBef>
                <a:spcPts val="0"/>
              </a:spcBef>
              <a:spcAft>
                <a:spcPts val="600"/>
              </a:spcAft>
              <a:buFontTx/>
              <a:buChar char="-"/>
            </a:pPr>
            <a:r>
              <a:rPr lang="fr-FR" dirty="0"/>
              <a:t>Développer des méthodologies de conception optimale des échanges de masse et énergie dans les dispositifs équipant les GMP</a:t>
            </a:r>
          </a:p>
          <a:p>
            <a:pPr marL="342900" indent="-342900">
              <a:lnSpc>
                <a:spcPct val="120000"/>
              </a:lnSpc>
              <a:spcBef>
                <a:spcPts val="0"/>
              </a:spcBef>
              <a:spcAft>
                <a:spcPts val="600"/>
              </a:spcAft>
              <a:buFontTx/>
              <a:buChar char="-"/>
            </a:pPr>
            <a:r>
              <a:rPr lang="fr-FR" dirty="0"/>
              <a:t>Combustions et combustibles alternatifs</a:t>
            </a:r>
          </a:p>
          <a:p>
            <a:pPr marL="800100" lvl="1" indent="-342900">
              <a:lnSpc>
                <a:spcPct val="120000"/>
              </a:lnSpc>
              <a:spcBef>
                <a:spcPts val="0"/>
              </a:spcBef>
              <a:spcAft>
                <a:spcPts val="600"/>
              </a:spcAft>
              <a:buFontTx/>
              <a:buChar char="-"/>
            </a:pPr>
            <a:r>
              <a:rPr lang="fr-FR" dirty="0"/>
              <a:t>Explorer la cinétique de combustion de molécules complexes, contribuer aux nouveaux schémas et modèles de combustion, anticiper l’évolution de la réglementation</a:t>
            </a:r>
          </a:p>
          <a:p>
            <a:pPr marL="800100" lvl="1" indent="-342900">
              <a:lnSpc>
                <a:spcPct val="120000"/>
              </a:lnSpc>
              <a:spcBef>
                <a:spcPts val="0"/>
              </a:spcBef>
              <a:spcAft>
                <a:spcPts val="600"/>
              </a:spcAft>
              <a:buFontTx/>
              <a:buChar char="-"/>
            </a:pPr>
            <a:r>
              <a:rPr lang="fr-FR" dirty="0"/>
              <a:t>Contribuer au développement des filières hydrogène et biocombustible pour les transports durables</a:t>
            </a:r>
          </a:p>
          <a:p>
            <a:pPr marL="800100" lvl="1" indent="-342900">
              <a:lnSpc>
                <a:spcPct val="120000"/>
              </a:lnSpc>
              <a:spcBef>
                <a:spcPts val="0"/>
              </a:spcBef>
              <a:spcAft>
                <a:spcPts val="600"/>
              </a:spcAft>
              <a:buFontTx/>
              <a:buChar char="-"/>
            </a:pPr>
            <a:r>
              <a:rPr lang="fr-FR" dirty="0"/>
              <a:t>Développer la métrologie et la simulation numérique des écoulements fluides  complexes et réactifs</a:t>
            </a:r>
          </a:p>
        </p:txBody>
      </p:sp>
      <p:sp>
        <p:nvSpPr>
          <p:cNvPr id="4" name="Rectangle 3"/>
          <p:cNvSpPr/>
          <p:nvPr/>
        </p:nvSpPr>
        <p:spPr>
          <a:xfrm>
            <a:off x="393593" y="807852"/>
            <a:ext cx="8149434" cy="400110"/>
          </a:xfrm>
          <a:prstGeom prst="rect">
            <a:avLst/>
          </a:prstGeom>
        </p:spPr>
        <p:txBody>
          <a:bodyPr wrap="square">
            <a:spAutoFit/>
          </a:bodyPr>
          <a:lstStyle/>
          <a:p>
            <a:r>
              <a:rPr lang="fr-FR" sz="2000" b="1" dirty="0">
                <a:solidFill>
                  <a:schemeClr val="accent2"/>
                </a:solidFill>
                <a:latin typeface="Futura Medium" charset="0"/>
                <a:ea typeface="Futura Medium" charset="0"/>
                <a:cs typeface="Futura Medium" charset="0"/>
              </a:rPr>
              <a:t>Projet scientifique sur 5 ans</a:t>
            </a:r>
          </a:p>
        </p:txBody>
      </p:sp>
    </p:spTree>
    <p:extLst>
      <p:ext uri="{BB962C8B-B14F-4D97-AF65-F5344CB8AC3E}">
        <p14:creationId xmlns:p14="http://schemas.microsoft.com/office/powerpoint/2010/main" val="2852322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MEEP</a:t>
            </a:r>
            <a:endParaRPr lang="fr-FR" dirty="0"/>
          </a:p>
        </p:txBody>
      </p:sp>
      <p:sp>
        <p:nvSpPr>
          <p:cNvPr id="3" name="Espace réservé du contenu 2"/>
          <p:cNvSpPr>
            <a:spLocks noGrp="1"/>
          </p:cNvSpPr>
          <p:nvPr>
            <p:ph idx="1"/>
          </p:nvPr>
        </p:nvSpPr>
        <p:spPr>
          <a:xfrm>
            <a:off x="457200" y="1336552"/>
            <a:ext cx="8229600" cy="5019635"/>
          </a:xfrm>
        </p:spPr>
        <p:txBody>
          <a:bodyPr>
            <a:noAutofit/>
          </a:bodyPr>
          <a:lstStyle/>
          <a:p>
            <a:pPr>
              <a:spcBef>
                <a:spcPts val="0"/>
              </a:spcBef>
              <a:spcAft>
                <a:spcPts val="1200"/>
              </a:spcAft>
            </a:pPr>
            <a:r>
              <a:rPr lang="fr-FR" sz="2400" b="1" dirty="0">
                <a:solidFill>
                  <a:schemeClr val="accent2"/>
                </a:solidFill>
              </a:rPr>
              <a:t>Stratégie et Développements partenariaux</a:t>
            </a:r>
          </a:p>
          <a:p>
            <a:pPr lvl="1">
              <a:spcBef>
                <a:spcPts val="0"/>
              </a:spcBef>
              <a:spcAft>
                <a:spcPts val="1200"/>
              </a:spcAft>
            </a:pPr>
            <a:r>
              <a:rPr lang="fr-FR" sz="2000" dirty="0"/>
              <a:t>Evolution thématique du laboratoire mixte id-motion</a:t>
            </a:r>
          </a:p>
          <a:p>
            <a:pPr lvl="1">
              <a:spcBef>
                <a:spcPts val="0"/>
              </a:spcBef>
              <a:spcAft>
                <a:spcPts val="1200"/>
              </a:spcAft>
            </a:pPr>
            <a:r>
              <a:rPr lang="fr-FR" sz="2000" dirty="0"/>
              <a:t>Rapprochement FC-</a:t>
            </a:r>
            <a:r>
              <a:rPr lang="fr-FR" sz="2000" dirty="0" err="1"/>
              <a:t>lab</a:t>
            </a:r>
            <a:r>
              <a:rPr lang="fr-FR" sz="2000" dirty="0"/>
              <a:t> et développement expertise hydrogène combustible</a:t>
            </a:r>
          </a:p>
          <a:p>
            <a:pPr lvl="1">
              <a:spcBef>
                <a:spcPts val="0"/>
              </a:spcBef>
              <a:spcAft>
                <a:spcPts val="1200"/>
              </a:spcAft>
            </a:pPr>
            <a:r>
              <a:rPr lang="fr-FR" sz="2000" dirty="0"/>
              <a:t>Applications du savoir-faire en décarbonation à des secteurs connexes, notamment numérique (empreinte carbone data centers)</a:t>
            </a:r>
          </a:p>
          <a:p>
            <a:pPr lvl="1">
              <a:spcBef>
                <a:spcPts val="0"/>
              </a:spcBef>
              <a:spcAft>
                <a:spcPts val="1200"/>
              </a:spcAft>
            </a:pPr>
            <a:r>
              <a:rPr lang="fr-FR" sz="2000" dirty="0"/>
              <a:t>Mutation sectorielle vers des applications difficiles à </a:t>
            </a:r>
            <a:r>
              <a:rPr lang="fr-FR" sz="2000" dirty="0" err="1"/>
              <a:t>décarbonner</a:t>
            </a:r>
            <a:r>
              <a:rPr lang="fr-FR" sz="2000" dirty="0"/>
              <a:t> (poids lourd, aéronautique, etc.)</a:t>
            </a:r>
          </a:p>
          <a:p>
            <a:pPr lvl="1">
              <a:spcBef>
                <a:spcPts val="0"/>
              </a:spcBef>
              <a:spcAft>
                <a:spcPts val="1200"/>
              </a:spcAft>
            </a:pPr>
            <a:r>
              <a:rPr lang="fr-FR" sz="2000" dirty="0"/>
              <a:t>Spécialisation et développement de recherche fondamentale</a:t>
            </a:r>
          </a:p>
          <a:p>
            <a:pPr lvl="1">
              <a:spcBef>
                <a:spcPts val="0"/>
              </a:spcBef>
              <a:spcAft>
                <a:spcPts val="1200"/>
              </a:spcAft>
            </a:pPr>
            <a:endParaRPr lang="fr-FR" sz="1800" b="1" dirty="0">
              <a:solidFill>
                <a:schemeClr val="accent2"/>
              </a:solidFill>
            </a:endParaRPr>
          </a:p>
          <a:p>
            <a:pPr marL="457200" lvl="1" indent="0">
              <a:spcBef>
                <a:spcPts val="0"/>
              </a:spcBef>
              <a:spcAft>
                <a:spcPts val="1200"/>
              </a:spcAft>
              <a:buNone/>
            </a:pPr>
            <a:endParaRPr lang="fr-FR" sz="1800" dirty="0"/>
          </a:p>
        </p:txBody>
      </p:sp>
      <p:sp>
        <p:nvSpPr>
          <p:cNvPr id="4" name="Rectangle 3">
            <a:extLst>
              <a:ext uri="{FF2B5EF4-FFF2-40B4-BE49-F238E27FC236}">
                <a16:creationId xmlns:a16="http://schemas.microsoft.com/office/drawing/2014/main" id="{98EA5D82-2FF6-E24D-B649-DED229309760}"/>
              </a:ext>
            </a:extLst>
          </p:cNvPr>
          <p:cNvSpPr/>
          <p:nvPr/>
        </p:nvSpPr>
        <p:spPr>
          <a:xfrm>
            <a:off x="308243" y="828735"/>
            <a:ext cx="3949736"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a:t>
            </a:r>
          </a:p>
        </p:txBody>
      </p:sp>
    </p:spTree>
    <p:extLst>
      <p:ext uri="{BB962C8B-B14F-4D97-AF65-F5344CB8AC3E}">
        <p14:creationId xmlns:p14="http://schemas.microsoft.com/office/powerpoint/2010/main" val="3966679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87192" y="2650616"/>
            <a:ext cx="6047740" cy="391160"/>
          </a:xfrm>
          <a:prstGeom prst="rect">
            <a:avLst/>
          </a:prstGeom>
        </p:spPr>
        <p:txBody>
          <a:bodyPr vert="horz" wrap="square" lIns="0" tIns="12700" rIns="0" bIns="0" rtlCol="0">
            <a:spAutoFit/>
          </a:bodyPr>
          <a:lstStyle/>
          <a:p>
            <a:pPr marL="12700">
              <a:lnSpc>
                <a:spcPct val="100000"/>
              </a:lnSpc>
              <a:spcBef>
                <a:spcPts val="100"/>
              </a:spcBef>
            </a:pPr>
            <a:r>
              <a:rPr spc="-10" dirty="0">
                <a:solidFill>
                  <a:srgbClr val="7E7E7E"/>
                </a:solidFill>
              </a:rPr>
              <a:t>Compétence</a:t>
            </a:r>
            <a:r>
              <a:rPr spc="5" dirty="0">
                <a:solidFill>
                  <a:srgbClr val="7E7E7E"/>
                </a:solidFill>
              </a:rPr>
              <a:t> </a:t>
            </a:r>
            <a:r>
              <a:rPr spc="-15" dirty="0"/>
              <a:t>Systèmes</a:t>
            </a:r>
            <a:r>
              <a:rPr spc="-10" dirty="0"/>
              <a:t> </a:t>
            </a:r>
            <a:r>
              <a:rPr spc="-15" dirty="0"/>
              <a:t>Intelligents</a:t>
            </a:r>
            <a:r>
              <a:rPr spc="15" dirty="0"/>
              <a:t> </a:t>
            </a:r>
            <a:r>
              <a:rPr spc="-5" dirty="0"/>
              <a:t>et</a:t>
            </a:r>
            <a:r>
              <a:rPr spc="5" dirty="0"/>
              <a:t> </a:t>
            </a:r>
            <a:r>
              <a:rPr spc="-5" dirty="0"/>
              <a:t>Connectés</a:t>
            </a:r>
          </a:p>
        </p:txBody>
      </p:sp>
    </p:spTree>
    <p:extLst>
      <p:ext uri="{BB962C8B-B14F-4D97-AF65-F5344CB8AC3E}">
        <p14:creationId xmlns:p14="http://schemas.microsoft.com/office/powerpoint/2010/main" val="3805714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r"/>
            <a:r>
              <a:rPr lang="fr-FR" dirty="0"/>
              <a:t>Compétence </a:t>
            </a:r>
            <a:r>
              <a:rPr lang="fr-FR" dirty="0">
                <a:solidFill>
                  <a:srgbClr val="C00000"/>
                </a:solidFill>
              </a:rPr>
              <a:t>Systèmes Intelligents et Connectés</a:t>
            </a:r>
          </a:p>
        </p:txBody>
      </p:sp>
      <p:sp>
        <p:nvSpPr>
          <p:cNvPr id="6" name="Espace réservé du contenu 5"/>
          <p:cNvSpPr>
            <a:spLocks noGrp="1"/>
          </p:cNvSpPr>
          <p:nvPr>
            <p:ph idx="1"/>
          </p:nvPr>
        </p:nvSpPr>
        <p:spPr>
          <a:xfrm>
            <a:off x="680936" y="972766"/>
            <a:ext cx="8005864" cy="5153397"/>
          </a:xfrm>
        </p:spPr>
        <p:txBody>
          <a:bodyPr>
            <a:normAutofit/>
          </a:bodyPr>
          <a:lstStyle/>
          <a:p>
            <a:r>
              <a:rPr lang="fr-FR" altLang="fr-FR" sz="2000" b="1" dirty="0"/>
              <a:t>02</a:t>
            </a:r>
            <a:r>
              <a:rPr lang="fr-FR" altLang="fr-FR" sz="2000" dirty="0"/>
              <a:t> PR 			:	SM. </a:t>
            </a:r>
            <a:r>
              <a:rPr lang="fr-FR" altLang="fr-FR" sz="2000" dirty="0" err="1"/>
              <a:t>Senouci</a:t>
            </a:r>
            <a:r>
              <a:rPr lang="fr-FR" altLang="fr-FR" sz="2000" dirty="0"/>
              <a:t> – E-H. </a:t>
            </a:r>
            <a:r>
              <a:rPr lang="fr-FR" altLang="fr-FR" sz="2000" dirty="0" err="1"/>
              <a:t>Aglzim</a:t>
            </a:r>
            <a:r>
              <a:rPr lang="fr-FR" altLang="fr-FR" sz="2000" dirty="0"/>
              <a:t> (09/2021)</a:t>
            </a:r>
          </a:p>
          <a:p>
            <a:pPr marL="0" indent="0">
              <a:buNone/>
            </a:pPr>
            <a:endParaRPr lang="fr-FR" altLang="fr-FR" sz="2000" dirty="0"/>
          </a:p>
          <a:p>
            <a:r>
              <a:rPr lang="fr-FR" altLang="fr-FR" sz="2000" b="1" dirty="0"/>
              <a:t>05</a:t>
            </a:r>
            <a:r>
              <a:rPr lang="fr-FR" altLang="fr-FR" sz="2000" dirty="0"/>
              <a:t> MCF 		: 	P. Brunet, B. Brik (09/2020), </a:t>
            </a:r>
          </a:p>
          <a:p>
            <a:pPr marL="0" indent="0">
              <a:buNone/>
            </a:pPr>
            <a:r>
              <a:rPr lang="fr-FR" altLang="fr-FR" sz="2000" dirty="0"/>
              <a:t>						F. </a:t>
            </a:r>
            <a:r>
              <a:rPr lang="fr-FR" altLang="fr-FR" sz="2000" dirty="0" err="1"/>
              <a:t>Delavernhe</a:t>
            </a:r>
            <a:r>
              <a:rPr lang="fr-FR" altLang="fr-FR" sz="2000" dirty="0"/>
              <a:t> (09/2021), A. </a:t>
            </a:r>
            <a:r>
              <a:rPr lang="fr-FR" altLang="fr-FR" sz="2000" dirty="0" err="1"/>
              <a:t>Chaibet</a:t>
            </a:r>
            <a:r>
              <a:rPr lang="fr-FR" altLang="fr-FR" sz="2000" dirty="0"/>
              <a:t> </a:t>
            </a:r>
          </a:p>
          <a:p>
            <a:pPr marL="0" indent="0">
              <a:buNone/>
            </a:pPr>
            <a:r>
              <a:rPr lang="fr-FR" altLang="fr-FR" sz="2000" dirty="0"/>
              <a:t>						(HDR, 09/2021), I. </a:t>
            </a:r>
            <a:r>
              <a:rPr lang="fr-FR" altLang="fr-FR" sz="2000" dirty="0" err="1"/>
              <a:t>Korbi</a:t>
            </a:r>
            <a:r>
              <a:rPr lang="fr-FR" altLang="fr-FR" sz="2000" dirty="0"/>
              <a:t> (HDR, 09/2021)</a:t>
            </a:r>
          </a:p>
          <a:p>
            <a:pPr marL="0" indent="0">
              <a:buNone/>
            </a:pPr>
            <a:endParaRPr lang="fr-FR" altLang="fr-FR" sz="2000" dirty="0"/>
          </a:p>
          <a:p>
            <a:r>
              <a:rPr lang="fr-FR" altLang="fr-FR" sz="2000" b="1" dirty="0"/>
              <a:t>01 </a:t>
            </a:r>
            <a:r>
              <a:rPr lang="fr-FR" altLang="fr-FR" sz="2000" dirty="0"/>
              <a:t>EC contractuel : 	A. </a:t>
            </a:r>
            <a:r>
              <a:rPr lang="fr-FR" altLang="fr-FR" sz="2000" dirty="0" err="1"/>
              <a:t>Kribeche</a:t>
            </a:r>
            <a:endParaRPr lang="fr-FR" altLang="fr-FR" sz="2000" dirty="0"/>
          </a:p>
          <a:p>
            <a:endParaRPr lang="fr-FR" altLang="fr-FR" sz="2000" dirty="0"/>
          </a:p>
          <a:p>
            <a:r>
              <a:rPr lang="fr-FR" altLang="fr-FR" sz="2000" b="1" dirty="0"/>
              <a:t>10</a:t>
            </a:r>
            <a:r>
              <a:rPr lang="fr-FR" altLang="fr-FR" sz="2000" dirty="0"/>
              <a:t> Doctorants		:	Y. Huang –	S. </a:t>
            </a:r>
            <a:r>
              <a:rPr lang="fr-FR" altLang="fr-FR" sz="2000" dirty="0" err="1"/>
              <a:t>Abdallaoui</a:t>
            </a:r>
            <a:r>
              <a:rPr lang="fr-FR" altLang="fr-FR" sz="2000" dirty="0"/>
              <a:t> – M. </a:t>
            </a:r>
            <a:r>
              <a:rPr lang="fr-FR" altLang="fr-FR" sz="2000" dirty="0" err="1"/>
              <a:t>Samaali</a:t>
            </a:r>
            <a:r>
              <a:rPr lang="fr-FR" altLang="fr-FR" sz="2000" dirty="0"/>
              <a:t> </a:t>
            </a:r>
          </a:p>
          <a:p>
            <a:pPr marL="0" indent="0">
              <a:buNone/>
            </a:pPr>
            <a:r>
              <a:rPr lang="fr-FR" altLang="fr-FR" sz="2000" dirty="0"/>
              <a:t>						C. </a:t>
            </a:r>
            <a:r>
              <a:rPr lang="fr-FR" altLang="fr-FR" sz="2000" dirty="0" err="1"/>
              <a:t>Hage</a:t>
            </a:r>
            <a:r>
              <a:rPr lang="fr-FR" altLang="fr-FR" sz="2000" dirty="0"/>
              <a:t> – </a:t>
            </a:r>
            <a:r>
              <a:rPr lang="fr-FR" altLang="fr-FR" sz="2000" dirty="0" err="1"/>
              <a:t>Q.Laporte</a:t>
            </a:r>
            <a:r>
              <a:rPr lang="fr-FR" altLang="fr-FR" sz="2000" dirty="0"/>
              <a:t> – M. </a:t>
            </a:r>
            <a:r>
              <a:rPr lang="fr-FR" altLang="fr-FR" sz="2000" dirty="0" err="1"/>
              <a:t>Rahmani</a:t>
            </a:r>
            <a:r>
              <a:rPr lang="fr-FR" altLang="fr-FR" sz="2000" dirty="0"/>
              <a:t> –								L. </a:t>
            </a:r>
            <a:r>
              <a:rPr lang="fr-FR" altLang="fr-FR" sz="2000" dirty="0" err="1"/>
              <a:t>Douaidi</a:t>
            </a:r>
            <a:r>
              <a:rPr lang="fr-FR" altLang="fr-FR" sz="2000" dirty="0"/>
              <a:t> – S. </a:t>
            </a:r>
            <a:r>
              <a:rPr lang="fr-FR" altLang="fr-FR" sz="2000" dirty="0" err="1"/>
              <a:t>Hossain</a:t>
            </a:r>
            <a:r>
              <a:rPr lang="fr-FR" altLang="fr-FR" sz="2000" dirty="0"/>
              <a:t> -  A. </a:t>
            </a:r>
            <a:r>
              <a:rPr lang="fr-FR" altLang="fr-FR" sz="2000" dirty="0" err="1"/>
              <a:t>Saadallah</a:t>
            </a:r>
            <a:r>
              <a:rPr lang="fr-FR" altLang="fr-FR" sz="2000" dirty="0"/>
              <a:t> – </a:t>
            </a:r>
          </a:p>
          <a:p>
            <a:pPr marL="0" indent="0">
              <a:buNone/>
            </a:pPr>
            <a:r>
              <a:rPr lang="fr-FR" altLang="fr-FR" sz="2000" dirty="0"/>
              <a:t>						</a:t>
            </a:r>
            <a:r>
              <a:rPr lang="fr-FR" altLang="fr-FR" sz="2000" dirty="0" err="1"/>
              <a:t>T</a:t>
            </a:r>
            <a:r>
              <a:rPr lang="fr-FR" altLang="fr-FR" sz="2000" dirty="0"/>
              <a:t>. </a:t>
            </a:r>
            <a:r>
              <a:rPr lang="fr-FR" altLang="fr-FR" sz="2000" dirty="0" err="1"/>
              <a:t>Djaidja</a:t>
            </a:r>
            <a:endParaRPr lang="fr-FR" altLang="fr-FR" sz="2000" dirty="0"/>
          </a:p>
          <a:p>
            <a:endParaRPr lang="fr-FR" altLang="fr-FR" sz="2000" b="1" dirty="0"/>
          </a:p>
          <a:p>
            <a:r>
              <a:rPr lang="fr-FR" altLang="fr-FR" sz="2000" b="1" dirty="0"/>
              <a:t>02</a:t>
            </a:r>
            <a:r>
              <a:rPr lang="fr-FR" altLang="fr-FR" sz="2000" dirty="0"/>
              <a:t> IG				:	O. Gharbi, A. </a:t>
            </a:r>
            <a:r>
              <a:rPr lang="fr-FR" altLang="fr-FR" sz="2000" dirty="0" err="1"/>
              <a:t>Selamnia</a:t>
            </a:r>
            <a:endParaRPr lang="fr-FR" sz="2000" dirty="0"/>
          </a:p>
        </p:txBody>
      </p:sp>
    </p:spTree>
    <p:extLst>
      <p:ext uri="{BB962C8B-B14F-4D97-AF65-F5344CB8AC3E}">
        <p14:creationId xmlns:p14="http://schemas.microsoft.com/office/powerpoint/2010/main" val="2316482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61589" y="232409"/>
            <a:ext cx="6046470" cy="391160"/>
          </a:xfrm>
          <a:prstGeom prst="rect">
            <a:avLst/>
          </a:prstGeom>
        </p:spPr>
        <p:txBody>
          <a:bodyPr vert="horz" wrap="square" lIns="0" tIns="12700" rIns="0" bIns="0" rtlCol="0">
            <a:spAutoFit/>
          </a:bodyPr>
          <a:lstStyle/>
          <a:p>
            <a:pPr marL="12700">
              <a:lnSpc>
                <a:spcPct val="100000"/>
              </a:lnSpc>
              <a:spcBef>
                <a:spcPts val="100"/>
              </a:spcBef>
            </a:pPr>
            <a:r>
              <a:rPr lang="fr-FR" dirty="0">
                <a:ea typeface="ＭＳ Ｐゴシック" pitchFamily="34" charset="-128"/>
                <a:cs typeface="Futura t" charset="0"/>
              </a:rPr>
              <a:t>Compétence </a:t>
            </a:r>
            <a:r>
              <a:rPr lang="fr-FR" dirty="0" err="1">
                <a:solidFill>
                  <a:srgbClr val="C00000"/>
                </a:solidFill>
              </a:rPr>
              <a:t>Systèmes</a:t>
            </a:r>
            <a:r>
              <a:rPr lang="fr-FR" dirty="0">
                <a:solidFill>
                  <a:srgbClr val="C00000"/>
                </a:solidFill>
              </a:rPr>
              <a:t> Intelligents et </a:t>
            </a:r>
            <a:r>
              <a:rPr lang="fr-FR" dirty="0" err="1">
                <a:solidFill>
                  <a:srgbClr val="C00000"/>
                </a:solidFill>
              </a:rPr>
              <a:t>Connectés</a:t>
            </a:r>
            <a:endParaRPr spc="-5" dirty="0"/>
          </a:p>
        </p:txBody>
      </p:sp>
      <p:sp>
        <p:nvSpPr>
          <p:cNvPr id="3" name="object 3"/>
          <p:cNvSpPr txBox="1"/>
          <p:nvPr/>
        </p:nvSpPr>
        <p:spPr>
          <a:xfrm>
            <a:off x="410667" y="799080"/>
            <a:ext cx="8109584" cy="1085850"/>
          </a:xfrm>
          <a:prstGeom prst="rect">
            <a:avLst/>
          </a:prstGeom>
        </p:spPr>
        <p:txBody>
          <a:bodyPr vert="horz" wrap="square" lIns="0" tIns="41275" rIns="0" bIns="0" rtlCol="0">
            <a:spAutoFit/>
          </a:bodyPr>
          <a:lstStyle/>
          <a:p>
            <a:pPr marL="12700" algn="just">
              <a:lnSpc>
                <a:spcPct val="100000"/>
              </a:lnSpc>
              <a:spcBef>
                <a:spcPts val="325"/>
              </a:spcBef>
            </a:pPr>
            <a:r>
              <a:rPr sz="1800" b="1" spc="-10" dirty="0">
                <a:solidFill>
                  <a:srgbClr val="C0504D"/>
                </a:solidFill>
                <a:latin typeface="Arial"/>
                <a:cs typeface="Arial"/>
              </a:rPr>
              <a:t>Vision</a:t>
            </a:r>
            <a:r>
              <a:rPr sz="1800" b="1" spc="-15" dirty="0">
                <a:solidFill>
                  <a:srgbClr val="C0504D"/>
                </a:solidFill>
                <a:latin typeface="Arial"/>
                <a:cs typeface="Arial"/>
              </a:rPr>
              <a:t> </a:t>
            </a:r>
            <a:r>
              <a:rPr sz="1800" b="1" spc="-10" dirty="0">
                <a:solidFill>
                  <a:srgbClr val="C0504D"/>
                </a:solidFill>
                <a:latin typeface="Arial"/>
                <a:cs typeface="Arial"/>
              </a:rPr>
              <a:t>et</a:t>
            </a:r>
            <a:r>
              <a:rPr sz="1800" b="1" spc="-15" dirty="0">
                <a:solidFill>
                  <a:srgbClr val="C0504D"/>
                </a:solidFill>
                <a:latin typeface="Arial"/>
                <a:cs typeface="Arial"/>
              </a:rPr>
              <a:t> </a:t>
            </a:r>
            <a:r>
              <a:rPr sz="1800" b="1" spc="-5" dirty="0">
                <a:solidFill>
                  <a:srgbClr val="C0504D"/>
                </a:solidFill>
                <a:latin typeface="Arial"/>
                <a:cs typeface="Arial"/>
              </a:rPr>
              <a:t>démarche</a:t>
            </a:r>
            <a:endParaRPr sz="1800" dirty="0">
              <a:latin typeface="Arial"/>
              <a:cs typeface="Arial"/>
            </a:endParaRPr>
          </a:p>
          <a:p>
            <a:pPr marL="12700" marR="5080" algn="just">
              <a:lnSpc>
                <a:spcPct val="100000"/>
              </a:lnSpc>
              <a:spcBef>
                <a:spcPts val="200"/>
              </a:spcBef>
            </a:pPr>
            <a:r>
              <a:rPr sz="1600" spc="-5" dirty="0">
                <a:latin typeface="Arial MT"/>
                <a:cs typeface="Arial MT"/>
              </a:rPr>
              <a:t>Envisager</a:t>
            </a:r>
            <a:r>
              <a:rPr sz="1600" dirty="0">
                <a:latin typeface="Arial MT"/>
                <a:cs typeface="Arial MT"/>
              </a:rPr>
              <a:t> le</a:t>
            </a:r>
            <a:r>
              <a:rPr sz="1600" spc="5" dirty="0">
                <a:latin typeface="Arial MT"/>
                <a:cs typeface="Arial MT"/>
              </a:rPr>
              <a:t> </a:t>
            </a:r>
            <a:r>
              <a:rPr sz="1600" spc="-5" dirty="0">
                <a:latin typeface="Arial MT"/>
                <a:cs typeface="Arial MT"/>
              </a:rPr>
              <a:t>système</a:t>
            </a:r>
            <a:r>
              <a:rPr sz="1600" dirty="0">
                <a:latin typeface="Arial MT"/>
                <a:cs typeface="Arial MT"/>
              </a:rPr>
              <a:t> </a:t>
            </a:r>
            <a:r>
              <a:rPr sz="1600" spc="-5" dirty="0">
                <a:latin typeface="Arial MT"/>
                <a:cs typeface="Arial MT"/>
              </a:rPr>
              <a:t>(bateau,</a:t>
            </a:r>
            <a:r>
              <a:rPr sz="1600" dirty="0">
                <a:latin typeface="Arial MT"/>
                <a:cs typeface="Arial MT"/>
              </a:rPr>
              <a:t> </a:t>
            </a:r>
            <a:r>
              <a:rPr sz="1600" spc="-5" dirty="0">
                <a:latin typeface="Arial MT"/>
                <a:cs typeface="Arial MT"/>
              </a:rPr>
              <a:t>véhicule,</a:t>
            </a:r>
            <a:r>
              <a:rPr sz="1600" dirty="0">
                <a:latin typeface="Arial MT"/>
                <a:cs typeface="Arial MT"/>
              </a:rPr>
              <a:t> </a:t>
            </a:r>
            <a:r>
              <a:rPr sz="1600" spc="-5" dirty="0">
                <a:latin typeface="Arial MT"/>
                <a:cs typeface="Arial MT"/>
              </a:rPr>
              <a:t>drone,</a:t>
            </a:r>
            <a:r>
              <a:rPr sz="1600" dirty="0">
                <a:latin typeface="Arial MT"/>
                <a:cs typeface="Arial MT"/>
              </a:rPr>
              <a:t> …)</a:t>
            </a:r>
            <a:r>
              <a:rPr sz="1600" spc="5" dirty="0">
                <a:latin typeface="Arial MT"/>
                <a:cs typeface="Arial MT"/>
              </a:rPr>
              <a:t> </a:t>
            </a:r>
            <a:r>
              <a:rPr sz="1600" spc="-5" dirty="0">
                <a:latin typeface="Arial MT"/>
                <a:cs typeface="Arial MT"/>
              </a:rPr>
              <a:t>comme</a:t>
            </a:r>
            <a:r>
              <a:rPr sz="1600" dirty="0">
                <a:latin typeface="Arial MT"/>
                <a:cs typeface="Arial MT"/>
              </a:rPr>
              <a:t> une</a:t>
            </a:r>
            <a:r>
              <a:rPr sz="1600" spc="5" dirty="0">
                <a:latin typeface="Arial MT"/>
                <a:cs typeface="Arial MT"/>
              </a:rPr>
              <a:t> </a:t>
            </a:r>
            <a:r>
              <a:rPr sz="1600" spc="-5" dirty="0">
                <a:solidFill>
                  <a:srgbClr val="FF0000"/>
                </a:solidFill>
                <a:latin typeface="Arial MT"/>
                <a:cs typeface="Arial MT"/>
              </a:rPr>
              <a:t>entité</a:t>
            </a:r>
            <a:r>
              <a:rPr sz="1600" dirty="0">
                <a:solidFill>
                  <a:srgbClr val="FF0000"/>
                </a:solidFill>
                <a:latin typeface="Arial MT"/>
                <a:cs typeface="Arial MT"/>
              </a:rPr>
              <a:t> </a:t>
            </a:r>
            <a:r>
              <a:rPr sz="1600" spc="-5" dirty="0">
                <a:solidFill>
                  <a:srgbClr val="FF0000"/>
                </a:solidFill>
                <a:latin typeface="Arial MT"/>
                <a:cs typeface="Arial MT"/>
              </a:rPr>
              <a:t>intelligente</a:t>
            </a:r>
            <a:r>
              <a:rPr sz="1600" dirty="0">
                <a:solidFill>
                  <a:srgbClr val="FF0000"/>
                </a:solidFill>
                <a:latin typeface="Arial MT"/>
                <a:cs typeface="Arial MT"/>
              </a:rPr>
              <a:t> </a:t>
            </a:r>
            <a:r>
              <a:rPr sz="1600" spc="-10" dirty="0">
                <a:solidFill>
                  <a:srgbClr val="FF0000"/>
                </a:solidFill>
                <a:latin typeface="Arial MT"/>
                <a:cs typeface="Arial MT"/>
              </a:rPr>
              <a:t>et </a:t>
            </a:r>
            <a:r>
              <a:rPr sz="1600" spc="-430" dirty="0">
                <a:solidFill>
                  <a:srgbClr val="FF0000"/>
                </a:solidFill>
                <a:latin typeface="Arial MT"/>
                <a:cs typeface="Arial MT"/>
              </a:rPr>
              <a:t> </a:t>
            </a:r>
            <a:r>
              <a:rPr sz="1600" spc="-5" dirty="0">
                <a:solidFill>
                  <a:srgbClr val="FF0000"/>
                </a:solidFill>
                <a:latin typeface="Arial MT"/>
                <a:cs typeface="Arial MT"/>
              </a:rPr>
              <a:t>communicante</a:t>
            </a:r>
            <a:r>
              <a:rPr sz="1600" spc="145" dirty="0">
                <a:solidFill>
                  <a:srgbClr val="FF0000"/>
                </a:solidFill>
                <a:latin typeface="Arial MT"/>
                <a:cs typeface="Arial MT"/>
              </a:rPr>
              <a:t> </a:t>
            </a:r>
            <a:r>
              <a:rPr sz="1600" spc="-5" dirty="0">
                <a:latin typeface="Arial MT"/>
                <a:cs typeface="Arial MT"/>
              </a:rPr>
              <a:t>qui</a:t>
            </a:r>
            <a:r>
              <a:rPr sz="1600" spc="145" dirty="0">
                <a:latin typeface="Arial MT"/>
                <a:cs typeface="Arial MT"/>
              </a:rPr>
              <a:t> </a:t>
            </a:r>
            <a:r>
              <a:rPr sz="1600" spc="-5" dirty="0">
                <a:latin typeface="Arial MT"/>
                <a:cs typeface="Arial MT"/>
              </a:rPr>
              <a:t>interagit</a:t>
            </a:r>
            <a:r>
              <a:rPr sz="1600" spc="145" dirty="0">
                <a:latin typeface="Arial MT"/>
                <a:cs typeface="Arial MT"/>
              </a:rPr>
              <a:t> </a:t>
            </a:r>
            <a:r>
              <a:rPr sz="1600" spc="-5" dirty="0">
                <a:latin typeface="Arial MT"/>
                <a:cs typeface="Arial MT"/>
              </a:rPr>
              <a:t>avec</a:t>
            </a:r>
            <a:r>
              <a:rPr sz="1600" spc="135" dirty="0">
                <a:latin typeface="Arial MT"/>
                <a:cs typeface="Arial MT"/>
              </a:rPr>
              <a:t> </a:t>
            </a:r>
            <a:r>
              <a:rPr sz="1600" spc="-5" dirty="0">
                <a:latin typeface="Arial MT"/>
                <a:cs typeface="Arial MT"/>
              </a:rPr>
              <a:t>son</a:t>
            </a:r>
            <a:r>
              <a:rPr sz="1600" spc="145" dirty="0">
                <a:latin typeface="Arial MT"/>
                <a:cs typeface="Arial MT"/>
              </a:rPr>
              <a:t> </a:t>
            </a:r>
            <a:r>
              <a:rPr sz="1600" spc="-5" dirty="0">
                <a:latin typeface="Arial MT"/>
                <a:cs typeface="Arial MT"/>
              </a:rPr>
              <a:t>environnement</a:t>
            </a:r>
            <a:r>
              <a:rPr sz="1600" spc="145" dirty="0">
                <a:latin typeface="Arial MT"/>
                <a:cs typeface="Arial MT"/>
              </a:rPr>
              <a:t> </a:t>
            </a:r>
            <a:r>
              <a:rPr sz="1600" spc="-5" dirty="0">
                <a:latin typeface="Arial MT"/>
                <a:cs typeface="Arial MT"/>
              </a:rPr>
              <a:t>pour</a:t>
            </a:r>
            <a:r>
              <a:rPr sz="1600" spc="155" dirty="0">
                <a:latin typeface="Arial MT"/>
                <a:cs typeface="Arial MT"/>
              </a:rPr>
              <a:t> </a:t>
            </a:r>
            <a:r>
              <a:rPr sz="1600" dirty="0">
                <a:latin typeface="Arial MT"/>
                <a:cs typeface="Arial MT"/>
              </a:rPr>
              <a:t>le</a:t>
            </a:r>
            <a:r>
              <a:rPr sz="1600" spc="145" dirty="0">
                <a:latin typeface="Arial MT"/>
                <a:cs typeface="Arial MT"/>
              </a:rPr>
              <a:t> </a:t>
            </a:r>
            <a:r>
              <a:rPr sz="1600" spc="-5" dirty="0">
                <a:latin typeface="Arial MT"/>
                <a:cs typeface="Arial MT"/>
              </a:rPr>
              <a:t>rendre</a:t>
            </a:r>
            <a:r>
              <a:rPr sz="1600" spc="150" dirty="0">
                <a:latin typeface="Arial MT"/>
                <a:cs typeface="Arial MT"/>
              </a:rPr>
              <a:t> </a:t>
            </a:r>
            <a:r>
              <a:rPr sz="1600" spc="-5" dirty="0">
                <a:solidFill>
                  <a:srgbClr val="FF0000"/>
                </a:solidFill>
                <a:latin typeface="Arial MT"/>
                <a:cs typeface="Arial MT"/>
              </a:rPr>
              <a:t>autonome</a:t>
            </a:r>
            <a:r>
              <a:rPr sz="1600" spc="-5" dirty="0">
                <a:latin typeface="Arial MT"/>
                <a:cs typeface="Arial MT"/>
              </a:rPr>
              <a:t>,</a:t>
            </a:r>
            <a:r>
              <a:rPr sz="1600" spc="150" dirty="0">
                <a:latin typeface="Arial MT"/>
                <a:cs typeface="Arial MT"/>
              </a:rPr>
              <a:t> </a:t>
            </a:r>
            <a:r>
              <a:rPr sz="1600" spc="-5" dirty="0">
                <a:solidFill>
                  <a:srgbClr val="FF0000"/>
                </a:solidFill>
                <a:latin typeface="Arial MT"/>
                <a:cs typeface="Arial MT"/>
              </a:rPr>
              <a:t>connecté </a:t>
            </a:r>
            <a:r>
              <a:rPr sz="1600" spc="-430" dirty="0">
                <a:solidFill>
                  <a:srgbClr val="FF0000"/>
                </a:solidFill>
                <a:latin typeface="Arial MT"/>
                <a:cs typeface="Arial MT"/>
              </a:rPr>
              <a:t> </a:t>
            </a:r>
            <a:r>
              <a:rPr sz="1600" spc="-5" dirty="0">
                <a:latin typeface="Arial MT"/>
                <a:cs typeface="Arial MT"/>
              </a:rPr>
              <a:t>et</a:t>
            </a:r>
            <a:r>
              <a:rPr sz="1600" spc="5" dirty="0">
                <a:latin typeface="Arial MT"/>
                <a:cs typeface="Arial MT"/>
              </a:rPr>
              <a:t> </a:t>
            </a:r>
            <a:r>
              <a:rPr sz="1600" spc="-5" dirty="0">
                <a:solidFill>
                  <a:srgbClr val="FF0000"/>
                </a:solidFill>
                <a:latin typeface="Arial MT"/>
                <a:cs typeface="Arial MT"/>
              </a:rPr>
              <a:t>efficient</a:t>
            </a:r>
            <a:r>
              <a:rPr lang="fr-FR" sz="1600" spc="-5" dirty="0">
                <a:solidFill>
                  <a:srgbClr val="FF0000"/>
                </a:solidFill>
                <a:latin typeface="Arial MT"/>
                <a:cs typeface="Arial MT"/>
              </a:rPr>
              <a:t>e</a:t>
            </a:r>
            <a:r>
              <a:rPr sz="1600" spc="-10" dirty="0">
                <a:solidFill>
                  <a:srgbClr val="FF0000"/>
                </a:solidFill>
                <a:latin typeface="Arial MT"/>
                <a:cs typeface="Arial MT"/>
              </a:rPr>
              <a:t> </a:t>
            </a:r>
            <a:r>
              <a:rPr sz="1600" spc="-5" dirty="0">
                <a:solidFill>
                  <a:srgbClr val="FF0000"/>
                </a:solidFill>
                <a:latin typeface="Arial MT"/>
                <a:cs typeface="Arial MT"/>
              </a:rPr>
              <a:t>en</a:t>
            </a:r>
            <a:r>
              <a:rPr sz="1600" spc="10" dirty="0">
                <a:solidFill>
                  <a:srgbClr val="FF0000"/>
                </a:solidFill>
                <a:latin typeface="Arial MT"/>
                <a:cs typeface="Arial MT"/>
              </a:rPr>
              <a:t> </a:t>
            </a:r>
            <a:r>
              <a:rPr sz="1600" spc="-5" dirty="0">
                <a:solidFill>
                  <a:srgbClr val="FF0000"/>
                </a:solidFill>
                <a:latin typeface="Arial MT"/>
                <a:cs typeface="Arial MT"/>
              </a:rPr>
              <a:t>énergie</a:t>
            </a:r>
            <a:endParaRPr sz="1600" dirty="0">
              <a:latin typeface="Arial MT"/>
              <a:cs typeface="Arial MT"/>
            </a:endParaRPr>
          </a:p>
        </p:txBody>
      </p:sp>
      <p:sp>
        <p:nvSpPr>
          <p:cNvPr id="4" name="object 4"/>
          <p:cNvSpPr txBox="1"/>
          <p:nvPr/>
        </p:nvSpPr>
        <p:spPr>
          <a:xfrm>
            <a:off x="7909941" y="6373774"/>
            <a:ext cx="138430" cy="269240"/>
          </a:xfrm>
          <a:prstGeom prst="rect">
            <a:avLst/>
          </a:prstGeom>
        </p:spPr>
        <p:txBody>
          <a:bodyPr vert="horz" wrap="square" lIns="0" tIns="12065" rIns="0" bIns="0" rtlCol="0">
            <a:spAutoFit/>
          </a:bodyPr>
          <a:lstStyle/>
          <a:p>
            <a:pPr marL="12700">
              <a:lnSpc>
                <a:spcPct val="100000"/>
              </a:lnSpc>
              <a:spcBef>
                <a:spcPts val="95"/>
              </a:spcBef>
            </a:pPr>
            <a:r>
              <a:rPr sz="1600" spc="-5" dirty="0">
                <a:latin typeface="Arial MT"/>
                <a:cs typeface="Arial MT"/>
              </a:rPr>
              <a:t>3</a:t>
            </a:r>
            <a:endParaRPr sz="1600">
              <a:latin typeface="Arial MT"/>
              <a:cs typeface="Arial MT"/>
            </a:endParaRPr>
          </a:p>
        </p:txBody>
      </p:sp>
      <p:pic>
        <p:nvPicPr>
          <p:cNvPr id="5" name="object 5"/>
          <p:cNvPicPr/>
          <p:nvPr/>
        </p:nvPicPr>
        <p:blipFill>
          <a:blip r:embed="rId2" cstate="print"/>
          <a:stretch>
            <a:fillRect/>
          </a:stretch>
        </p:blipFill>
        <p:spPr>
          <a:xfrm>
            <a:off x="719327" y="1985772"/>
            <a:ext cx="7968996" cy="4073652"/>
          </a:xfrm>
          <a:prstGeom prst="rect">
            <a:avLst/>
          </a:prstGeom>
        </p:spPr>
      </p:pic>
    </p:spTree>
    <p:extLst>
      <p:ext uri="{BB962C8B-B14F-4D97-AF65-F5344CB8AC3E}">
        <p14:creationId xmlns:p14="http://schemas.microsoft.com/office/powerpoint/2010/main" val="4134208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SIC</a:t>
            </a:r>
            <a:endParaRPr lang="fr-FR" dirty="0">
              <a:solidFill>
                <a:srgbClr val="C00000"/>
              </a:solidFill>
            </a:endParaRPr>
          </a:p>
        </p:txBody>
      </p:sp>
      <p:sp>
        <p:nvSpPr>
          <p:cNvPr id="21" name="Espace réservé du contenu 3"/>
          <p:cNvSpPr txBox="1">
            <a:spLocks/>
          </p:cNvSpPr>
          <p:nvPr/>
        </p:nvSpPr>
        <p:spPr>
          <a:xfrm>
            <a:off x="308242" y="1287379"/>
            <a:ext cx="8546999" cy="4812632"/>
          </a:xfrm>
          <a:prstGeom prst="rect">
            <a:avLst/>
          </a:prstGeom>
        </p:spPr>
        <p:txBody>
          <a:bodyPr>
            <a:normAutofit lnSpcReduction="10000"/>
          </a:bodyPr>
          <a:lstStyle>
            <a:lvl1pPr marL="0" indent="0" algn="l" defTabSz="457200" rtl="0" eaLnBrk="1" latinLnBrk="0" hangingPunct="1">
              <a:spcBef>
                <a:spcPct val="20000"/>
              </a:spcBef>
              <a:buFont typeface="Arial"/>
              <a:buNone/>
              <a:defRPr sz="2400" kern="1200">
                <a:solidFill>
                  <a:schemeClr val="tx1"/>
                </a:solidFill>
                <a:latin typeface="Futura t"/>
                <a:ea typeface="+mn-ea"/>
                <a:cs typeface="Futura t"/>
              </a:defRPr>
            </a:lvl1pPr>
            <a:lvl2pPr marL="457200" indent="0" algn="l" defTabSz="457200" rtl="0" eaLnBrk="1" latinLnBrk="0" hangingPunct="1">
              <a:spcBef>
                <a:spcPct val="20000"/>
              </a:spcBef>
              <a:buFont typeface="Arial"/>
              <a:buNone/>
              <a:defRPr sz="2000" kern="1200">
                <a:solidFill>
                  <a:schemeClr val="tx1"/>
                </a:solidFill>
                <a:latin typeface="Futura t"/>
                <a:ea typeface="+mn-ea"/>
                <a:cs typeface="Futura t"/>
              </a:defRPr>
            </a:lvl2pPr>
            <a:lvl3pPr marL="914400" indent="0" algn="l" defTabSz="457200" rtl="0" eaLnBrk="1" latinLnBrk="0" hangingPunct="1">
              <a:spcBef>
                <a:spcPct val="20000"/>
              </a:spcBef>
              <a:buFont typeface="Arial"/>
              <a:buNone/>
              <a:defRPr sz="1800" kern="1200">
                <a:solidFill>
                  <a:schemeClr val="tx1"/>
                </a:solidFill>
                <a:latin typeface="Futura t"/>
                <a:ea typeface="+mn-ea"/>
                <a:cs typeface="Futura t"/>
              </a:defRPr>
            </a:lvl3pPr>
            <a:lvl4pPr marL="1371600" indent="0" algn="l" defTabSz="457200" rtl="0" eaLnBrk="1" latinLnBrk="0" hangingPunct="1">
              <a:spcBef>
                <a:spcPct val="20000"/>
              </a:spcBef>
              <a:buFont typeface="Arial"/>
              <a:buNone/>
              <a:defRPr sz="1600" kern="1200">
                <a:solidFill>
                  <a:schemeClr val="tx1"/>
                </a:solidFill>
                <a:latin typeface="Futura t"/>
                <a:ea typeface="+mn-ea"/>
                <a:cs typeface="Futura t"/>
              </a:defRPr>
            </a:lvl4pPr>
            <a:lvl5pPr marL="1828800" indent="0" algn="l" defTabSz="457200" rtl="0" eaLnBrk="1" latinLnBrk="0" hangingPunct="1">
              <a:spcBef>
                <a:spcPct val="20000"/>
              </a:spcBef>
              <a:buFont typeface="Arial"/>
              <a:buNone/>
              <a:defRPr sz="1600" kern="1200">
                <a:solidFill>
                  <a:schemeClr val="tx1"/>
                </a:solidFill>
                <a:latin typeface="Futura t"/>
                <a:ea typeface="+mn-ea"/>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600"/>
              </a:spcAft>
            </a:pPr>
            <a:r>
              <a:rPr lang="fr-FR" sz="1800" dirty="0">
                <a:solidFill>
                  <a:schemeClr val="accent2"/>
                </a:solidFill>
              </a:rPr>
              <a:t>Axe 1 : Systèmes autonomes</a:t>
            </a:r>
          </a:p>
          <a:p>
            <a:pPr algn="just">
              <a:spcBef>
                <a:spcPts val="0"/>
              </a:spcBef>
              <a:spcAft>
                <a:spcPts val="600"/>
              </a:spcAft>
            </a:pPr>
            <a:r>
              <a:rPr lang="fr-FR" sz="1400" dirty="0"/>
              <a:t>Cet axe regroupe les activités d’étude et de développement des systèmes autonomes au travers de compétences sur plusieurs thématiques : intelligence artificielle, perception/vision, apprentissage automatique, commande optimale, navigation, interaction homme-robot, modélisation et simulation, réseaux de capteurs et sécurité/sûreté.</a:t>
            </a:r>
          </a:p>
          <a:p>
            <a:pPr algn="just">
              <a:spcBef>
                <a:spcPts val="0"/>
              </a:spcBef>
              <a:spcAft>
                <a:spcPts val="600"/>
              </a:spcAft>
            </a:pPr>
            <a:r>
              <a:rPr lang="fr-FR" sz="1400" dirty="0"/>
              <a:t>L’équipe se focalise sur l’étude des aspects </a:t>
            </a:r>
            <a:r>
              <a:rPr lang="fr-FR" sz="1400" dirty="0" err="1"/>
              <a:t>embarquabilité</a:t>
            </a:r>
            <a:r>
              <a:rPr lang="fr-FR" sz="1400" dirty="0"/>
              <a:t> (domaine du génie informatique) et perception/vision (domaine du traitement du signal et de l’image) des systèmes autonomes pour objectif de développer des briques matérielles, logicielles (simulateur, stratégies de contrôles, etc…), algorithmiques, ou des systèmes embarqués sur véhicule électrique permettant à ce dernier de naviguer dans son environnement de manière sûre et autonome.</a:t>
            </a:r>
          </a:p>
          <a:p>
            <a:pPr lvl="1">
              <a:spcBef>
                <a:spcPts val="0"/>
              </a:spcBef>
              <a:spcAft>
                <a:spcPts val="600"/>
              </a:spcAft>
            </a:pPr>
            <a:endParaRPr lang="fr-FR" sz="1400" dirty="0"/>
          </a:p>
          <a:p>
            <a:pPr marL="0" lvl="1">
              <a:spcBef>
                <a:spcPts val="0"/>
              </a:spcBef>
              <a:spcAft>
                <a:spcPts val="600"/>
              </a:spcAft>
            </a:pPr>
            <a:r>
              <a:rPr lang="fr-FR" sz="1800" dirty="0">
                <a:solidFill>
                  <a:schemeClr val="accent2"/>
                </a:solidFill>
              </a:rPr>
              <a:t>Axe 2 : Efficience énergétique des systèmes</a:t>
            </a:r>
          </a:p>
          <a:p>
            <a:pPr marL="0" lvl="1" algn="just">
              <a:spcBef>
                <a:spcPts val="0"/>
              </a:spcBef>
              <a:spcAft>
                <a:spcPts val="600"/>
              </a:spcAft>
            </a:pPr>
            <a:r>
              <a:rPr lang="fr-FR" sz="1400" dirty="0"/>
              <a:t>Cet axe a pour ambition de mettre à profit les compétences pluridisciplinaires de l’équipe (informatique et énergétique) pour devenir un des acteur de la transition énergétique et en relever les défis. Les travaux menés au sein de cet axe sont tournés vers l'utilisation des technologies de l'information de la communication pour une mobilité durable en considérant les aspects liés à la collecte, l'échange et le traitement de données. </a:t>
            </a:r>
          </a:p>
          <a:p>
            <a:pPr marL="0" lvl="1" algn="just">
              <a:spcBef>
                <a:spcPts val="0"/>
              </a:spcBef>
              <a:spcAft>
                <a:spcPts val="600"/>
              </a:spcAft>
            </a:pPr>
            <a:r>
              <a:rPr lang="fr-FR" sz="1400" dirty="0"/>
              <a:t>L'équipe travaille particulièrement sur la collecte de données pour une meilleure utilisation de l'énergie électrique, avec une application au couple </a:t>
            </a:r>
            <a:r>
              <a:rPr lang="fr-FR" sz="1400" dirty="0" err="1"/>
              <a:t>SmartGrid</a:t>
            </a:r>
            <a:r>
              <a:rPr lang="fr-FR" sz="1400" dirty="0"/>
              <a:t> – véhicules électriques, les échanges sécurisés de données dans le </a:t>
            </a:r>
            <a:r>
              <a:rPr lang="fr-FR" sz="1400" dirty="0" err="1"/>
              <a:t>SmartGrid</a:t>
            </a:r>
            <a:r>
              <a:rPr lang="fr-FR" sz="1400" dirty="0"/>
              <a:t>, ainsi que le traitement de ces données pour une meilleure gestion de l'énergie pour véhicules électriques.</a:t>
            </a:r>
            <a:endParaRPr lang="fr-FR" sz="1800" dirty="0">
              <a:solidFill>
                <a:schemeClr val="accent2"/>
              </a:solidFill>
            </a:endParaRPr>
          </a:p>
          <a:p>
            <a:pPr lvl="1">
              <a:spcBef>
                <a:spcPts val="0"/>
              </a:spcBef>
              <a:spcAft>
                <a:spcPts val="600"/>
              </a:spcAft>
            </a:pPr>
            <a:endParaRPr lang="fr-FR" sz="1400" dirty="0"/>
          </a:p>
        </p:txBody>
      </p:sp>
      <p:sp>
        <p:nvSpPr>
          <p:cNvPr id="6" name="object 3"/>
          <p:cNvSpPr txBox="1"/>
          <p:nvPr/>
        </p:nvSpPr>
        <p:spPr>
          <a:xfrm>
            <a:off x="410667" y="799080"/>
            <a:ext cx="8109584" cy="318677"/>
          </a:xfrm>
          <a:prstGeom prst="rect">
            <a:avLst/>
          </a:prstGeom>
        </p:spPr>
        <p:txBody>
          <a:bodyPr vert="horz" wrap="square" lIns="0" tIns="41275" rIns="0" bIns="0" rtlCol="0">
            <a:spAutoFit/>
          </a:bodyPr>
          <a:lstStyle/>
          <a:p>
            <a:pPr marL="12700" algn="just">
              <a:lnSpc>
                <a:spcPct val="100000"/>
              </a:lnSpc>
              <a:spcBef>
                <a:spcPts val="325"/>
              </a:spcBef>
            </a:pPr>
            <a:r>
              <a:rPr sz="1800" b="1" spc="-10" dirty="0">
                <a:solidFill>
                  <a:srgbClr val="C0504D"/>
                </a:solidFill>
                <a:latin typeface="Arial"/>
                <a:cs typeface="Arial"/>
              </a:rPr>
              <a:t>Vision</a:t>
            </a:r>
            <a:r>
              <a:rPr sz="1800" b="1" spc="-15" dirty="0">
                <a:solidFill>
                  <a:srgbClr val="C0504D"/>
                </a:solidFill>
                <a:latin typeface="Arial"/>
                <a:cs typeface="Arial"/>
              </a:rPr>
              <a:t> </a:t>
            </a:r>
            <a:r>
              <a:rPr sz="1800" b="1" spc="-10" dirty="0">
                <a:solidFill>
                  <a:srgbClr val="C0504D"/>
                </a:solidFill>
                <a:latin typeface="Arial"/>
                <a:cs typeface="Arial"/>
              </a:rPr>
              <a:t>et</a:t>
            </a:r>
            <a:r>
              <a:rPr sz="1800" b="1" spc="-15" dirty="0">
                <a:solidFill>
                  <a:srgbClr val="C0504D"/>
                </a:solidFill>
                <a:latin typeface="Arial"/>
                <a:cs typeface="Arial"/>
              </a:rPr>
              <a:t> </a:t>
            </a:r>
            <a:r>
              <a:rPr sz="1800" b="1" spc="-5" dirty="0" err="1">
                <a:solidFill>
                  <a:srgbClr val="C0504D"/>
                </a:solidFill>
                <a:latin typeface="Arial"/>
                <a:cs typeface="Arial"/>
              </a:rPr>
              <a:t>démarche</a:t>
            </a:r>
            <a:endParaRPr sz="1800" dirty="0">
              <a:latin typeface="Arial"/>
              <a:cs typeface="Arial"/>
            </a:endParaRPr>
          </a:p>
        </p:txBody>
      </p:sp>
    </p:spTree>
    <p:extLst>
      <p:ext uri="{BB962C8B-B14F-4D97-AF65-F5344CB8AC3E}">
        <p14:creationId xmlns:p14="http://schemas.microsoft.com/office/powerpoint/2010/main" val="899224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SIC</a:t>
            </a:r>
            <a:endParaRPr lang="fr-FR" dirty="0">
              <a:solidFill>
                <a:srgbClr val="C00000"/>
              </a:solidFill>
            </a:endParaRPr>
          </a:p>
        </p:txBody>
      </p:sp>
      <p:sp>
        <p:nvSpPr>
          <p:cNvPr id="21" name="Espace réservé du contenu 3"/>
          <p:cNvSpPr txBox="1">
            <a:spLocks/>
          </p:cNvSpPr>
          <p:nvPr/>
        </p:nvSpPr>
        <p:spPr>
          <a:xfrm>
            <a:off x="308243" y="1410927"/>
            <a:ext cx="8229600" cy="4525963"/>
          </a:xfrm>
          <a:prstGeom prst="rect">
            <a:avLst/>
          </a:prstGeom>
        </p:spPr>
        <p:txBody>
          <a:bodyPr>
            <a:normAutofit/>
          </a:bodyPr>
          <a:lstStyle>
            <a:lvl1pPr marL="0" indent="0" algn="l" defTabSz="457200" rtl="0" eaLnBrk="1" latinLnBrk="0" hangingPunct="1">
              <a:spcBef>
                <a:spcPct val="20000"/>
              </a:spcBef>
              <a:buFont typeface="Arial"/>
              <a:buNone/>
              <a:defRPr sz="2400" kern="1200">
                <a:solidFill>
                  <a:schemeClr val="tx1"/>
                </a:solidFill>
                <a:latin typeface="Futura t"/>
                <a:ea typeface="+mn-ea"/>
                <a:cs typeface="Futura t"/>
              </a:defRPr>
            </a:lvl1pPr>
            <a:lvl2pPr marL="457200" indent="0" algn="l" defTabSz="457200" rtl="0" eaLnBrk="1" latinLnBrk="0" hangingPunct="1">
              <a:spcBef>
                <a:spcPct val="20000"/>
              </a:spcBef>
              <a:buFont typeface="Arial"/>
              <a:buNone/>
              <a:defRPr sz="2000" kern="1200">
                <a:solidFill>
                  <a:schemeClr val="tx1"/>
                </a:solidFill>
                <a:latin typeface="Futura t"/>
                <a:ea typeface="+mn-ea"/>
                <a:cs typeface="Futura t"/>
              </a:defRPr>
            </a:lvl2pPr>
            <a:lvl3pPr marL="914400" indent="0" algn="l" defTabSz="457200" rtl="0" eaLnBrk="1" latinLnBrk="0" hangingPunct="1">
              <a:spcBef>
                <a:spcPct val="20000"/>
              </a:spcBef>
              <a:buFont typeface="Arial"/>
              <a:buNone/>
              <a:defRPr sz="1800" kern="1200">
                <a:solidFill>
                  <a:schemeClr val="tx1"/>
                </a:solidFill>
                <a:latin typeface="Futura t"/>
                <a:ea typeface="+mn-ea"/>
                <a:cs typeface="Futura t"/>
              </a:defRPr>
            </a:lvl3pPr>
            <a:lvl4pPr marL="1371600" indent="0" algn="l" defTabSz="457200" rtl="0" eaLnBrk="1" latinLnBrk="0" hangingPunct="1">
              <a:spcBef>
                <a:spcPct val="20000"/>
              </a:spcBef>
              <a:buFont typeface="Arial"/>
              <a:buNone/>
              <a:defRPr sz="1600" kern="1200">
                <a:solidFill>
                  <a:schemeClr val="tx1"/>
                </a:solidFill>
                <a:latin typeface="Futura t"/>
                <a:ea typeface="+mn-ea"/>
                <a:cs typeface="Futura t"/>
              </a:defRPr>
            </a:lvl4pPr>
            <a:lvl5pPr marL="1828800" indent="0" algn="l" defTabSz="457200" rtl="0" eaLnBrk="1" latinLnBrk="0" hangingPunct="1">
              <a:spcBef>
                <a:spcPct val="20000"/>
              </a:spcBef>
              <a:buFont typeface="Arial"/>
              <a:buNone/>
              <a:defRPr sz="1600" kern="1200">
                <a:solidFill>
                  <a:schemeClr val="tx1"/>
                </a:solidFill>
                <a:latin typeface="Futura t"/>
                <a:ea typeface="+mn-ea"/>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a:spcBef>
                <a:spcPts val="0"/>
              </a:spcBef>
              <a:spcAft>
                <a:spcPts val="600"/>
              </a:spcAft>
            </a:pPr>
            <a:r>
              <a:rPr lang="fr-FR" sz="1800" dirty="0">
                <a:solidFill>
                  <a:schemeClr val="accent2"/>
                </a:solidFill>
              </a:rPr>
              <a:t>Axe 3 : Systèmes connectés</a:t>
            </a:r>
          </a:p>
          <a:p>
            <a:pPr marL="0" lvl="1" algn="just">
              <a:spcBef>
                <a:spcPts val="0"/>
              </a:spcBef>
              <a:spcAft>
                <a:spcPts val="600"/>
              </a:spcAft>
            </a:pPr>
            <a:r>
              <a:rPr lang="fr-FR" sz="1400" dirty="0"/>
              <a:t>Les travaux menés au sein de cet axe sont tournés vers la résolution de certains challenges techniques en considérant les aspects liés à la collecte, l'échange et le traitement de données. L'équipe vise a étudier, par une approche systémique, la connectivité entre des systèmes et des réseaux intelligents hétérogènes (réseaux cellulaires, réseaux de capteurs, réseaux de véhicules, réseaux de robots, etc…); c’est-à-dire des ensembles d’entités de nature différente (objets mobiles, des véhicules, des robots, des capteurs, des caméras, etc….) qui doivent échanger des informations pour assurer les fonctionnalités prévues. </a:t>
            </a:r>
          </a:p>
          <a:p>
            <a:pPr marL="0" lvl="1" algn="just">
              <a:spcBef>
                <a:spcPts val="0"/>
              </a:spcBef>
              <a:spcAft>
                <a:spcPts val="600"/>
              </a:spcAft>
            </a:pPr>
            <a:r>
              <a:rPr lang="fr-FR" sz="1400" dirty="0"/>
              <a:t>L’équipe apporte également, par ses travaux, une attention particulière à la sécurité des données dans ces réseaux sans fil hétérogènes, ainsi que le traitement de ces données pour offrir des applications et services véhiculaires (calcul d'itinéraires économiques, </a:t>
            </a:r>
            <a:r>
              <a:rPr lang="fr-FR" sz="1400" dirty="0" err="1"/>
              <a:t>tracking</a:t>
            </a:r>
            <a:r>
              <a:rPr lang="fr-FR" sz="1400" dirty="0"/>
              <a:t> de véhicules, etc.).</a:t>
            </a:r>
          </a:p>
          <a:p>
            <a:pPr marL="0" lvl="1">
              <a:spcBef>
                <a:spcPts val="0"/>
              </a:spcBef>
              <a:spcAft>
                <a:spcPts val="600"/>
              </a:spcAft>
            </a:pPr>
            <a:endParaRPr lang="fr-FR" sz="1400" dirty="0"/>
          </a:p>
        </p:txBody>
      </p:sp>
      <p:sp>
        <p:nvSpPr>
          <p:cNvPr id="6" name="object 3"/>
          <p:cNvSpPr txBox="1"/>
          <p:nvPr/>
        </p:nvSpPr>
        <p:spPr>
          <a:xfrm>
            <a:off x="410667" y="799080"/>
            <a:ext cx="8109584" cy="318677"/>
          </a:xfrm>
          <a:prstGeom prst="rect">
            <a:avLst/>
          </a:prstGeom>
        </p:spPr>
        <p:txBody>
          <a:bodyPr vert="horz" wrap="square" lIns="0" tIns="41275" rIns="0" bIns="0" rtlCol="0">
            <a:spAutoFit/>
          </a:bodyPr>
          <a:lstStyle/>
          <a:p>
            <a:pPr marL="12700" algn="just">
              <a:lnSpc>
                <a:spcPct val="100000"/>
              </a:lnSpc>
              <a:spcBef>
                <a:spcPts val="325"/>
              </a:spcBef>
            </a:pPr>
            <a:r>
              <a:rPr sz="1800" b="1" spc="-10" dirty="0">
                <a:solidFill>
                  <a:srgbClr val="C0504D"/>
                </a:solidFill>
                <a:latin typeface="Arial"/>
                <a:cs typeface="Arial"/>
              </a:rPr>
              <a:t>Vision</a:t>
            </a:r>
            <a:r>
              <a:rPr sz="1800" b="1" spc="-15" dirty="0">
                <a:solidFill>
                  <a:srgbClr val="C0504D"/>
                </a:solidFill>
                <a:latin typeface="Arial"/>
                <a:cs typeface="Arial"/>
              </a:rPr>
              <a:t> </a:t>
            </a:r>
            <a:r>
              <a:rPr sz="1800" b="1" spc="-10" dirty="0">
                <a:solidFill>
                  <a:srgbClr val="C0504D"/>
                </a:solidFill>
                <a:latin typeface="Arial"/>
                <a:cs typeface="Arial"/>
              </a:rPr>
              <a:t>et</a:t>
            </a:r>
            <a:r>
              <a:rPr sz="1800" b="1" spc="-15" dirty="0">
                <a:solidFill>
                  <a:srgbClr val="C0504D"/>
                </a:solidFill>
                <a:latin typeface="Arial"/>
                <a:cs typeface="Arial"/>
              </a:rPr>
              <a:t> </a:t>
            </a:r>
            <a:r>
              <a:rPr sz="1800" b="1" spc="-5" dirty="0" err="1">
                <a:solidFill>
                  <a:srgbClr val="C0504D"/>
                </a:solidFill>
                <a:latin typeface="Arial"/>
                <a:cs typeface="Arial"/>
              </a:rPr>
              <a:t>démarche</a:t>
            </a:r>
            <a:endParaRPr sz="1800" dirty="0">
              <a:latin typeface="Arial"/>
              <a:cs typeface="Arial"/>
            </a:endParaRPr>
          </a:p>
        </p:txBody>
      </p:sp>
    </p:spTree>
    <p:extLst>
      <p:ext uri="{BB962C8B-B14F-4D97-AF65-F5344CB8AC3E}">
        <p14:creationId xmlns:p14="http://schemas.microsoft.com/office/powerpoint/2010/main" val="976447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2247900" y="6355625"/>
            <a:ext cx="3718560" cy="254635"/>
            <a:chOff x="2247900" y="6355625"/>
            <a:chExt cx="3718560" cy="254635"/>
          </a:xfrm>
        </p:grpSpPr>
        <p:pic>
          <p:nvPicPr>
            <p:cNvPr id="7" name="object 7"/>
            <p:cNvPicPr/>
            <p:nvPr/>
          </p:nvPicPr>
          <p:blipFill>
            <a:blip r:embed="rId2" cstate="print"/>
            <a:stretch>
              <a:fillRect/>
            </a:stretch>
          </p:blipFill>
          <p:spPr>
            <a:xfrm>
              <a:off x="2247900" y="6355625"/>
              <a:ext cx="3437622" cy="254503"/>
            </a:xfrm>
            <a:prstGeom prst="rect">
              <a:avLst/>
            </a:prstGeom>
          </p:spPr>
        </p:pic>
        <p:sp>
          <p:nvSpPr>
            <p:cNvPr id="8" name="object 8"/>
            <p:cNvSpPr/>
            <p:nvPr/>
          </p:nvSpPr>
          <p:spPr>
            <a:xfrm>
              <a:off x="5713227" y="6404758"/>
              <a:ext cx="19685" cy="6985"/>
            </a:xfrm>
            <a:custGeom>
              <a:avLst/>
              <a:gdLst/>
              <a:ahLst/>
              <a:cxnLst/>
              <a:rect l="l" t="t" r="r" b="b"/>
              <a:pathLst>
                <a:path w="19685" h="6985">
                  <a:moveTo>
                    <a:pt x="19063" y="0"/>
                  </a:moveTo>
                  <a:lnTo>
                    <a:pt x="0" y="0"/>
                  </a:lnTo>
                  <a:lnTo>
                    <a:pt x="0" y="6873"/>
                  </a:lnTo>
                  <a:lnTo>
                    <a:pt x="19063" y="6873"/>
                  </a:lnTo>
                  <a:lnTo>
                    <a:pt x="19063" y="0"/>
                  </a:lnTo>
                  <a:close/>
                </a:path>
              </a:pathLst>
            </a:custGeom>
            <a:solidFill>
              <a:srgbClr val="000000"/>
            </a:solidFill>
          </p:spPr>
          <p:txBody>
            <a:bodyPr wrap="square" lIns="0" tIns="0" rIns="0" bIns="0" rtlCol="0"/>
            <a:lstStyle/>
            <a:p>
              <a:endParaRPr/>
            </a:p>
          </p:txBody>
        </p:sp>
        <p:pic>
          <p:nvPicPr>
            <p:cNvPr id="9" name="object 9"/>
            <p:cNvPicPr/>
            <p:nvPr/>
          </p:nvPicPr>
          <p:blipFill>
            <a:blip r:embed="rId3" cstate="print"/>
            <a:stretch>
              <a:fillRect/>
            </a:stretch>
          </p:blipFill>
          <p:spPr>
            <a:xfrm>
              <a:off x="5766604" y="6360534"/>
              <a:ext cx="89597" cy="69766"/>
            </a:xfrm>
            <a:prstGeom prst="rect">
              <a:avLst/>
            </a:prstGeom>
          </p:spPr>
        </p:pic>
        <p:pic>
          <p:nvPicPr>
            <p:cNvPr id="10" name="object 10"/>
            <p:cNvPicPr/>
            <p:nvPr/>
          </p:nvPicPr>
          <p:blipFill>
            <a:blip r:embed="rId4" cstate="print"/>
            <a:stretch>
              <a:fillRect/>
            </a:stretch>
          </p:blipFill>
          <p:spPr>
            <a:xfrm>
              <a:off x="5889626" y="6359552"/>
              <a:ext cx="76253" cy="72711"/>
            </a:xfrm>
            <a:prstGeom prst="rect">
              <a:avLst/>
            </a:prstGeom>
          </p:spPr>
        </p:pic>
      </p:grpSp>
      <p:grpSp>
        <p:nvGrpSpPr>
          <p:cNvPr id="11" name="object 11"/>
          <p:cNvGrpSpPr/>
          <p:nvPr/>
        </p:nvGrpSpPr>
        <p:grpSpPr>
          <a:xfrm>
            <a:off x="6043023" y="6355625"/>
            <a:ext cx="854710" cy="78740"/>
            <a:chOff x="6043023" y="6355625"/>
            <a:chExt cx="854710" cy="78740"/>
          </a:xfrm>
        </p:grpSpPr>
        <p:pic>
          <p:nvPicPr>
            <p:cNvPr id="12" name="object 12"/>
            <p:cNvPicPr/>
            <p:nvPr/>
          </p:nvPicPr>
          <p:blipFill>
            <a:blip r:embed="rId5" cstate="print"/>
            <a:stretch>
              <a:fillRect/>
            </a:stretch>
          </p:blipFill>
          <p:spPr>
            <a:xfrm>
              <a:off x="6043023" y="6359552"/>
              <a:ext cx="282264" cy="72711"/>
            </a:xfrm>
            <a:prstGeom prst="rect">
              <a:avLst/>
            </a:prstGeom>
          </p:spPr>
        </p:pic>
        <p:pic>
          <p:nvPicPr>
            <p:cNvPr id="13" name="object 13"/>
            <p:cNvPicPr/>
            <p:nvPr/>
          </p:nvPicPr>
          <p:blipFill>
            <a:blip r:embed="rId6" cstate="print"/>
            <a:stretch>
              <a:fillRect/>
            </a:stretch>
          </p:blipFill>
          <p:spPr>
            <a:xfrm>
              <a:off x="6360490" y="6357589"/>
              <a:ext cx="269809" cy="76652"/>
            </a:xfrm>
            <a:prstGeom prst="rect">
              <a:avLst/>
            </a:prstGeom>
          </p:spPr>
        </p:pic>
        <p:pic>
          <p:nvPicPr>
            <p:cNvPr id="14" name="object 14"/>
            <p:cNvPicPr/>
            <p:nvPr/>
          </p:nvPicPr>
          <p:blipFill>
            <a:blip r:embed="rId7" cstate="print"/>
            <a:stretch>
              <a:fillRect/>
            </a:stretch>
          </p:blipFill>
          <p:spPr>
            <a:xfrm>
              <a:off x="6662707" y="6355625"/>
              <a:ext cx="234478" cy="76639"/>
            </a:xfrm>
            <a:prstGeom prst="rect">
              <a:avLst/>
            </a:prstGeom>
          </p:spPr>
        </p:pic>
      </p:grpSp>
      <p:sp>
        <p:nvSpPr>
          <p:cNvPr id="15" name="object 15"/>
          <p:cNvSpPr txBox="1">
            <a:spLocks noGrp="1"/>
          </p:cNvSpPr>
          <p:nvPr>
            <p:ph type="title"/>
          </p:nvPr>
        </p:nvSpPr>
        <p:spPr>
          <a:xfrm>
            <a:off x="457200" y="256597"/>
            <a:ext cx="8229600" cy="382156"/>
          </a:xfrm>
          <a:prstGeom prst="rect">
            <a:avLst/>
          </a:prstGeom>
        </p:spPr>
        <p:txBody>
          <a:bodyPr vert="horz" wrap="square" lIns="0" tIns="12700" rIns="0" bIns="0" rtlCol="0">
            <a:spAutoFit/>
          </a:bodyPr>
          <a:lstStyle/>
          <a:p>
            <a:pPr marL="2036445">
              <a:lnSpc>
                <a:spcPct val="100000"/>
              </a:lnSpc>
              <a:spcBef>
                <a:spcPts val="100"/>
              </a:spcBef>
            </a:pPr>
            <a:r>
              <a:rPr lang="fr-FR" dirty="0">
                <a:ea typeface="ＭＳ Ｐゴシック" pitchFamily="34" charset="-128"/>
                <a:cs typeface="Futura t" charset="0"/>
              </a:rPr>
              <a:t>Compétence </a:t>
            </a:r>
            <a:r>
              <a:rPr lang="fr-FR" dirty="0" err="1">
                <a:solidFill>
                  <a:srgbClr val="C00000"/>
                </a:solidFill>
              </a:rPr>
              <a:t>Systèmes</a:t>
            </a:r>
            <a:r>
              <a:rPr lang="fr-FR" dirty="0">
                <a:solidFill>
                  <a:srgbClr val="C00000"/>
                </a:solidFill>
              </a:rPr>
              <a:t> Intelligents et </a:t>
            </a:r>
            <a:r>
              <a:rPr lang="fr-FR" dirty="0" err="1">
                <a:solidFill>
                  <a:srgbClr val="C00000"/>
                </a:solidFill>
              </a:rPr>
              <a:t>Connectés</a:t>
            </a:r>
            <a:endParaRPr spc="-5" dirty="0"/>
          </a:p>
        </p:txBody>
      </p:sp>
      <p:sp>
        <p:nvSpPr>
          <p:cNvPr id="16" name="object 16"/>
          <p:cNvSpPr txBox="1"/>
          <p:nvPr/>
        </p:nvSpPr>
        <p:spPr>
          <a:xfrm>
            <a:off x="78739" y="780034"/>
            <a:ext cx="4213225" cy="269240"/>
          </a:xfrm>
          <a:prstGeom prst="rect">
            <a:avLst/>
          </a:prstGeom>
        </p:spPr>
        <p:txBody>
          <a:bodyPr vert="horz" wrap="square" lIns="0" tIns="12065" rIns="0" bIns="0" rtlCol="0">
            <a:spAutoFit/>
          </a:bodyPr>
          <a:lstStyle/>
          <a:p>
            <a:pPr marL="12700">
              <a:lnSpc>
                <a:spcPct val="100000"/>
              </a:lnSpc>
              <a:spcBef>
                <a:spcPts val="95"/>
              </a:spcBef>
            </a:pPr>
            <a:r>
              <a:rPr sz="1600" b="1" spc="-20" dirty="0">
                <a:solidFill>
                  <a:srgbClr val="C0504D"/>
                </a:solidFill>
                <a:latin typeface="Arial"/>
                <a:cs typeface="Arial"/>
              </a:rPr>
              <a:t>Axes</a:t>
            </a:r>
            <a:r>
              <a:rPr sz="1600" b="1" spc="40" dirty="0">
                <a:solidFill>
                  <a:srgbClr val="C0504D"/>
                </a:solidFill>
                <a:latin typeface="Arial"/>
                <a:cs typeface="Arial"/>
              </a:rPr>
              <a:t> </a:t>
            </a:r>
            <a:r>
              <a:rPr sz="1600" b="1" spc="-5" dirty="0">
                <a:solidFill>
                  <a:srgbClr val="C0504D"/>
                </a:solidFill>
                <a:latin typeface="Arial"/>
                <a:cs typeface="Arial"/>
              </a:rPr>
              <a:t>scientifiques</a:t>
            </a:r>
            <a:r>
              <a:rPr sz="1600" b="1" spc="40" dirty="0">
                <a:solidFill>
                  <a:srgbClr val="C0504D"/>
                </a:solidFill>
                <a:latin typeface="Arial"/>
                <a:cs typeface="Arial"/>
              </a:rPr>
              <a:t> </a:t>
            </a:r>
            <a:r>
              <a:rPr sz="1600" b="1" spc="-5" dirty="0">
                <a:solidFill>
                  <a:srgbClr val="C0504D"/>
                </a:solidFill>
                <a:latin typeface="Arial"/>
                <a:cs typeface="Arial"/>
              </a:rPr>
              <a:t>et</a:t>
            </a:r>
            <a:r>
              <a:rPr sz="1600" b="1" spc="15" dirty="0">
                <a:solidFill>
                  <a:srgbClr val="C0504D"/>
                </a:solidFill>
                <a:latin typeface="Arial"/>
                <a:cs typeface="Arial"/>
              </a:rPr>
              <a:t> </a:t>
            </a:r>
            <a:r>
              <a:rPr sz="1600" b="1" spc="-5" dirty="0">
                <a:solidFill>
                  <a:srgbClr val="C0504D"/>
                </a:solidFill>
                <a:latin typeface="Arial"/>
                <a:cs typeface="Arial"/>
              </a:rPr>
              <a:t>ressources</a:t>
            </a:r>
            <a:r>
              <a:rPr sz="1600" b="1" spc="5" dirty="0">
                <a:solidFill>
                  <a:srgbClr val="C0504D"/>
                </a:solidFill>
                <a:latin typeface="Arial"/>
                <a:cs typeface="Arial"/>
              </a:rPr>
              <a:t> </a:t>
            </a:r>
            <a:r>
              <a:rPr sz="1600" b="1" spc="-5" dirty="0">
                <a:solidFill>
                  <a:srgbClr val="C0504D"/>
                </a:solidFill>
                <a:latin typeface="Arial"/>
                <a:cs typeface="Arial"/>
              </a:rPr>
              <a:t>associées</a:t>
            </a:r>
            <a:endParaRPr sz="1600">
              <a:latin typeface="Arial"/>
              <a:cs typeface="Arial"/>
            </a:endParaRPr>
          </a:p>
        </p:txBody>
      </p:sp>
      <p:graphicFrame>
        <p:nvGraphicFramePr>
          <p:cNvPr id="20" name="Group 255">
            <a:extLst>
              <a:ext uri="{FF2B5EF4-FFF2-40B4-BE49-F238E27FC236}">
                <a16:creationId xmlns:a16="http://schemas.microsoft.com/office/drawing/2014/main" id="{B58B1A1E-A869-964C-BEEE-6EC481734817}"/>
              </a:ext>
            </a:extLst>
          </p:cNvPr>
          <p:cNvGraphicFramePr>
            <a:graphicFrameLocks noGrp="1"/>
          </p:cNvGraphicFramePr>
          <p:nvPr>
            <p:extLst>
              <p:ext uri="{D42A27DB-BD31-4B8C-83A1-F6EECF244321}">
                <p14:modId xmlns:p14="http://schemas.microsoft.com/office/powerpoint/2010/main" val="990554457"/>
              </p:ext>
            </p:extLst>
          </p:nvPr>
        </p:nvGraphicFramePr>
        <p:xfrm>
          <a:off x="0" y="1190555"/>
          <a:ext cx="9144000" cy="5953017"/>
        </p:xfrm>
        <a:graphic>
          <a:graphicData uri="http://schemas.openxmlformats.org/drawingml/2006/table">
            <a:tbl>
              <a:tblPr firstRow="1" firstCol="1">
                <a:tableStyleId>{3C2FFA5D-87B4-456A-9821-1D502468CF0F}</a:tableStyleId>
              </a:tblPr>
              <a:tblGrid>
                <a:gridCol w="188976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gridCol w="1476739">
                  <a:extLst>
                    <a:ext uri="{9D8B030D-6E8A-4147-A177-3AD203B41FA5}">
                      <a16:colId xmlns:a16="http://schemas.microsoft.com/office/drawing/2014/main" val="20002"/>
                    </a:ext>
                  </a:extLst>
                </a:gridCol>
                <a:gridCol w="1510301">
                  <a:extLst>
                    <a:ext uri="{9D8B030D-6E8A-4147-A177-3AD203B41FA5}">
                      <a16:colId xmlns:a16="http://schemas.microsoft.com/office/drawing/2014/main" val="20003"/>
                    </a:ext>
                  </a:extLst>
                </a:gridCol>
              </a:tblGrid>
              <a:tr h="469800">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noProof="0">
                          <a:ln>
                            <a:noFill/>
                          </a:ln>
                          <a:effectLst/>
                          <a:latin typeface="Futura Medium" charset="0"/>
                          <a:ea typeface="Futura Medium" charset="0"/>
                          <a:cs typeface="Futura Medium" charset="0"/>
                        </a:rPr>
                        <a:t>Axes</a:t>
                      </a:r>
                      <a:endParaRPr kumimoji="0" lang="fr-FR" sz="1200" b="1" i="0" u="none" strike="noStrike" cap="none" normalizeH="0" baseline="0" noProof="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noProof="0">
                          <a:ln>
                            <a:noFill/>
                          </a:ln>
                          <a:effectLst/>
                          <a:latin typeface="Futura Medium" charset="0"/>
                          <a:ea typeface="Futura Medium" charset="0"/>
                          <a:cs typeface="Futura Medium" charset="0"/>
                        </a:rPr>
                        <a:t>Thématiques</a:t>
                      </a:r>
                      <a:endParaRPr kumimoji="0" lang="fr-FR" sz="1200" b="1" i="0" u="none" strike="noStrike" cap="none" normalizeH="0" baseline="0" noProof="0">
                        <a:ln>
                          <a:noFill/>
                        </a:ln>
                        <a:solidFill>
                          <a:srgbClr val="FFFF00"/>
                        </a:solidFill>
                        <a:effectLst/>
                        <a:latin typeface="Futura Medium" charset="0"/>
                        <a:ea typeface="Futura Medium" charset="0"/>
                        <a:cs typeface="Futura Medium" charset="0"/>
                      </a:endParaRPr>
                    </a:p>
                  </a:txBody>
                  <a:tcPr marT="45723" marB="45723" anchor="ctr" horzOverflow="overflow"/>
                </a:tc>
                <a:tc>
                  <a:txBody>
                    <a:bodyPr/>
                    <a:lstStyle/>
                    <a:p>
                      <a:pPr marL="0" marR="0" lvl="0" indent="-34290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noProof="0">
                          <a:ln>
                            <a:noFill/>
                          </a:ln>
                          <a:effectLst/>
                          <a:latin typeface="Futura Medium" charset="0"/>
                          <a:ea typeface="Futura Medium" charset="0"/>
                          <a:cs typeface="Futura Medium" charset="0"/>
                        </a:rPr>
                        <a:t>Enseignants chercheurs MCF</a:t>
                      </a:r>
                      <a:endParaRPr kumimoji="0" lang="fr-FR" sz="1200" b="1" i="0" u="none" strike="noStrike" cap="none" normalizeH="0" baseline="0" noProof="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200" u="none" strike="noStrike" cap="none" normalizeH="0" baseline="0" noProof="0">
                          <a:ln>
                            <a:noFill/>
                          </a:ln>
                          <a:effectLst/>
                          <a:latin typeface="Futura Medium" charset="0"/>
                          <a:ea typeface="Futura Medium" charset="0"/>
                          <a:cs typeface="Futura Medium" charset="0"/>
                        </a:rPr>
                        <a:t>Thèses/Post doc/IGR en cours</a:t>
                      </a:r>
                      <a:endParaRPr kumimoji="0" lang="fr-FR" sz="1200" b="1" i="0" u="none" strike="noStrike" cap="none" normalizeH="0" baseline="0" noProof="0">
                        <a:ln>
                          <a:noFill/>
                        </a:ln>
                        <a:solidFill>
                          <a:srgbClr val="FFFFFF"/>
                        </a:solidFill>
                        <a:effectLst/>
                        <a:latin typeface="Futura Medium" charset="0"/>
                        <a:ea typeface="Futura Medium" charset="0"/>
                        <a:cs typeface="Futura Medium" charset="0"/>
                      </a:endParaRPr>
                    </a:p>
                  </a:txBody>
                  <a:tcPr marT="45723" marB="45723" anchor="ctr" horzOverflow="overflow"/>
                </a:tc>
                <a:extLst>
                  <a:ext uri="{0D108BD9-81ED-4DB2-BD59-A6C34878D82A}">
                    <a16:rowId xmlns:a16="http://schemas.microsoft.com/office/drawing/2014/main" val="10000"/>
                  </a:ext>
                </a:extLst>
              </a:tr>
              <a:tr h="1491921">
                <a:tc>
                  <a:txBody>
                    <a:bodyPr/>
                    <a:lstStyle/>
                    <a:p>
                      <a:pPr>
                        <a:lnSpc>
                          <a:spcPct val="100000"/>
                        </a:lnSpc>
                      </a:pPr>
                      <a:endParaRPr lang="fr-FR" sz="1300" noProof="0">
                        <a:latin typeface="Times New Roman"/>
                        <a:cs typeface="Times New Roman"/>
                      </a:endParaRPr>
                    </a:p>
                    <a:p>
                      <a:pPr>
                        <a:lnSpc>
                          <a:spcPct val="100000"/>
                        </a:lnSpc>
                      </a:pPr>
                      <a:endParaRPr lang="fr-FR" sz="1300" noProof="0">
                        <a:latin typeface="Times New Roman"/>
                        <a:cs typeface="Times New Roman"/>
                      </a:endParaRPr>
                    </a:p>
                    <a:p>
                      <a:pPr marL="91440">
                        <a:lnSpc>
                          <a:spcPct val="100000"/>
                        </a:lnSpc>
                        <a:spcBef>
                          <a:spcPts val="1090"/>
                        </a:spcBef>
                      </a:pPr>
                      <a:r>
                        <a:rPr lang="fr-FR" sz="1200" b="1" spc="-15" noProof="0">
                          <a:latin typeface="Arial"/>
                          <a:cs typeface="Arial"/>
                        </a:rPr>
                        <a:t>Axe</a:t>
                      </a:r>
                      <a:r>
                        <a:rPr lang="fr-FR" sz="1200" b="1" spc="-30" noProof="0">
                          <a:latin typeface="Arial"/>
                          <a:cs typeface="Arial"/>
                        </a:rPr>
                        <a:t> </a:t>
                      </a:r>
                      <a:r>
                        <a:rPr lang="fr-FR" sz="1200" b="1" spc="-5" noProof="0">
                          <a:latin typeface="Arial"/>
                          <a:cs typeface="Arial"/>
                        </a:rPr>
                        <a:t>1</a:t>
                      </a:r>
                      <a:endParaRPr lang="fr-FR" sz="1200" noProof="0">
                        <a:latin typeface="Arial"/>
                        <a:cs typeface="Arial"/>
                      </a:endParaRPr>
                    </a:p>
                    <a:p>
                      <a:pPr marL="91440">
                        <a:lnSpc>
                          <a:spcPct val="100000"/>
                        </a:lnSpc>
                        <a:spcBef>
                          <a:spcPts val="600"/>
                        </a:spcBef>
                      </a:pPr>
                      <a:r>
                        <a:rPr lang="fr-FR" sz="1200" b="1" kern="1200" spc="-5" noProof="0">
                          <a:solidFill>
                            <a:srgbClr val="C00000"/>
                          </a:solidFill>
                          <a:latin typeface="Arial"/>
                          <a:ea typeface="+mn-ea"/>
                          <a:cs typeface="Arial"/>
                        </a:rPr>
                        <a:t>Systèmes autonomes </a:t>
                      </a:r>
                    </a:p>
                  </a:txBody>
                  <a:tcPr marL="0" marR="0" marT="0" marB="0"/>
                </a:tc>
                <a:tc>
                  <a:txBody>
                    <a:bodyPr/>
                    <a:lstStyle/>
                    <a:p>
                      <a:pPr>
                        <a:lnSpc>
                          <a:spcPct val="100000"/>
                        </a:lnSpc>
                        <a:spcBef>
                          <a:spcPts val="5"/>
                        </a:spcBef>
                      </a:pPr>
                      <a:endParaRPr lang="fr-FR" sz="1400" noProof="0">
                        <a:latin typeface="Times New Roman"/>
                        <a:cs typeface="Times New Roman"/>
                      </a:endParaRPr>
                    </a:p>
                    <a:p>
                      <a:pPr marL="263525" marR="508634" indent="-172720">
                        <a:lnSpc>
                          <a:spcPct val="100000"/>
                        </a:lnSpc>
                        <a:buChar char="•"/>
                        <a:tabLst>
                          <a:tab pos="264160" algn="l"/>
                        </a:tabLst>
                      </a:pPr>
                      <a:r>
                        <a:rPr lang="fr-FR" sz="1200" spc="-5" noProof="0">
                          <a:latin typeface="Arial MT"/>
                          <a:cs typeface="Arial MT"/>
                        </a:rPr>
                        <a:t>Systèmes</a:t>
                      </a:r>
                      <a:r>
                        <a:rPr lang="fr-FR" sz="1200" spc="-10" noProof="0">
                          <a:latin typeface="Arial MT"/>
                          <a:cs typeface="Arial MT"/>
                        </a:rPr>
                        <a:t> </a:t>
                      </a:r>
                      <a:r>
                        <a:rPr lang="fr-FR" sz="1200" spc="-5" noProof="0">
                          <a:latin typeface="Arial MT"/>
                          <a:cs typeface="Arial MT"/>
                        </a:rPr>
                        <a:t>autonomes</a:t>
                      </a:r>
                      <a:r>
                        <a:rPr lang="fr-FR" sz="1200" spc="-30" noProof="0">
                          <a:latin typeface="Arial MT"/>
                          <a:cs typeface="Arial MT"/>
                        </a:rPr>
                        <a:t> </a:t>
                      </a:r>
                      <a:r>
                        <a:rPr lang="fr-FR" sz="1200" spc="-5" noProof="0">
                          <a:latin typeface="Arial MT"/>
                          <a:cs typeface="Arial MT"/>
                        </a:rPr>
                        <a:t>de </a:t>
                      </a:r>
                      <a:r>
                        <a:rPr lang="fr-FR" sz="1200" noProof="0">
                          <a:latin typeface="Arial MT"/>
                          <a:cs typeface="Arial MT"/>
                        </a:rPr>
                        <a:t>transport</a:t>
                      </a:r>
                      <a:r>
                        <a:rPr lang="fr-FR" sz="1200" spc="-25" noProof="0">
                          <a:latin typeface="Arial MT"/>
                          <a:cs typeface="Arial MT"/>
                        </a:rPr>
                        <a:t> </a:t>
                      </a:r>
                      <a:r>
                        <a:rPr lang="fr-FR" sz="1200" spc="-5" noProof="0">
                          <a:latin typeface="Arial MT"/>
                          <a:cs typeface="Arial MT"/>
                        </a:rPr>
                        <a:t>de</a:t>
                      </a:r>
                      <a:r>
                        <a:rPr lang="fr-FR" sz="1200" spc="-15" noProof="0">
                          <a:latin typeface="Arial MT"/>
                          <a:cs typeface="Arial MT"/>
                        </a:rPr>
                        <a:t> </a:t>
                      </a:r>
                      <a:r>
                        <a:rPr lang="fr-FR" sz="1200" spc="-5" noProof="0">
                          <a:latin typeface="Arial MT"/>
                          <a:cs typeface="Arial MT"/>
                        </a:rPr>
                        <a:t>personnes</a:t>
                      </a:r>
                      <a:r>
                        <a:rPr lang="fr-FR" sz="1200" spc="-30" noProof="0">
                          <a:latin typeface="Arial MT"/>
                          <a:cs typeface="Arial MT"/>
                        </a:rPr>
                        <a:t> </a:t>
                      </a:r>
                      <a:r>
                        <a:rPr lang="fr-FR" sz="1200" spc="-5" noProof="0">
                          <a:latin typeface="Arial MT"/>
                          <a:cs typeface="Arial MT"/>
                        </a:rPr>
                        <a:t>ou </a:t>
                      </a:r>
                      <a:r>
                        <a:rPr lang="fr-FR" sz="1200" spc="-320" noProof="0">
                          <a:latin typeface="Arial MT"/>
                          <a:cs typeface="Arial MT"/>
                        </a:rPr>
                        <a:t> </a:t>
                      </a:r>
                      <a:r>
                        <a:rPr lang="fr-FR" sz="1200" spc="-5" noProof="0">
                          <a:latin typeface="Arial MT"/>
                          <a:cs typeface="Arial MT"/>
                        </a:rPr>
                        <a:t>marchandises</a:t>
                      </a:r>
                      <a:endParaRPr lang="fr-FR" sz="1200" noProof="0">
                        <a:latin typeface="Arial MT"/>
                        <a:cs typeface="Arial MT"/>
                      </a:endParaRPr>
                    </a:p>
                    <a:p>
                      <a:pPr marL="263525" indent="-172720">
                        <a:lnSpc>
                          <a:spcPct val="100000"/>
                        </a:lnSpc>
                        <a:spcBef>
                          <a:spcPts val="605"/>
                        </a:spcBef>
                        <a:buChar char="•"/>
                        <a:tabLst>
                          <a:tab pos="264160" algn="l"/>
                        </a:tabLst>
                      </a:pPr>
                      <a:r>
                        <a:rPr lang="fr-FR" sz="1200" spc="-5" noProof="0">
                          <a:latin typeface="Arial MT"/>
                          <a:cs typeface="Arial MT"/>
                        </a:rPr>
                        <a:t>Perception/vision</a:t>
                      </a:r>
                      <a:r>
                        <a:rPr lang="fr-FR" sz="1200" spc="-40" noProof="0">
                          <a:latin typeface="Arial MT"/>
                          <a:cs typeface="Arial MT"/>
                        </a:rPr>
                        <a:t> </a:t>
                      </a:r>
                      <a:r>
                        <a:rPr lang="fr-FR" sz="1200" noProof="0">
                          <a:latin typeface="Arial MT"/>
                          <a:cs typeface="Arial MT"/>
                        </a:rPr>
                        <a:t>et</a:t>
                      </a:r>
                      <a:r>
                        <a:rPr lang="fr-FR" sz="1200" spc="10" noProof="0">
                          <a:latin typeface="Arial MT"/>
                          <a:cs typeface="Arial MT"/>
                        </a:rPr>
                        <a:t> </a:t>
                      </a:r>
                      <a:r>
                        <a:rPr lang="fr-FR" sz="1200" spc="-5" noProof="0">
                          <a:latin typeface="Arial MT"/>
                          <a:cs typeface="Arial MT"/>
                        </a:rPr>
                        <a:t>contrôle</a:t>
                      </a:r>
                      <a:r>
                        <a:rPr lang="fr-FR" sz="1200" spc="-25" noProof="0">
                          <a:latin typeface="Arial MT"/>
                          <a:cs typeface="Arial MT"/>
                        </a:rPr>
                        <a:t> </a:t>
                      </a:r>
                      <a:r>
                        <a:rPr lang="fr-FR" sz="1200" spc="-5" noProof="0">
                          <a:latin typeface="Arial MT"/>
                          <a:cs typeface="Arial MT"/>
                        </a:rPr>
                        <a:t>commande</a:t>
                      </a:r>
                      <a:endParaRPr lang="fr-FR" sz="1200" noProof="0">
                        <a:latin typeface="Arial MT"/>
                        <a:cs typeface="Arial MT"/>
                      </a:endParaRPr>
                    </a:p>
                    <a:p>
                      <a:pPr marL="263525" marR="365125" indent="-172720">
                        <a:lnSpc>
                          <a:spcPct val="100000"/>
                        </a:lnSpc>
                        <a:spcBef>
                          <a:spcPts val="600"/>
                        </a:spcBef>
                        <a:buChar char="•"/>
                        <a:tabLst>
                          <a:tab pos="264160" algn="l"/>
                        </a:tabLst>
                      </a:pPr>
                      <a:r>
                        <a:rPr lang="fr-FR" sz="1200" spc="-10" noProof="0">
                          <a:latin typeface="Arial MT"/>
                          <a:cs typeface="Arial MT"/>
                        </a:rPr>
                        <a:t>Organiser, </a:t>
                      </a:r>
                      <a:r>
                        <a:rPr lang="fr-FR" sz="1200" spc="-5" noProof="0">
                          <a:latin typeface="Arial MT"/>
                          <a:cs typeface="Arial MT"/>
                        </a:rPr>
                        <a:t>planifier </a:t>
                      </a:r>
                      <a:r>
                        <a:rPr lang="fr-FR" sz="1200" noProof="0">
                          <a:latin typeface="Arial MT"/>
                          <a:cs typeface="Arial MT"/>
                        </a:rPr>
                        <a:t>et </a:t>
                      </a:r>
                      <a:r>
                        <a:rPr lang="fr-FR" sz="1200" spc="-5" noProof="0">
                          <a:latin typeface="Arial MT"/>
                          <a:cs typeface="Arial MT"/>
                        </a:rPr>
                        <a:t>prévoir l’utilisation </a:t>
                      </a:r>
                      <a:r>
                        <a:rPr lang="fr-FR" sz="1200" noProof="0">
                          <a:latin typeface="Arial MT"/>
                          <a:cs typeface="Arial MT"/>
                        </a:rPr>
                        <a:t>de </a:t>
                      </a:r>
                      <a:r>
                        <a:rPr lang="fr-FR" sz="1200" spc="-5" noProof="0">
                          <a:latin typeface="Arial MT"/>
                          <a:cs typeface="Arial MT"/>
                        </a:rPr>
                        <a:t>la mobilité </a:t>
                      </a:r>
                      <a:r>
                        <a:rPr lang="fr-FR" sz="1200" spc="-320" noProof="0">
                          <a:latin typeface="Arial MT"/>
                          <a:cs typeface="Arial MT"/>
                        </a:rPr>
                        <a:t> </a:t>
                      </a:r>
                      <a:r>
                        <a:rPr lang="fr-FR" sz="1200" spc="-5" noProof="0">
                          <a:latin typeface="Arial MT"/>
                          <a:cs typeface="Arial MT"/>
                        </a:rPr>
                        <a:t>intelligente</a:t>
                      </a:r>
                    </a:p>
                    <a:p>
                      <a:pPr marL="263525" marR="365125" indent="-172720">
                        <a:lnSpc>
                          <a:spcPct val="100000"/>
                        </a:lnSpc>
                        <a:spcBef>
                          <a:spcPts val="600"/>
                        </a:spcBef>
                        <a:buChar char="•"/>
                        <a:tabLst>
                          <a:tab pos="264160" algn="l"/>
                        </a:tabLst>
                      </a:pPr>
                      <a:r>
                        <a:rPr lang="fr-FR" sz="1200" spc="-5" noProof="0">
                          <a:latin typeface="Arial MT"/>
                          <a:cs typeface="Arial MT"/>
                        </a:rPr>
                        <a:t>Apprentissage automatique </a:t>
                      </a:r>
                      <a:endParaRPr lang="fr-FR" sz="1200" noProof="0">
                        <a:latin typeface="Arial MT"/>
                        <a:cs typeface="Arial MT"/>
                      </a:endParaRPr>
                    </a:p>
                  </a:txBody>
                  <a:tcPr marL="0" marR="0" marT="635" marB="0"/>
                </a:tc>
                <a:tc>
                  <a:txBody>
                    <a:bodyPr/>
                    <a:lstStyle/>
                    <a:p>
                      <a:pPr>
                        <a:lnSpc>
                          <a:spcPct val="100000"/>
                        </a:lnSpc>
                        <a:spcBef>
                          <a:spcPts val="20"/>
                        </a:spcBef>
                      </a:pPr>
                      <a:endParaRPr lang="fr-FR" sz="1750" noProof="0">
                        <a:latin typeface="Times New Roman"/>
                        <a:cs typeface="Times New Roman"/>
                      </a:endParaRPr>
                    </a:p>
                    <a:p>
                      <a:pPr marL="92075">
                        <a:lnSpc>
                          <a:spcPct val="100000"/>
                        </a:lnSpc>
                        <a:spcBef>
                          <a:spcPts val="5"/>
                        </a:spcBef>
                      </a:pPr>
                      <a:r>
                        <a:rPr lang="fr-FR" sz="1200" noProof="0">
                          <a:latin typeface="Arial MT"/>
                          <a:cs typeface="Arial MT"/>
                        </a:rPr>
                        <a:t>E</a:t>
                      </a:r>
                      <a:r>
                        <a:rPr lang="fr-FR" sz="1200" spc="-5" noProof="0">
                          <a:latin typeface="Arial MT"/>
                          <a:cs typeface="Arial MT"/>
                        </a:rPr>
                        <a:t>-H</a:t>
                      </a:r>
                      <a:r>
                        <a:rPr lang="fr-FR" sz="1200" noProof="0">
                          <a:latin typeface="Arial MT"/>
                          <a:cs typeface="Arial MT"/>
                        </a:rPr>
                        <a:t>.</a:t>
                      </a:r>
                      <a:r>
                        <a:rPr lang="fr-FR" sz="1200" spc="-60" noProof="0">
                          <a:latin typeface="Arial MT"/>
                          <a:cs typeface="Arial MT"/>
                        </a:rPr>
                        <a:t> </a:t>
                      </a:r>
                      <a:r>
                        <a:rPr lang="fr-FR" sz="1200" noProof="0">
                          <a:latin typeface="Arial MT"/>
                          <a:cs typeface="Arial MT"/>
                        </a:rPr>
                        <a:t>A</a:t>
                      </a:r>
                      <a:r>
                        <a:rPr lang="fr-FR" sz="1200" spc="-10" noProof="0">
                          <a:latin typeface="Arial MT"/>
                          <a:cs typeface="Arial MT"/>
                        </a:rPr>
                        <a:t>g</a:t>
                      </a:r>
                      <a:r>
                        <a:rPr lang="fr-FR" sz="1200" noProof="0">
                          <a:latin typeface="Arial MT"/>
                          <a:cs typeface="Arial MT"/>
                        </a:rPr>
                        <a:t>l</a:t>
                      </a:r>
                      <a:r>
                        <a:rPr lang="fr-FR" sz="1200" spc="-20" noProof="0">
                          <a:latin typeface="Arial MT"/>
                          <a:cs typeface="Arial MT"/>
                        </a:rPr>
                        <a:t>z</a:t>
                      </a:r>
                      <a:r>
                        <a:rPr lang="fr-FR" sz="1200" noProof="0">
                          <a:latin typeface="Arial MT"/>
                          <a:cs typeface="Arial MT"/>
                        </a:rPr>
                        <a:t>im</a:t>
                      </a:r>
                    </a:p>
                    <a:p>
                      <a:pPr marL="320675" indent="-229235">
                        <a:lnSpc>
                          <a:spcPct val="100000"/>
                        </a:lnSpc>
                        <a:spcBef>
                          <a:spcPts val="600"/>
                        </a:spcBef>
                        <a:buAutoNum type="alphaUcPeriod"/>
                        <a:tabLst>
                          <a:tab pos="321310" algn="l"/>
                        </a:tabLst>
                      </a:pPr>
                      <a:r>
                        <a:rPr lang="fr-FR" sz="1200" noProof="0">
                          <a:latin typeface="Arial MT"/>
                          <a:cs typeface="Arial MT"/>
                        </a:rPr>
                        <a:t>Chaibet</a:t>
                      </a:r>
                    </a:p>
                    <a:p>
                      <a:pPr marL="320675" indent="-229235">
                        <a:lnSpc>
                          <a:spcPct val="100000"/>
                        </a:lnSpc>
                        <a:spcBef>
                          <a:spcPts val="600"/>
                        </a:spcBef>
                        <a:buAutoNum type="alphaUcPeriod"/>
                        <a:tabLst>
                          <a:tab pos="321310" algn="l"/>
                        </a:tabLst>
                      </a:pPr>
                      <a:r>
                        <a:rPr lang="fr-FR" sz="1200" spc="-5" noProof="0">
                          <a:latin typeface="Arial MT"/>
                          <a:cs typeface="Arial MT"/>
                        </a:rPr>
                        <a:t>Kribeche</a:t>
                      </a:r>
                      <a:endParaRPr lang="fr-FR" sz="1200" noProof="0">
                        <a:latin typeface="Arial MT"/>
                        <a:cs typeface="Arial MT"/>
                      </a:endParaRPr>
                    </a:p>
                    <a:p>
                      <a:pPr marL="92075">
                        <a:lnSpc>
                          <a:spcPct val="100000"/>
                        </a:lnSpc>
                        <a:spcBef>
                          <a:spcPts val="600"/>
                        </a:spcBef>
                      </a:pPr>
                      <a:r>
                        <a:rPr lang="fr-FR" sz="1200" spc="-155" noProof="0">
                          <a:latin typeface="Arial MT"/>
                          <a:cs typeface="Arial MT"/>
                        </a:rPr>
                        <a:t>P</a:t>
                      </a:r>
                      <a:r>
                        <a:rPr lang="fr-FR" sz="1200" noProof="0">
                          <a:latin typeface="Arial MT"/>
                          <a:cs typeface="Arial MT"/>
                        </a:rPr>
                        <a:t>. Brunet</a:t>
                      </a:r>
                    </a:p>
                    <a:p>
                      <a:pPr marL="92075">
                        <a:lnSpc>
                          <a:spcPct val="100000"/>
                        </a:lnSpc>
                        <a:spcBef>
                          <a:spcPts val="600"/>
                        </a:spcBef>
                      </a:pPr>
                      <a:r>
                        <a:rPr lang="fr-FR" sz="1200" noProof="0">
                          <a:latin typeface="Arial MT"/>
                          <a:cs typeface="Arial MT"/>
                        </a:rPr>
                        <a:t>SM. Senouci</a:t>
                      </a:r>
                    </a:p>
                  </a:txBody>
                  <a:tcPr marL="0" marR="0" marT="2540" marB="0"/>
                </a:tc>
                <a:tc>
                  <a:txBody>
                    <a:bodyPr/>
                    <a:lstStyle/>
                    <a:p>
                      <a:pPr>
                        <a:lnSpc>
                          <a:spcPct val="100000"/>
                        </a:lnSpc>
                        <a:spcBef>
                          <a:spcPts val="20"/>
                        </a:spcBef>
                      </a:pPr>
                      <a:endParaRPr lang="fr-FR" sz="1750" noProof="0" dirty="0">
                        <a:latin typeface="Times New Roman"/>
                        <a:cs typeface="Times New Roman"/>
                      </a:endParaRPr>
                    </a:p>
                    <a:p>
                      <a:pPr marL="92075">
                        <a:lnSpc>
                          <a:spcPct val="100000"/>
                        </a:lnSpc>
                        <a:spcBef>
                          <a:spcPts val="5"/>
                        </a:spcBef>
                      </a:pPr>
                      <a:r>
                        <a:rPr lang="fr-FR" sz="1200" noProof="0" dirty="0">
                          <a:solidFill>
                            <a:srgbClr val="C0504D"/>
                          </a:solidFill>
                          <a:latin typeface="Arial MT"/>
                          <a:cs typeface="Arial MT"/>
                        </a:rPr>
                        <a:t>S.</a:t>
                      </a:r>
                      <a:r>
                        <a:rPr lang="fr-FR" sz="1200" spc="-70" noProof="0" dirty="0">
                          <a:solidFill>
                            <a:srgbClr val="C0504D"/>
                          </a:solidFill>
                          <a:latin typeface="Arial MT"/>
                          <a:cs typeface="Arial MT"/>
                        </a:rPr>
                        <a:t> </a:t>
                      </a:r>
                      <a:r>
                        <a:rPr lang="fr-FR" sz="1200" noProof="0" dirty="0" err="1">
                          <a:solidFill>
                            <a:srgbClr val="C0504D"/>
                          </a:solidFill>
                          <a:latin typeface="Arial MT"/>
                          <a:cs typeface="Arial MT"/>
                        </a:rPr>
                        <a:t>Abd</a:t>
                      </a:r>
                      <a:r>
                        <a:rPr lang="fr-FR" sz="1200" spc="5" noProof="0" dirty="0" err="1">
                          <a:solidFill>
                            <a:srgbClr val="C0504D"/>
                          </a:solidFill>
                          <a:latin typeface="Arial MT"/>
                          <a:cs typeface="Arial MT"/>
                        </a:rPr>
                        <a:t>a</a:t>
                      </a:r>
                      <a:r>
                        <a:rPr lang="fr-FR" sz="1200" noProof="0" dirty="0" err="1">
                          <a:solidFill>
                            <a:srgbClr val="C0504D"/>
                          </a:solidFill>
                          <a:latin typeface="Arial MT"/>
                          <a:cs typeface="Arial MT"/>
                        </a:rPr>
                        <a:t>l</a:t>
                      </a:r>
                      <a:r>
                        <a:rPr lang="fr-FR" sz="1200" spc="-10" noProof="0" dirty="0" err="1">
                          <a:solidFill>
                            <a:srgbClr val="C0504D"/>
                          </a:solidFill>
                          <a:latin typeface="Arial MT"/>
                          <a:cs typeface="Arial MT"/>
                        </a:rPr>
                        <a:t>l</a:t>
                      </a:r>
                      <a:r>
                        <a:rPr lang="fr-FR" sz="1200" noProof="0" dirty="0" err="1">
                          <a:solidFill>
                            <a:srgbClr val="C0504D"/>
                          </a:solidFill>
                          <a:latin typeface="Arial MT"/>
                          <a:cs typeface="Arial MT"/>
                        </a:rPr>
                        <a:t>a</a:t>
                      </a:r>
                      <a:r>
                        <a:rPr lang="fr-FR" sz="1200" spc="-5" noProof="0" dirty="0" err="1">
                          <a:solidFill>
                            <a:srgbClr val="C0504D"/>
                          </a:solidFill>
                          <a:latin typeface="Arial MT"/>
                          <a:cs typeface="Arial MT"/>
                        </a:rPr>
                        <a:t>o</a:t>
                      </a:r>
                      <a:r>
                        <a:rPr lang="fr-FR" sz="1200" spc="-10" noProof="0" dirty="0" err="1">
                          <a:solidFill>
                            <a:srgbClr val="C0504D"/>
                          </a:solidFill>
                          <a:latin typeface="Arial MT"/>
                          <a:cs typeface="Arial MT"/>
                        </a:rPr>
                        <a:t>u</a:t>
                      </a:r>
                      <a:r>
                        <a:rPr lang="fr-FR" sz="1200" noProof="0" dirty="0" err="1">
                          <a:solidFill>
                            <a:srgbClr val="C0504D"/>
                          </a:solidFill>
                          <a:latin typeface="Arial MT"/>
                          <a:cs typeface="Arial MT"/>
                        </a:rPr>
                        <a:t>i</a:t>
                      </a:r>
                      <a:r>
                        <a:rPr lang="fr-FR" sz="1200" noProof="0" dirty="0">
                          <a:solidFill>
                            <a:srgbClr val="C0504D"/>
                          </a:solidFill>
                          <a:latin typeface="Arial MT"/>
                          <a:cs typeface="Arial MT"/>
                        </a:rPr>
                        <a:t> (PhD)</a:t>
                      </a:r>
                      <a:endParaRPr lang="fr-FR" sz="1200" noProof="0" dirty="0">
                        <a:latin typeface="Arial MT"/>
                        <a:cs typeface="Arial MT"/>
                      </a:endParaRPr>
                    </a:p>
                    <a:p>
                      <a:pPr marL="92075">
                        <a:lnSpc>
                          <a:spcPct val="100000"/>
                        </a:lnSpc>
                        <a:spcBef>
                          <a:spcPts val="600"/>
                        </a:spcBef>
                      </a:pPr>
                      <a:r>
                        <a:rPr lang="fr-FR" sz="1200" spc="-165" noProof="0" dirty="0">
                          <a:solidFill>
                            <a:srgbClr val="C0504D"/>
                          </a:solidFill>
                          <a:latin typeface="Arial MT"/>
                          <a:cs typeface="Arial MT"/>
                        </a:rPr>
                        <a:t>Y</a:t>
                      </a:r>
                      <a:r>
                        <a:rPr lang="fr-FR" sz="1200" noProof="0" dirty="0">
                          <a:solidFill>
                            <a:srgbClr val="C0504D"/>
                          </a:solidFill>
                          <a:latin typeface="Arial MT"/>
                          <a:cs typeface="Arial MT"/>
                        </a:rPr>
                        <a:t>.</a:t>
                      </a:r>
                      <a:r>
                        <a:rPr lang="fr-FR" sz="1200" spc="15" noProof="0" dirty="0">
                          <a:solidFill>
                            <a:srgbClr val="C0504D"/>
                          </a:solidFill>
                          <a:latin typeface="Arial MT"/>
                          <a:cs typeface="Arial MT"/>
                        </a:rPr>
                        <a:t> </a:t>
                      </a:r>
                      <a:r>
                        <a:rPr lang="fr-FR" sz="1200" noProof="0" dirty="0">
                          <a:solidFill>
                            <a:srgbClr val="C0504D"/>
                          </a:solidFill>
                          <a:latin typeface="Arial MT"/>
                          <a:cs typeface="Arial MT"/>
                        </a:rPr>
                        <a:t>Hu</a:t>
                      </a:r>
                      <a:r>
                        <a:rPr lang="fr-FR" sz="1200" spc="5" noProof="0" dirty="0">
                          <a:solidFill>
                            <a:srgbClr val="C0504D"/>
                          </a:solidFill>
                          <a:latin typeface="Arial MT"/>
                          <a:cs typeface="Arial MT"/>
                        </a:rPr>
                        <a:t>a</a:t>
                      </a:r>
                      <a:r>
                        <a:rPr lang="fr-FR" sz="1200" noProof="0" dirty="0">
                          <a:solidFill>
                            <a:srgbClr val="C0504D"/>
                          </a:solidFill>
                          <a:latin typeface="Arial MT"/>
                          <a:cs typeface="Arial MT"/>
                        </a:rPr>
                        <a:t>ng (PhD)</a:t>
                      </a:r>
                      <a:endParaRPr lang="fr-FR" sz="1200" noProof="0" dirty="0">
                        <a:latin typeface="Arial MT"/>
                        <a:cs typeface="Arial MT"/>
                      </a:endParaRPr>
                    </a:p>
                    <a:p>
                      <a:pPr marL="92075">
                        <a:lnSpc>
                          <a:spcPct val="100000"/>
                        </a:lnSpc>
                        <a:spcBef>
                          <a:spcPts val="600"/>
                        </a:spcBef>
                      </a:pPr>
                      <a:r>
                        <a:rPr lang="fr-FR" sz="1200" spc="-155" noProof="0" dirty="0">
                          <a:solidFill>
                            <a:srgbClr val="C0504D"/>
                          </a:solidFill>
                          <a:latin typeface="Arial MT"/>
                          <a:cs typeface="Arial MT"/>
                        </a:rPr>
                        <a:t>P</a:t>
                      </a:r>
                      <a:r>
                        <a:rPr lang="fr-FR" sz="1200" noProof="0" dirty="0">
                          <a:solidFill>
                            <a:srgbClr val="C0504D"/>
                          </a:solidFill>
                          <a:latin typeface="Arial MT"/>
                          <a:cs typeface="Arial MT"/>
                        </a:rPr>
                        <a:t>.</a:t>
                      </a:r>
                      <a:r>
                        <a:rPr lang="fr-FR" sz="1200" spc="5" noProof="0" dirty="0">
                          <a:solidFill>
                            <a:srgbClr val="C0504D"/>
                          </a:solidFill>
                          <a:latin typeface="Arial MT"/>
                          <a:cs typeface="Arial MT"/>
                        </a:rPr>
                        <a:t> </a:t>
                      </a:r>
                      <a:r>
                        <a:rPr lang="fr-FR" sz="1200" noProof="0" dirty="0" err="1">
                          <a:solidFill>
                            <a:srgbClr val="C0504D"/>
                          </a:solidFill>
                          <a:latin typeface="Arial MT"/>
                          <a:cs typeface="Arial MT"/>
                        </a:rPr>
                        <a:t>Ro</a:t>
                      </a:r>
                      <a:r>
                        <a:rPr lang="fr-FR" sz="1200" spc="5" noProof="0" dirty="0" err="1">
                          <a:solidFill>
                            <a:srgbClr val="C0504D"/>
                          </a:solidFill>
                          <a:latin typeface="Arial MT"/>
                          <a:cs typeface="Arial MT"/>
                        </a:rPr>
                        <a:t>m</a:t>
                      </a:r>
                      <a:r>
                        <a:rPr lang="fr-FR" sz="1200" noProof="0" dirty="0" err="1">
                          <a:solidFill>
                            <a:srgbClr val="C0504D"/>
                          </a:solidFill>
                          <a:latin typeface="Arial MT"/>
                          <a:cs typeface="Arial MT"/>
                        </a:rPr>
                        <a:t>et</a:t>
                      </a:r>
                      <a:r>
                        <a:rPr lang="fr-FR" sz="1200" noProof="0" dirty="0">
                          <a:solidFill>
                            <a:srgbClr val="C0504D"/>
                          </a:solidFill>
                          <a:latin typeface="Arial MT"/>
                          <a:cs typeface="Arial MT"/>
                        </a:rPr>
                        <a:t> (PhD)</a:t>
                      </a:r>
                      <a:endParaRPr lang="fr-FR" sz="1200" noProof="0" dirty="0">
                        <a:latin typeface="Arial MT"/>
                        <a:cs typeface="Arial MT"/>
                      </a:endParaRPr>
                    </a:p>
                    <a:p>
                      <a:pPr marL="92075">
                        <a:lnSpc>
                          <a:spcPct val="100000"/>
                        </a:lnSpc>
                        <a:spcBef>
                          <a:spcPts val="600"/>
                        </a:spcBef>
                      </a:pPr>
                      <a:r>
                        <a:rPr lang="fr-FR" sz="1200" spc="-5" noProof="0" dirty="0">
                          <a:solidFill>
                            <a:srgbClr val="C0504D"/>
                          </a:solidFill>
                          <a:latin typeface="Arial MT"/>
                          <a:cs typeface="Arial MT"/>
                        </a:rPr>
                        <a:t>M.</a:t>
                      </a:r>
                      <a:r>
                        <a:rPr lang="fr-FR" sz="1200" spc="-20" noProof="0" dirty="0">
                          <a:solidFill>
                            <a:srgbClr val="C0504D"/>
                          </a:solidFill>
                          <a:latin typeface="Arial MT"/>
                          <a:cs typeface="Arial MT"/>
                        </a:rPr>
                        <a:t> </a:t>
                      </a:r>
                      <a:r>
                        <a:rPr lang="fr-FR" sz="1200" spc="-5" noProof="0" dirty="0" err="1">
                          <a:solidFill>
                            <a:srgbClr val="C0504D"/>
                          </a:solidFill>
                          <a:latin typeface="Arial MT"/>
                          <a:cs typeface="Arial MT"/>
                        </a:rPr>
                        <a:t>Samaali</a:t>
                      </a:r>
                      <a:r>
                        <a:rPr lang="fr-FR" sz="1200" spc="-5" noProof="0" dirty="0">
                          <a:solidFill>
                            <a:srgbClr val="C0504D"/>
                          </a:solidFill>
                          <a:latin typeface="Arial MT"/>
                          <a:cs typeface="Arial MT"/>
                        </a:rPr>
                        <a:t> </a:t>
                      </a:r>
                      <a:r>
                        <a:rPr lang="fr-FR" sz="1200" noProof="0" dirty="0">
                          <a:solidFill>
                            <a:srgbClr val="C0504D"/>
                          </a:solidFill>
                          <a:latin typeface="Arial MT"/>
                          <a:cs typeface="Arial MT"/>
                        </a:rPr>
                        <a:t>(PhD)</a:t>
                      </a:r>
                      <a:endParaRPr lang="fr-FR" sz="1200" spc="-5" noProof="0" dirty="0">
                        <a:solidFill>
                          <a:srgbClr val="C0504D"/>
                        </a:solidFill>
                        <a:latin typeface="Arial MT"/>
                        <a:cs typeface="Arial MT"/>
                      </a:endParaRPr>
                    </a:p>
                    <a:p>
                      <a:pPr marL="92075">
                        <a:lnSpc>
                          <a:spcPct val="100000"/>
                        </a:lnSpc>
                        <a:spcBef>
                          <a:spcPts val="600"/>
                        </a:spcBef>
                      </a:pPr>
                      <a:r>
                        <a:rPr lang="fr-FR" sz="1200" spc="-5" noProof="0" dirty="0">
                          <a:solidFill>
                            <a:srgbClr val="C0504D"/>
                          </a:solidFill>
                          <a:latin typeface="Arial MT"/>
                          <a:cs typeface="Arial MT"/>
                        </a:rPr>
                        <a:t>O. Gharbi (IG)</a:t>
                      </a:r>
                    </a:p>
                    <a:p>
                      <a:pPr marL="92075">
                        <a:lnSpc>
                          <a:spcPct val="100000"/>
                        </a:lnSpc>
                        <a:spcBef>
                          <a:spcPts val="600"/>
                        </a:spcBef>
                      </a:pPr>
                      <a:r>
                        <a:rPr lang="fr-FR" sz="1200" spc="-5" noProof="0" dirty="0">
                          <a:solidFill>
                            <a:srgbClr val="C0504D"/>
                          </a:solidFill>
                          <a:latin typeface="Arial MT"/>
                          <a:cs typeface="Arial MT"/>
                        </a:rPr>
                        <a:t>A. </a:t>
                      </a:r>
                      <a:r>
                        <a:rPr lang="fr-FR" sz="1200" spc="-5" noProof="0" dirty="0" err="1">
                          <a:solidFill>
                            <a:srgbClr val="C0504D"/>
                          </a:solidFill>
                          <a:latin typeface="Arial MT"/>
                          <a:cs typeface="Arial MT"/>
                        </a:rPr>
                        <a:t>Saadallah</a:t>
                      </a:r>
                      <a:r>
                        <a:rPr lang="fr-FR" sz="1200" spc="-5" noProof="0" dirty="0">
                          <a:solidFill>
                            <a:srgbClr val="C0504D"/>
                          </a:solidFill>
                          <a:latin typeface="Arial MT"/>
                          <a:cs typeface="Arial MT"/>
                        </a:rPr>
                        <a:t> (PhD)</a:t>
                      </a:r>
                    </a:p>
                  </a:txBody>
                  <a:tcPr marL="0" marR="0" marT="2540" marB="0"/>
                </a:tc>
                <a:extLst>
                  <a:ext uri="{0D108BD9-81ED-4DB2-BD59-A6C34878D82A}">
                    <a16:rowId xmlns:a16="http://schemas.microsoft.com/office/drawing/2014/main" val="10001"/>
                  </a:ext>
                </a:extLst>
              </a:tr>
              <a:tr h="1941822">
                <a:tc>
                  <a:txBody>
                    <a:bodyPr/>
                    <a:lstStyle/>
                    <a:p>
                      <a:pPr>
                        <a:lnSpc>
                          <a:spcPct val="100000"/>
                        </a:lnSpc>
                      </a:pPr>
                      <a:endParaRPr lang="fr-FR" sz="1300" noProof="0">
                        <a:latin typeface="Times New Roman"/>
                        <a:cs typeface="Times New Roman"/>
                      </a:endParaRPr>
                    </a:p>
                    <a:p>
                      <a:pPr>
                        <a:lnSpc>
                          <a:spcPct val="100000"/>
                        </a:lnSpc>
                      </a:pPr>
                      <a:endParaRPr lang="fr-FR" sz="1300" noProof="0">
                        <a:latin typeface="Times New Roman"/>
                        <a:cs typeface="Times New Roman"/>
                      </a:endParaRPr>
                    </a:p>
                    <a:p>
                      <a:pPr>
                        <a:lnSpc>
                          <a:spcPct val="100000"/>
                        </a:lnSpc>
                        <a:spcBef>
                          <a:spcPts val="15"/>
                        </a:spcBef>
                      </a:pPr>
                      <a:endParaRPr lang="fr-FR" sz="1850" noProof="0">
                        <a:latin typeface="Times New Roman"/>
                        <a:cs typeface="Times New Roman"/>
                      </a:endParaRPr>
                    </a:p>
                    <a:p>
                      <a:pPr marL="91440">
                        <a:lnSpc>
                          <a:spcPct val="100000"/>
                        </a:lnSpc>
                      </a:pPr>
                      <a:r>
                        <a:rPr lang="fr-FR" sz="1200" b="1" spc="-15" noProof="0">
                          <a:latin typeface="Arial"/>
                          <a:cs typeface="Arial"/>
                        </a:rPr>
                        <a:t>Axe</a:t>
                      </a:r>
                      <a:r>
                        <a:rPr lang="fr-FR" sz="1200" b="1" spc="-30" noProof="0">
                          <a:latin typeface="Arial"/>
                          <a:cs typeface="Arial"/>
                        </a:rPr>
                        <a:t> </a:t>
                      </a:r>
                      <a:r>
                        <a:rPr lang="fr-FR" sz="1200" b="1" spc="-5" noProof="0">
                          <a:latin typeface="Arial"/>
                          <a:cs typeface="Arial"/>
                        </a:rPr>
                        <a:t>2</a:t>
                      </a:r>
                      <a:endParaRPr lang="fr-FR" sz="1200" noProof="0">
                        <a:latin typeface="Arial"/>
                        <a:cs typeface="Arial"/>
                      </a:endParaRPr>
                    </a:p>
                    <a:p>
                      <a:pPr marL="91440" marR="163830">
                        <a:lnSpc>
                          <a:spcPct val="100000"/>
                        </a:lnSpc>
                        <a:spcBef>
                          <a:spcPts val="600"/>
                        </a:spcBef>
                      </a:pPr>
                      <a:r>
                        <a:rPr lang="fr-FR" sz="1200" b="1" noProof="0">
                          <a:solidFill>
                            <a:srgbClr val="C00000"/>
                          </a:solidFill>
                          <a:latin typeface="Arial"/>
                          <a:cs typeface="Arial"/>
                        </a:rPr>
                        <a:t>Ef</a:t>
                      </a:r>
                      <a:r>
                        <a:rPr lang="fr-FR" sz="1200" b="1" spc="-10" noProof="0">
                          <a:solidFill>
                            <a:srgbClr val="C00000"/>
                          </a:solidFill>
                          <a:latin typeface="Arial"/>
                          <a:cs typeface="Arial"/>
                        </a:rPr>
                        <a:t>f</a:t>
                      </a:r>
                      <a:r>
                        <a:rPr lang="fr-FR" sz="1200" b="1" noProof="0">
                          <a:solidFill>
                            <a:srgbClr val="C00000"/>
                          </a:solidFill>
                          <a:latin typeface="Arial"/>
                          <a:cs typeface="Arial"/>
                        </a:rPr>
                        <a:t>i</a:t>
                      </a:r>
                      <a:r>
                        <a:rPr lang="fr-FR" sz="1200" b="1" spc="5" noProof="0">
                          <a:solidFill>
                            <a:srgbClr val="C00000"/>
                          </a:solidFill>
                          <a:latin typeface="Arial"/>
                          <a:cs typeface="Arial"/>
                        </a:rPr>
                        <a:t>c</a:t>
                      </a:r>
                      <a:r>
                        <a:rPr lang="fr-FR" sz="1200" b="1" noProof="0">
                          <a:solidFill>
                            <a:srgbClr val="C00000"/>
                          </a:solidFill>
                          <a:latin typeface="Arial"/>
                          <a:cs typeface="Arial"/>
                        </a:rPr>
                        <a:t>i</a:t>
                      </a:r>
                      <a:r>
                        <a:rPr lang="fr-FR" sz="1200" b="1" spc="5" noProof="0">
                          <a:solidFill>
                            <a:srgbClr val="C00000"/>
                          </a:solidFill>
                          <a:latin typeface="Arial"/>
                          <a:cs typeface="Arial"/>
                        </a:rPr>
                        <a:t>e</a:t>
                      </a:r>
                      <a:r>
                        <a:rPr lang="fr-FR" sz="1200" b="1" noProof="0">
                          <a:solidFill>
                            <a:srgbClr val="C00000"/>
                          </a:solidFill>
                          <a:latin typeface="Arial"/>
                          <a:cs typeface="Arial"/>
                        </a:rPr>
                        <a:t>nce</a:t>
                      </a:r>
                      <a:r>
                        <a:rPr lang="fr-FR" sz="1200" b="1" spc="-20" noProof="0">
                          <a:solidFill>
                            <a:srgbClr val="C00000"/>
                          </a:solidFill>
                          <a:latin typeface="Arial"/>
                          <a:cs typeface="Arial"/>
                        </a:rPr>
                        <a:t> </a:t>
                      </a:r>
                      <a:r>
                        <a:rPr lang="fr-FR" sz="1200" b="1" noProof="0">
                          <a:solidFill>
                            <a:srgbClr val="C00000"/>
                          </a:solidFill>
                          <a:latin typeface="Arial"/>
                          <a:cs typeface="Arial"/>
                        </a:rPr>
                        <a:t>énergétique  </a:t>
                      </a:r>
                      <a:r>
                        <a:rPr lang="fr-FR" sz="1200" b="1" spc="-5" noProof="0">
                          <a:solidFill>
                            <a:srgbClr val="C00000"/>
                          </a:solidFill>
                          <a:latin typeface="Arial"/>
                          <a:cs typeface="Arial"/>
                        </a:rPr>
                        <a:t>des</a:t>
                      </a:r>
                      <a:r>
                        <a:rPr lang="fr-FR" sz="1200" b="1" spc="-15" noProof="0">
                          <a:solidFill>
                            <a:srgbClr val="C00000"/>
                          </a:solidFill>
                          <a:latin typeface="Arial"/>
                          <a:cs typeface="Arial"/>
                        </a:rPr>
                        <a:t> </a:t>
                      </a:r>
                      <a:r>
                        <a:rPr lang="fr-FR" sz="1200" b="1" spc="-5" noProof="0">
                          <a:solidFill>
                            <a:srgbClr val="C00000"/>
                          </a:solidFill>
                          <a:latin typeface="Arial"/>
                          <a:cs typeface="Arial"/>
                        </a:rPr>
                        <a:t>systèmes</a:t>
                      </a:r>
                      <a:endParaRPr lang="fr-FR" sz="1200" noProof="0">
                        <a:latin typeface="Arial"/>
                        <a:cs typeface="Arial"/>
                      </a:endParaRPr>
                    </a:p>
                  </a:txBody>
                  <a:tcPr marL="0" marR="0" marT="0" marB="0"/>
                </a:tc>
                <a:tc>
                  <a:txBody>
                    <a:bodyPr/>
                    <a:lstStyle/>
                    <a:p>
                      <a:pPr>
                        <a:lnSpc>
                          <a:spcPct val="100000"/>
                        </a:lnSpc>
                        <a:spcBef>
                          <a:spcPts val="50"/>
                        </a:spcBef>
                      </a:pPr>
                      <a:endParaRPr lang="fr-FR" sz="1650" noProof="0">
                        <a:latin typeface="Times New Roman"/>
                        <a:cs typeface="Times New Roman"/>
                      </a:endParaRPr>
                    </a:p>
                    <a:p>
                      <a:pPr marL="263525" marR="323215" indent="-172720">
                        <a:lnSpc>
                          <a:spcPct val="100000"/>
                        </a:lnSpc>
                        <a:buChar char="•"/>
                        <a:tabLst>
                          <a:tab pos="264160" algn="l"/>
                        </a:tabLst>
                      </a:pPr>
                      <a:r>
                        <a:rPr lang="fr-FR" sz="1200" spc="-5" noProof="0">
                          <a:latin typeface="Arial MT"/>
                          <a:cs typeface="Arial MT"/>
                        </a:rPr>
                        <a:t>Traitement</a:t>
                      </a:r>
                      <a:r>
                        <a:rPr lang="fr-FR" sz="1200" spc="-35" noProof="0">
                          <a:latin typeface="Arial MT"/>
                          <a:cs typeface="Arial MT"/>
                        </a:rPr>
                        <a:t> </a:t>
                      </a:r>
                      <a:r>
                        <a:rPr lang="fr-FR" sz="1200" spc="-5" noProof="0">
                          <a:latin typeface="Arial MT"/>
                          <a:cs typeface="Arial MT"/>
                        </a:rPr>
                        <a:t>des</a:t>
                      </a:r>
                      <a:r>
                        <a:rPr lang="fr-FR" sz="1200" spc="-15" noProof="0">
                          <a:latin typeface="Arial MT"/>
                          <a:cs typeface="Arial MT"/>
                        </a:rPr>
                        <a:t> </a:t>
                      </a:r>
                      <a:r>
                        <a:rPr lang="fr-FR" sz="1200" spc="-5" noProof="0">
                          <a:latin typeface="Arial MT"/>
                          <a:cs typeface="Arial MT"/>
                        </a:rPr>
                        <a:t>données</a:t>
                      </a:r>
                      <a:r>
                        <a:rPr lang="fr-FR" sz="1200" spc="-35" noProof="0">
                          <a:latin typeface="Arial MT"/>
                          <a:cs typeface="Arial MT"/>
                        </a:rPr>
                        <a:t> </a:t>
                      </a:r>
                      <a:r>
                        <a:rPr lang="fr-FR" sz="1200" spc="-5" noProof="0">
                          <a:latin typeface="Arial MT"/>
                          <a:cs typeface="Arial MT"/>
                        </a:rPr>
                        <a:t>pour</a:t>
                      </a:r>
                      <a:r>
                        <a:rPr lang="fr-FR" sz="1200" spc="-15" noProof="0">
                          <a:latin typeface="Arial MT"/>
                          <a:cs typeface="Arial MT"/>
                        </a:rPr>
                        <a:t> </a:t>
                      </a:r>
                      <a:r>
                        <a:rPr lang="fr-FR" sz="1200" spc="-5" noProof="0">
                          <a:latin typeface="Arial MT"/>
                          <a:cs typeface="Arial MT"/>
                        </a:rPr>
                        <a:t>une</a:t>
                      </a:r>
                      <a:r>
                        <a:rPr lang="fr-FR" sz="1200" spc="-30" noProof="0">
                          <a:latin typeface="Arial MT"/>
                          <a:cs typeface="Arial MT"/>
                        </a:rPr>
                        <a:t> </a:t>
                      </a:r>
                      <a:r>
                        <a:rPr lang="fr-FR" sz="1200" noProof="0">
                          <a:latin typeface="Arial MT"/>
                          <a:cs typeface="Arial MT"/>
                        </a:rPr>
                        <a:t>meilleure</a:t>
                      </a:r>
                      <a:r>
                        <a:rPr lang="fr-FR" sz="1200" spc="-15" noProof="0">
                          <a:latin typeface="Arial MT"/>
                          <a:cs typeface="Arial MT"/>
                        </a:rPr>
                        <a:t> </a:t>
                      </a:r>
                      <a:r>
                        <a:rPr lang="fr-FR" sz="1200" spc="-5" noProof="0">
                          <a:latin typeface="Arial MT"/>
                          <a:cs typeface="Arial MT"/>
                        </a:rPr>
                        <a:t>gestion</a:t>
                      </a:r>
                      <a:r>
                        <a:rPr lang="fr-FR" sz="1200" spc="-45" noProof="0">
                          <a:latin typeface="Arial MT"/>
                          <a:cs typeface="Arial MT"/>
                        </a:rPr>
                        <a:t> </a:t>
                      </a:r>
                      <a:r>
                        <a:rPr lang="fr-FR" sz="1200" spc="-5" noProof="0">
                          <a:latin typeface="Arial MT"/>
                          <a:cs typeface="Arial MT"/>
                        </a:rPr>
                        <a:t>de </a:t>
                      </a:r>
                      <a:r>
                        <a:rPr lang="fr-FR" sz="1200" spc="-315" noProof="0">
                          <a:latin typeface="Arial MT"/>
                          <a:cs typeface="Arial MT"/>
                        </a:rPr>
                        <a:t> </a:t>
                      </a:r>
                      <a:r>
                        <a:rPr lang="fr-FR" sz="1200" spc="-5" noProof="0">
                          <a:latin typeface="Arial MT"/>
                          <a:cs typeface="Arial MT"/>
                        </a:rPr>
                        <a:t>l’énergie</a:t>
                      </a:r>
                      <a:r>
                        <a:rPr lang="fr-FR" sz="1200" spc="-40" noProof="0">
                          <a:latin typeface="Arial MT"/>
                          <a:cs typeface="Arial MT"/>
                        </a:rPr>
                        <a:t> </a:t>
                      </a:r>
                      <a:r>
                        <a:rPr lang="fr-FR" sz="1200" noProof="0">
                          <a:latin typeface="Arial MT"/>
                          <a:cs typeface="Arial MT"/>
                        </a:rPr>
                        <a:t>pour</a:t>
                      </a:r>
                      <a:r>
                        <a:rPr lang="fr-FR" sz="1200" spc="-25" noProof="0">
                          <a:latin typeface="Arial MT"/>
                          <a:cs typeface="Arial MT"/>
                        </a:rPr>
                        <a:t> </a:t>
                      </a:r>
                      <a:r>
                        <a:rPr lang="fr-FR" sz="1200" spc="-5" noProof="0">
                          <a:latin typeface="Arial MT"/>
                          <a:cs typeface="Arial MT"/>
                        </a:rPr>
                        <a:t>véhicules</a:t>
                      </a:r>
                      <a:r>
                        <a:rPr lang="fr-FR" sz="1200" spc="-25" noProof="0">
                          <a:latin typeface="Arial MT"/>
                          <a:cs typeface="Arial MT"/>
                        </a:rPr>
                        <a:t> </a:t>
                      </a:r>
                      <a:r>
                        <a:rPr lang="fr-FR" sz="1200" spc="-5" noProof="0">
                          <a:latin typeface="Arial MT"/>
                          <a:cs typeface="Arial MT"/>
                        </a:rPr>
                        <a:t>(planification</a:t>
                      </a:r>
                      <a:endParaRPr lang="fr-FR" sz="1200" noProof="0">
                        <a:latin typeface="Arial MT"/>
                        <a:cs typeface="Arial MT"/>
                      </a:endParaRPr>
                    </a:p>
                    <a:p>
                      <a:pPr marL="263525" marR="755015">
                        <a:lnSpc>
                          <a:spcPct val="100000"/>
                        </a:lnSpc>
                        <a:spcBef>
                          <a:spcPts val="5"/>
                        </a:spcBef>
                      </a:pPr>
                      <a:r>
                        <a:rPr lang="fr-FR" sz="1200" spc="-5" noProof="0">
                          <a:latin typeface="Arial MT"/>
                          <a:cs typeface="Arial MT"/>
                        </a:rPr>
                        <a:t>d’itinéraires,</a:t>
                      </a:r>
                      <a:r>
                        <a:rPr lang="fr-FR" sz="1200" spc="-25" noProof="0">
                          <a:latin typeface="Arial MT"/>
                          <a:cs typeface="Arial MT"/>
                        </a:rPr>
                        <a:t> </a:t>
                      </a:r>
                      <a:r>
                        <a:rPr lang="fr-FR" sz="1200" spc="-5" noProof="0">
                          <a:latin typeface="Arial MT"/>
                          <a:cs typeface="Arial MT"/>
                        </a:rPr>
                        <a:t>déploiement</a:t>
                      </a:r>
                      <a:r>
                        <a:rPr lang="fr-FR" sz="1200" spc="-40" noProof="0">
                          <a:latin typeface="Arial MT"/>
                          <a:cs typeface="Arial MT"/>
                        </a:rPr>
                        <a:t> </a:t>
                      </a:r>
                      <a:r>
                        <a:rPr lang="fr-FR" sz="1200" noProof="0">
                          <a:latin typeface="Arial MT"/>
                          <a:cs typeface="Arial MT"/>
                        </a:rPr>
                        <a:t>de</a:t>
                      </a:r>
                      <a:r>
                        <a:rPr lang="fr-FR" sz="1200" spc="-10" noProof="0">
                          <a:latin typeface="Arial MT"/>
                          <a:cs typeface="Arial MT"/>
                        </a:rPr>
                        <a:t> </a:t>
                      </a:r>
                      <a:r>
                        <a:rPr lang="fr-FR" sz="1200" noProof="0">
                          <a:latin typeface="Arial MT"/>
                          <a:cs typeface="Arial MT"/>
                        </a:rPr>
                        <a:t>station</a:t>
                      </a:r>
                      <a:r>
                        <a:rPr lang="fr-FR" sz="1200" spc="-25" noProof="0">
                          <a:latin typeface="Arial MT"/>
                          <a:cs typeface="Arial MT"/>
                        </a:rPr>
                        <a:t> </a:t>
                      </a:r>
                      <a:r>
                        <a:rPr lang="fr-FR" sz="1200" noProof="0">
                          <a:latin typeface="Arial MT"/>
                          <a:cs typeface="Arial MT"/>
                        </a:rPr>
                        <a:t>de</a:t>
                      </a:r>
                      <a:r>
                        <a:rPr lang="fr-FR" sz="1200" spc="-20" noProof="0">
                          <a:latin typeface="Arial MT"/>
                          <a:cs typeface="Arial MT"/>
                        </a:rPr>
                        <a:t> </a:t>
                      </a:r>
                      <a:r>
                        <a:rPr lang="fr-FR" sz="1200" spc="-5" noProof="0">
                          <a:latin typeface="Arial MT"/>
                          <a:cs typeface="Arial MT"/>
                        </a:rPr>
                        <a:t>recharge </a:t>
                      </a:r>
                      <a:r>
                        <a:rPr lang="fr-FR" sz="1200" spc="-320" noProof="0">
                          <a:latin typeface="Arial MT"/>
                          <a:cs typeface="Arial MT"/>
                        </a:rPr>
                        <a:t> </a:t>
                      </a:r>
                      <a:r>
                        <a:rPr lang="fr-FR" sz="1200" spc="-5" noProof="0">
                          <a:latin typeface="Arial MT"/>
                          <a:cs typeface="Arial MT"/>
                        </a:rPr>
                        <a:t>électrique,</a:t>
                      </a:r>
                      <a:r>
                        <a:rPr lang="fr-FR" sz="1200" spc="-40" noProof="0">
                          <a:latin typeface="Arial MT"/>
                          <a:cs typeface="Arial MT"/>
                        </a:rPr>
                        <a:t> </a:t>
                      </a:r>
                      <a:r>
                        <a:rPr lang="fr-FR" sz="1200" noProof="0">
                          <a:latin typeface="Arial MT"/>
                          <a:cs typeface="Arial MT"/>
                        </a:rPr>
                        <a:t>etc.)</a:t>
                      </a:r>
                    </a:p>
                    <a:p>
                      <a:pPr marL="263525" marR="879475" indent="-172720">
                        <a:lnSpc>
                          <a:spcPct val="100000"/>
                        </a:lnSpc>
                        <a:spcBef>
                          <a:spcPts val="600"/>
                        </a:spcBef>
                        <a:buChar char="•"/>
                        <a:tabLst>
                          <a:tab pos="264160" algn="l"/>
                        </a:tabLst>
                      </a:pPr>
                      <a:r>
                        <a:rPr lang="fr-FR" sz="1200" spc="-5" noProof="0">
                          <a:latin typeface="Arial MT"/>
                          <a:cs typeface="Arial MT"/>
                        </a:rPr>
                        <a:t>Développement de stratégies de contrôle pour </a:t>
                      </a:r>
                      <a:r>
                        <a:rPr lang="fr-FR" sz="1200" spc="-320" noProof="0">
                          <a:latin typeface="Arial MT"/>
                          <a:cs typeface="Arial MT"/>
                        </a:rPr>
                        <a:t> </a:t>
                      </a:r>
                      <a:r>
                        <a:rPr lang="fr-FR" sz="1200" spc="-5" noProof="0">
                          <a:latin typeface="Arial MT"/>
                          <a:cs typeface="Arial MT"/>
                        </a:rPr>
                        <a:t>l’optimisation</a:t>
                      </a:r>
                      <a:r>
                        <a:rPr lang="fr-FR" sz="1200" spc="-50" noProof="0">
                          <a:latin typeface="Arial MT"/>
                          <a:cs typeface="Arial MT"/>
                        </a:rPr>
                        <a:t> </a:t>
                      </a:r>
                      <a:r>
                        <a:rPr lang="fr-FR" sz="1200" noProof="0">
                          <a:latin typeface="Arial MT"/>
                          <a:cs typeface="Arial MT"/>
                        </a:rPr>
                        <a:t>de</a:t>
                      </a:r>
                      <a:r>
                        <a:rPr lang="fr-FR" sz="1200" spc="-15" noProof="0">
                          <a:latin typeface="Arial MT"/>
                          <a:cs typeface="Arial MT"/>
                        </a:rPr>
                        <a:t> </a:t>
                      </a:r>
                      <a:r>
                        <a:rPr lang="fr-FR" sz="1200" spc="-5" noProof="0">
                          <a:latin typeface="Arial MT"/>
                          <a:cs typeface="Arial MT"/>
                        </a:rPr>
                        <a:t>l’énergie</a:t>
                      </a:r>
                      <a:r>
                        <a:rPr lang="fr-FR" sz="1200" spc="-35" noProof="0">
                          <a:latin typeface="Arial MT"/>
                          <a:cs typeface="Arial MT"/>
                        </a:rPr>
                        <a:t> </a:t>
                      </a:r>
                      <a:r>
                        <a:rPr lang="fr-FR" sz="1200" noProof="0">
                          <a:latin typeface="Arial MT"/>
                          <a:cs typeface="Arial MT"/>
                        </a:rPr>
                        <a:t>dans</a:t>
                      </a:r>
                      <a:r>
                        <a:rPr lang="fr-FR" sz="1200" spc="-30" noProof="0">
                          <a:latin typeface="Arial MT"/>
                          <a:cs typeface="Arial MT"/>
                        </a:rPr>
                        <a:t> </a:t>
                      </a:r>
                      <a:r>
                        <a:rPr lang="fr-FR" sz="1200" spc="-5" noProof="0">
                          <a:latin typeface="Arial MT"/>
                          <a:cs typeface="Arial MT"/>
                        </a:rPr>
                        <a:t>les</a:t>
                      </a:r>
                      <a:r>
                        <a:rPr lang="fr-FR" sz="1200" spc="-10" noProof="0">
                          <a:latin typeface="Arial MT"/>
                          <a:cs typeface="Arial MT"/>
                        </a:rPr>
                        <a:t> </a:t>
                      </a:r>
                      <a:r>
                        <a:rPr lang="fr-FR" sz="1200" noProof="0">
                          <a:latin typeface="Arial MT"/>
                          <a:cs typeface="Arial MT"/>
                        </a:rPr>
                        <a:t>VEH</a:t>
                      </a:r>
                    </a:p>
                  </a:txBody>
                  <a:tcPr marL="0" marR="0" marT="6350" marB="0"/>
                </a:tc>
                <a:tc>
                  <a:txBody>
                    <a:bodyPr/>
                    <a:lstStyle/>
                    <a:p>
                      <a:pPr>
                        <a:lnSpc>
                          <a:spcPct val="100000"/>
                        </a:lnSpc>
                      </a:pPr>
                      <a:endParaRPr lang="fr-FR" sz="1300" noProof="0">
                        <a:latin typeface="Times New Roman"/>
                        <a:cs typeface="Times New Roman"/>
                      </a:endParaRPr>
                    </a:p>
                    <a:p>
                      <a:pPr>
                        <a:lnSpc>
                          <a:spcPct val="100000"/>
                        </a:lnSpc>
                      </a:pPr>
                      <a:endParaRPr lang="fr-FR" sz="1300" noProof="0">
                        <a:latin typeface="Times New Roman"/>
                        <a:cs typeface="Times New Roman"/>
                      </a:endParaRPr>
                    </a:p>
                    <a:p>
                      <a:pPr>
                        <a:lnSpc>
                          <a:spcPct val="100000"/>
                        </a:lnSpc>
                      </a:pPr>
                      <a:endParaRPr lang="fr-FR" sz="1600" noProof="0">
                        <a:latin typeface="Times New Roman"/>
                        <a:cs typeface="Times New Roman"/>
                      </a:endParaRPr>
                    </a:p>
                    <a:p>
                      <a:pPr marL="92075">
                        <a:lnSpc>
                          <a:spcPct val="100000"/>
                        </a:lnSpc>
                      </a:pPr>
                      <a:r>
                        <a:rPr lang="fr-FR" sz="1200" noProof="0">
                          <a:latin typeface="Arial MT"/>
                          <a:cs typeface="Arial MT"/>
                        </a:rPr>
                        <a:t>E</a:t>
                      </a:r>
                      <a:r>
                        <a:rPr lang="fr-FR" sz="1200" spc="-5" noProof="0">
                          <a:latin typeface="Arial MT"/>
                          <a:cs typeface="Arial MT"/>
                        </a:rPr>
                        <a:t>-</a:t>
                      </a:r>
                      <a:r>
                        <a:rPr lang="fr-FR" sz="1200" noProof="0">
                          <a:latin typeface="Arial MT"/>
                          <a:cs typeface="Arial MT"/>
                        </a:rPr>
                        <a:t>H.</a:t>
                      </a:r>
                      <a:r>
                        <a:rPr lang="fr-FR" sz="1200" spc="-60" noProof="0">
                          <a:latin typeface="Arial MT"/>
                          <a:cs typeface="Arial MT"/>
                        </a:rPr>
                        <a:t> </a:t>
                      </a:r>
                      <a:r>
                        <a:rPr lang="fr-FR" sz="1200" noProof="0">
                          <a:latin typeface="Arial MT"/>
                          <a:cs typeface="Arial MT"/>
                        </a:rPr>
                        <a:t>A</a:t>
                      </a:r>
                      <a:r>
                        <a:rPr lang="fr-FR" sz="1200" spc="-10" noProof="0">
                          <a:latin typeface="Arial MT"/>
                          <a:cs typeface="Arial MT"/>
                        </a:rPr>
                        <a:t>g</a:t>
                      </a:r>
                      <a:r>
                        <a:rPr lang="fr-FR" sz="1200" noProof="0">
                          <a:latin typeface="Arial MT"/>
                          <a:cs typeface="Arial MT"/>
                        </a:rPr>
                        <a:t>l</a:t>
                      </a:r>
                      <a:r>
                        <a:rPr lang="fr-FR" sz="1200" spc="-15" noProof="0">
                          <a:latin typeface="Arial MT"/>
                          <a:cs typeface="Arial MT"/>
                        </a:rPr>
                        <a:t>z</a:t>
                      </a:r>
                      <a:r>
                        <a:rPr lang="fr-FR" sz="1200" noProof="0">
                          <a:latin typeface="Arial MT"/>
                          <a:cs typeface="Arial MT"/>
                        </a:rPr>
                        <a:t>im</a:t>
                      </a:r>
                    </a:p>
                    <a:p>
                      <a:pPr marL="92075">
                        <a:lnSpc>
                          <a:spcPct val="100000"/>
                        </a:lnSpc>
                        <a:spcBef>
                          <a:spcPts val="600"/>
                        </a:spcBef>
                      </a:pPr>
                      <a:r>
                        <a:rPr lang="fr-FR" sz="1200" noProof="0">
                          <a:latin typeface="Arial MT"/>
                          <a:cs typeface="Arial MT"/>
                        </a:rPr>
                        <a:t>A.</a:t>
                      </a:r>
                      <a:r>
                        <a:rPr lang="fr-FR" sz="1200" spc="280" noProof="0">
                          <a:latin typeface="Arial MT"/>
                          <a:cs typeface="Arial MT"/>
                        </a:rPr>
                        <a:t> </a:t>
                      </a:r>
                      <a:r>
                        <a:rPr lang="fr-FR" sz="1200" spc="-5" noProof="0">
                          <a:latin typeface="Arial MT"/>
                          <a:cs typeface="Arial MT"/>
                        </a:rPr>
                        <a:t>Kribeche</a:t>
                      </a:r>
                    </a:p>
                    <a:p>
                      <a:pPr marL="92075">
                        <a:lnSpc>
                          <a:spcPct val="100000"/>
                        </a:lnSpc>
                        <a:spcBef>
                          <a:spcPts val="600"/>
                        </a:spcBef>
                      </a:pPr>
                      <a:r>
                        <a:rPr lang="fr-FR" sz="1200" spc="-5" noProof="0">
                          <a:latin typeface="Arial MT"/>
                          <a:cs typeface="Arial MT"/>
                        </a:rPr>
                        <a:t>SM. Senouci</a:t>
                      </a:r>
                      <a:endParaRPr lang="fr-FR" sz="1200" noProof="0">
                        <a:latin typeface="Arial MT"/>
                        <a:cs typeface="Arial MT"/>
                      </a:endParaRPr>
                    </a:p>
                  </a:txBody>
                  <a:tcPr marL="0" marR="0" marT="0" marB="0"/>
                </a:tc>
                <a:tc>
                  <a:txBody>
                    <a:bodyPr/>
                    <a:lstStyle/>
                    <a:p>
                      <a:pPr>
                        <a:lnSpc>
                          <a:spcPct val="100000"/>
                        </a:lnSpc>
                      </a:pPr>
                      <a:endParaRPr lang="fr-FR" sz="1600" noProof="0">
                        <a:latin typeface="Times New Roman"/>
                        <a:cs typeface="Times New Roman"/>
                      </a:endParaRPr>
                    </a:p>
                    <a:p>
                      <a:pPr marL="92075">
                        <a:lnSpc>
                          <a:spcPct val="100000"/>
                        </a:lnSpc>
                      </a:pPr>
                      <a:r>
                        <a:rPr lang="fr-FR" sz="1200" noProof="0">
                          <a:solidFill>
                            <a:srgbClr val="C0504D"/>
                          </a:solidFill>
                          <a:latin typeface="Arial MT"/>
                          <a:cs typeface="Arial MT"/>
                        </a:rPr>
                        <a:t>Q.</a:t>
                      </a:r>
                      <a:r>
                        <a:rPr lang="fr-FR" sz="1200" spc="-45" noProof="0">
                          <a:solidFill>
                            <a:srgbClr val="C0504D"/>
                          </a:solidFill>
                          <a:latin typeface="Arial MT"/>
                          <a:cs typeface="Arial MT"/>
                        </a:rPr>
                        <a:t> </a:t>
                      </a:r>
                      <a:r>
                        <a:rPr lang="fr-FR" sz="1200" noProof="0">
                          <a:solidFill>
                            <a:srgbClr val="C0504D"/>
                          </a:solidFill>
                          <a:latin typeface="Arial MT"/>
                          <a:cs typeface="Arial MT"/>
                        </a:rPr>
                        <a:t>Laporte (PhD)</a:t>
                      </a:r>
                      <a:endParaRPr lang="fr-FR" sz="1200" noProof="0">
                        <a:latin typeface="Arial MT"/>
                        <a:cs typeface="Arial MT"/>
                      </a:endParaRPr>
                    </a:p>
                    <a:p>
                      <a:pPr marL="92075">
                        <a:lnSpc>
                          <a:spcPct val="100000"/>
                        </a:lnSpc>
                        <a:spcBef>
                          <a:spcPts val="600"/>
                        </a:spcBef>
                      </a:pPr>
                      <a:r>
                        <a:rPr lang="fr-FR" sz="1200" spc="-155" noProof="0">
                          <a:solidFill>
                            <a:srgbClr val="C0504D"/>
                          </a:solidFill>
                          <a:latin typeface="Arial MT"/>
                          <a:cs typeface="Arial MT"/>
                        </a:rPr>
                        <a:t>P</a:t>
                      </a:r>
                      <a:r>
                        <a:rPr lang="fr-FR" sz="1200" noProof="0">
                          <a:solidFill>
                            <a:srgbClr val="C0504D"/>
                          </a:solidFill>
                          <a:latin typeface="Arial MT"/>
                          <a:cs typeface="Arial MT"/>
                        </a:rPr>
                        <a:t>.</a:t>
                      </a:r>
                      <a:r>
                        <a:rPr lang="fr-FR" sz="1200" spc="5" noProof="0">
                          <a:solidFill>
                            <a:srgbClr val="C0504D"/>
                          </a:solidFill>
                          <a:latin typeface="Arial MT"/>
                          <a:cs typeface="Arial MT"/>
                        </a:rPr>
                        <a:t> </a:t>
                      </a:r>
                      <a:r>
                        <a:rPr lang="fr-FR" sz="1200" noProof="0">
                          <a:solidFill>
                            <a:srgbClr val="C0504D"/>
                          </a:solidFill>
                          <a:latin typeface="Arial MT"/>
                          <a:cs typeface="Arial MT"/>
                        </a:rPr>
                        <a:t>Ro</a:t>
                      </a:r>
                      <a:r>
                        <a:rPr lang="fr-FR" sz="1200" spc="5" noProof="0">
                          <a:solidFill>
                            <a:srgbClr val="C0504D"/>
                          </a:solidFill>
                          <a:latin typeface="Arial MT"/>
                          <a:cs typeface="Arial MT"/>
                        </a:rPr>
                        <a:t>m</a:t>
                      </a:r>
                      <a:r>
                        <a:rPr lang="fr-FR" sz="1200" noProof="0">
                          <a:solidFill>
                            <a:srgbClr val="C0504D"/>
                          </a:solidFill>
                          <a:latin typeface="Arial MT"/>
                          <a:cs typeface="Arial MT"/>
                        </a:rPr>
                        <a:t>et (PhD)</a:t>
                      </a:r>
                      <a:endParaRPr lang="fr-FR" sz="1200" noProof="0">
                        <a:latin typeface="Arial MT"/>
                        <a:cs typeface="Arial MT"/>
                      </a:endParaRPr>
                    </a:p>
                    <a:p>
                      <a:pPr marL="92075">
                        <a:lnSpc>
                          <a:spcPct val="100000"/>
                        </a:lnSpc>
                        <a:spcBef>
                          <a:spcPts val="600"/>
                        </a:spcBef>
                      </a:pPr>
                      <a:r>
                        <a:rPr lang="fr-FR" sz="1200" noProof="0">
                          <a:solidFill>
                            <a:srgbClr val="C0504D"/>
                          </a:solidFill>
                          <a:latin typeface="Arial MT"/>
                          <a:cs typeface="Arial MT"/>
                        </a:rPr>
                        <a:t>C.</a:t>
                      </a:r>
                      <a:r>
                        <a:rPr lang="fr-FR" sz="1200" spc="-40" noProof="0">
                          <a:solidFill>
                            <a:srgbClr val="C0504D"/>
                          </a:solidFill>
                          <a:latin typeface="Arial MT"/>
                          <a:cs typeface="Arial MT"/>
                        </a:rPr>
                        <a:t> </a:t>
                      </a:r>
                      <a:r>
                        <a:rPr lang="fr-FR" sz="1200" spc="-5" noProof="0">
                          <a:solidFill>
                            <a:srgbClr val="C0504D"/>
                          </a:solidFill>
                          <a:latin typeface="Arial MT"/>
                          <a:cs typeface="Arial MT"/>
                        </a:rPr>
                        <a:t>Hage </a:t>
                      </a:r>
                      <a:r>
                        <a:rPr lang="fr-FR" sz="1200" noProof="0">
                          <a:solidFill>
                            <a:srgbClr val="C0504D"/>
                          </a:solidFill>
                          <a:latin typeface="Arial MT"/>
                          <a:cs typeface="Arial MT"/>
                        </a:rPr>
                        <a:t>(PhD)</a:t>
                      </a:r>
                      <a:endParaRPr lang="fr-FR" sz="1200" spc="-5" noProof="0">
                        <a:solidFill>
                          <a:srgbClr val="C0504D"/>
                        </a:solidFill>
                        <a:latin typeface="Arial MT"/>
                        <a:cs typeface="Arial MT"/>
                      </a:endParaRPr>
                    </a:p>
                    <a:p>
                      <a:pPr marL="92075" marR="0" lvl="0" indent="0" algn="l" defTabSz="457200" rtl="0" eaLnBrk="1" fontAlgn="auto" latinLnBrk="0" hangingPunct="1">
                        <a:lnSpc>
                          <a:spcPct val="100000"/>
                        </a:lnSpc>
                        <a:spcBef>
                          <a:spcPts val="600"/>
                        </a:spcBef>
                        <a:spcAft>
                          <a:spcPts val="0"/>
                        </a:spcAft>
                        <a:buClrTx/>
                        <a:buSzTx/>
                        <a:buFontTx/>
                        <a:buNone/>
                        <a:tabLst/>
                        <a:defRPr/>
                      </a:pPr>
                      <a:r>
                        <a:rPr lang="fr-FR" sz="1200" spc="-5" noProof="0">
                          <a:solidFill>
                            <a:srgbClr val="C0504D"/>
                          </a:solidFill>
                          <a:latin typeface="Arial MT"/>
                          <a:cs typeface="Arial MT"/>
                        </a:rPr>
                        <a:t>M.</a:t>
                      </a:r>
                      <a:r>
                        <a:rPr lang="fr-FR" sz="1200" spc="-15" noProof="0">
                          <a:solidFill>
                            <a:srgbClr val="C0504D"/>
                          </a:solidFill>
                          <a:latin typeface="Arial MT"/>
                          <a:cs typeface="Arial MT"/>
                        </a:rPr>
                        <a:t> </a:t>
                      </a:r>
                      <a:r>
                        <a:rPr lang="fr-FR" sz="1200" spc="-5" noProof="0">
                          <a:solidFill>
                            <a:srgbClr val="C0504D"/>
                          </a:solidFill>
                          <a:latin typeface="Arial MT"/>
                          <a:cs typeface="Arial MT"/>
                        </a:rPr>
                        <a:t>Rahmani </a:t>
                      </a:r>
                      <a:r>
                        <a:rPr lang="fr-FR" sz="1200" noProof="0">
                          <a:solidFill>
                            <a:srgbClr val="C0504D"/>
                          </a:solidFill>
                          <a:latin typeface="Arial MT"/>
                          <a:cs typeface="Arial MT"/>
                        </a:rPr>
                        <a:t>(PhD)</a:t>
                      </a:r>
                      <a:endParaRPr lang="fr-FR" sz="1200" spc="-5" noProof="0">
                        <a:solidFill>
                          <a:srgbClr val="C0504D"/>
                        </a:solidFill>
                        <a:latin typeface="Arial MT"/>
                        <a:cs typeface="Arial MT"/>
                      </a:endParaRPr>
                    </a:p>
                    <a:p>
                      <a:pPr marL="92075" marR="0" lvl="0" indent="0" algn="l" defTabSz="457200" rtl="0" eaLnBrk="1" fontAlgn="auto" latinLnBrk="0" hangingPunct="1">
                        <a:lnSpc>
                          <a:spcPct val="100000"/>
                        </a:lnSpc>
                        <a:spcBef>
                          <a:spcPts val="600"/>
                        </a:spcBef>
                        <a:spcAft>
                          <a:spcPts val="0"/>
                        </a:spcAft>
                        <a:buClrTx/>
                        <a:buSzTx/>
                        <a:buFontTx/>
                        <a:buNone/>
                        <a:tabLst/>
                        <a:defRPr/>
                      </a:pPr>
                      <a:r>
                        <a:rPr lang="fr-FR" sz="1200" noProof="0">
                          <a:solidFill>
                            <a:srgbClr val="C0504D"/>
                          </a:solidFill>
                          <a:latin typeface="Arial MT"/>
                          <a:cs typeface="Arial MT"/>
                        </a:rPr>
                        <a:t>L.</a:t>
                      </a:r>
                      <a:r>
                        <a:rPr lang="fr-FR" sz="1200" spc="-55" noProof="0">
                          <a:solidFill>
                            <a:srgbClr val="C0504D"/>
                          </a:solidFill>
                          <a:latin typeface="Arial MT"/>
                          <a:cs typeface="Arial MT"/>
                        </a:rPr>
                        <a:t> </a:t>
                      </a:r>
                      <a:r>
                        <a:rPr lang="fr-FR" sz="1200" noProof="0">
                          <a:solidFill>
                            <a:srgbClr val="C0504D"/>
                          </a:solidFill>
                          <a:latin typeface="Arial MT"/>
                          <a:cs typeface="Arial MT"/>
                        </a:rPr>
                        <a:t>Douaidi (PhD)</a:t>
                      </a:r>
                      <a:endParaRPr lang="fr-FR" sz="1200" noProof="0">
                        <a:latin typeface="Arial MT"/>
                        <a:cs typeface="Arial MT"/>
                      </a:endParaRPr>
                    </a:p>
                  </a:txBody>
                  <a:tcPr marL="0" marR="0" marT="0" marB="0"/>
                </a:tc>
                <a:extLst>
                  <a:ext uri="{0D108BD9-81ED-4DB2-BD59-A6C34878D82A}">
                    <a16:rowId xmlns:a16="http://schemas.microsoft.com/office/drawing/2014/main" val="10002"/>
                  </a:ext>
                </a:extLst>
              </a:tr>
              <a:tr h="1630900">
                <a:tc>
                  <a:txBody>
                    <a:bodyPr/>
                    <a:lstStyle/>
                    <a:p>
                      <a:pPr>
                        <a:lnSpc>
                          <a:spcPct val="100000"/>
                        </a:lnSpc>
                      </a:pPr>
                      <a:endParaRPr lang="fr-FR" sz="1300" noProof="0">
                        <a:latin typeface="Times New Roman"/>
                        <a:cs typeface="Times New Roman"/>
                      </a:endParaRPr>
                    </a:p>
                    <a:p>
                      <a:pPr>
                        <a:lnSpc>
                          <a:spcPct val="100000"/>
                        </a:lnSpc>
                        <a:spcBef>
                          <a:spcPts val="45"/>
                        </a:spcBef>
                      </a:pPr>
                      <a:endParaRPr lang="fr-FR" sz="1800" noProof="0">
                        <a:latin typeface="Times New Roman"/>
                        <a:cs typeface="Times New Roman"/>
                      </a:endParaRPr>
                    </a:p>
                    <a:p>
                      <a:pPr marL="91440">
                        <a:lnSpc>
                          <a:spcPct val="100000"/>
                        </a:lnSpc>
                      </a:pPr>
                      <a:r>
                        <a:rPr lang="fr-FR" sz="1200" b="1" spc="-15" noProof="0">
                          <a:latin typeface="Arial"/>
                          <a:cs typeface="Arial"/>
                        </a:rPr>
                        <a:t>Axe</a:t>
                      </a:r>
                      <a:r>
                        <a:rPr lang="fr-FR" sz="1200" b="1" spc="-30" noProof="0">
                          <a:latin typeface="Arial"/>
                          <a:cs typeface="Arial"/>
                        </a:rPr>
                        <a:t> </a:t>
                      </a:r>
                      <a:r>
                        <a:rPr lang="fr-FR" sz="1200" b="1" spc="-5" noProof="0">
                          <a:latin typeface="Arial"/>
                          <a:cs typeface="Arial"/>
                        </a:rPr>
                        <a:t>3</a:t>
                      </a:r>
                      <a:endParaRPr lang="fr-FR" sz="1200" noProof="0">
                        <a:latin typeface="Arial"/>
                        <a:cs typeface="Arial"/>
                      </a:endParaRPr>
                    </a:p>
                    <a:p>
                      <a:pPr marL="91440">
                        <a:lnSpc>
                          <a:spcPct val="100000"/>
                        </a:lnSpc>
                        <a:spcBef>
                          <a:spcPts val="600"/>
                        </a:spcBef>
                      </a:pPr>
                      <a:r>
                        <a:rPr lang="fr-FR" sz="1200" b="1" spc="-5" noProof="0">
                          <a:solidFill>
                            <a:srgbClr val="C00000"/>
                          </a:solidFill>
                          <a:latin typeface="Arial"/>
                          <a:cs typeface="Arial"/>
                        </a:rPr>
                        <a:t>Systèmes</a:t>
                      </a:r>
                      <a:r>
                        <a:rPr lang="fr-FR" sz="1200" b="1" spc="-55" noProof="0">
                          <a:solidFill>
                            <a:srgbClr val="C00000"/>
                          </a:solidFill>
                          <a:latin typeface="Arial"/>
                          <a:cs typeface="Arial"/>
                        </a:rPr>
                        <a:t> </a:t>
                      </a:r>
                      <a:r>
                        <a:rPr lang="fr-FR" sz="1200" b="1" noProof="0">
                          <a:solidFill>
                            <a:srgbClr val="C00000"/>
                          </a:solidFill>
                          <a:latin typeface="Arial"/>
                          <a:cs typeface="Arial"/>
                        </a:rPr>
                        <a:t>connectés</a:t>
                      </a:r>
                      <a:endParaRPr lang="fr-FR" sz="1200" noProof="0">
                        <a:latin typeface="Arial"/>
                        <a:cs typeface="Arial"/>
                      </a:endParaRPr>
                    </a:p>
                  </a:txBody>
                  <a:tcPr marL="0" marR="0" marT="0" marB="0"/>
                </a:tc>
                <a:tc>
                  <a:txBody>
                    <a:bodyPr/>
                    <a:lstStyle/>
                    <a:p>
                      <a:pPr marL="263525" indent="-172720" algn="just">
                        <a:lnSpc>
                          <a:spcPct val="100000"/>
                        </a:lnSpc>
                        <a:spcBef>
                          <a:spcPts val="1145"/>
                        </a:spcBef>
                        <a:buChar char="•"/>
                        <a:tabLst>
                          <a:tab pos="264160" algn="l"/>
                        </a:tabLst>
                      </a:pPr>
                      <a:r>
                        <a:rPr lang="fr-FR" sz="1200" spc="-5" noProof="0" dirty="0">
                          <a:latin typeface="Arial MT"/>
                          <a:cs typeface="Arial MT"/>
                        </a:rPr>
                        <a:t>Collecte</a:t>
                      </a:r>
                      <a:r>
                        <a:rPr lang="fr-FR" sz="1200" spc="-30" noProof="0" dirty="0">
                          <a:latin typeface="Arial MT"/>
                          <a:cs typeface="Arial MT"/>
                        </a:rPr>
                        <a:t> </a:t>
                      </a:r>
                      <a:r>
                        <a:rPr lang="fr-FR" sz="1200" spc="-5" noProof="0" dirty="0">
                          <a:latin typeface="Arial MT"/>
                          <a:cs typeface="Arial MT"/>
                        </a:rPr>
                        <a:t>coopérative</a:t>
                      </a:r>
                      <a:r>
                        <a:rPr lang="fr-FR" sz="1200" spc="-30" noProof="0" dirty="0">
                          <a:latin typeface="Arial MT"/>
                          <a:cs typeface="Arial MT"/>
                        </a:rPr>
                        <a:t> </a:t>
                      </a:r>
                      <a:r>
                        <a:rPr lang="fr-FR" sz="1200" spc="-5" noProof="0" dirty="0">
                          <a:latin typeface="Arial MT"/>
                          <a:cs typeface="Arial MT"/>
                        </a:rPr>
                        <a:t>de</a:t>
                      </a:r>
                      <a:r>
                        <a:rPr lang="fr-FR" sz="1200" spc="-10" noProof="0" dirty="0">
                          <a:latin typeface="Arial MT"/>
                          <a:cs typeface="Arial MT"/>
                        </a:rPr>
                        <a:t> </a:t>
                      </a:r>
                      <a:r>
                        <a:rPr lang="fr-FR" sz="1200" spc="-5" noProof="0" dirty="0">
                          <a:latin typeface="Arial MT"/>
                          <a:cs typeface="Arial MT"/>
                        </a:rPr>
                        <a:t>données</a:t>
                      </a:r>
                      <a:endParaRPr lang="fr-FR" sz="1200" noProof="0" dirty="0">
                        <a:latin typeface="Arial MT"/>
                        <a:cs typeface="Arial MT"/>
                      </a:endParaRPr>
                    </a:p>
                    <a:p>
                      <a:pPr marL="263525" indent="-172720" algn="just">
                        <a:lnSpc>
                          <a:spcPct val="100000"/>
                        </a:lnSpc>
                        <a:spcBef>
                          <a:spcPts val="605"/>
                        </a:spcBef>
                        <a:buChar char="•"/>
                        <a:tabLst>
                          <a:tab pos="264160" algn="l"/>
                        </a:tabLst>
                      </a:pPr>
                      <a:r>
                        <a:rPr lang="fr-FR" sz="1200" spc="-5" noProof="0" dirty="0">
                          <a:latin typeface="Arial MT"/>
                          <a:cs typeface="Arial MT"/>
                        </a:rPr>
                        <a:t>Echanges</a:t>
                      </a:r>
                      <a:r>
                        <a:rPr lang="fr-FR" sz="1200" spc="-35" noProof="0" dirty="0">
                          <a:latin typeface="Arial MT"/>
                          <a:cs typeface="Arial MT"/>
                        </a:rPr>
                        <a:t> </a:t>
                      </a:r>
                      <a:r>
                        <a:rPr lang="fr-FR" sz="1200" spc="-5" noProof="0" dirty="0">
                          <a:latin typeface="Arial MT"/>
                          <a:cs typeface="Arial MT"/>
                        </a:rPr>
                        <a:t>coopératifs</a:t>
                      </a:r>
                      <a:r>
                        <a:rPr lang="fr-FR" sz="1200" spc="-35" noProof="0" dirty="0">
                          <a:latin typeface="Arial MT"/>
                          <a:cs typeface="Arial MT"/>
                        </a:rPr>
                        <a:t> </a:t>
                      </a:r>
                      <a:r>
                        <a:rPr lang="fr-FR" sz="1200" noProof="0" dirty="0">
                          <a:latin typeface="Arial MT"/>
                          <a:cs typeface="Arial MT"/>
                        </a:rPr>
                        <a:t>et </a:t>
                      </a:r>
                      <a:r>
                        <a:rPr lang="fr-FR" sz="1200" spc="-5" noProof="0" dirty="0">
                          <a:latin typeface="Arial MT"/>
                          <a:cs typeface="Arial MT"/>
                        </a:rPr>
                        <a:t>sécurisés</a:t>
                      </a:r>
                      <a:endParaRPr lang="fr-FR" sz="1200" noProof="0" dirty="0">
                        <a:latin typeface="Arial MT"/>
                        <a:cs typeface="Arial MT"/>
                      </a:endParaRPr>
                    </a:p>
                    <a:p>
                      <a:pPr marL="263525" marR="346075" indent="-172720" algn="just">
                        <a:lnSpc>
                          <a:spcPct val="100000"/>
                        </a:lnSpc>
                        <a:spcBef>
                          <a:spcPts val="600"/>
                        </a:spcBef>
                        <a:buChar char="•"/>
                        <a:tabLst>
                          <a:tab pos="264160" algn="l"/>
                        </a:tabLst>
                      </a:pPr>
                      <a:r>
                        <a:rPr lang="fr-FR" sz="1200" spc="-5" noProof="0" dirty="0">
                          <a:latin typeface="Arial MT"/>
                          <a:cs typeface="Arial MT"/>
                        </a:rPr>
                        <a:t>Apprentissage automatique et Traitement des données pour offrir des applications </a:t>
                      </a:r>
                      <a:r>
                        <a:rPr lang="fr-FR" sz="1200" noProof="0" dirty="0">
                          <a:latin typeface="Arial MT"/>
                          <a:cs typeface="Arial MT"/>
                        </a:rPr>
                        <a:t>et </a:t>
                      </a:r>
                      <a:r>
                        <a:rPr lang="fr-FR" sz="1200" spc="-320" noProof="0" dirty="0">
                          <a:latin typeface="Arial MT"/>
                          <a:cs typeface="Arial MT"/>
                        </a:rPr>
                        <a:t> </a:t>
                      </a:r>
                      <a:r>
                        <a:rPr lang="fr-FR" sz="1200" spc="-5" noProof="0" dirty="0">
                          <a:latin typeface="Arial MT"/>
                          <a:cs typeface="Arial MT"/>
                        </a:rPr>
                        <a:t>services </a:t>
                      </a:r>
                      <a:r>
                        <a:rPr lang="fr-FR" sz="1200" noProof="0" dirty="0">
                          <a:latin typeface="Arial MT"/>
                          <a:cs typeface="Arial MT"/>
                        </a:rPr>
                        <a:t>(calcul </a:t>
                      </a:r>
                      <a:r>
                        <a:rPr lang="fr-FR" sz="1200" spc="-5" noProof="0" dirty="0">
                          <a:latin typeface="Arial MT"/>
                          <a:cs typeface="Arial MT"/>
                        </a:rPr>
                        <a:t>d’itinéraires, </a:t>
                      </a:r>
                      <a:r>
                        <a:rPr lang="fr-FR" sz="1200" spc="-5" noProof="0" dirty="0" err="1">
                          <a:latin typeface="Arial MT"/>
                          <a:cs typeface="Arial MT"/>
                        </a:rPr>
                        <a:t>tracking</a:t>
                      </a:r>
                      <a:r>
                        <a:rPr lang="fr-FR" sz="1200" spc="-5" noProof="0" dirty="0">
                          <a:latin typeface="Arial MT"/>
                          <a:cs typeface="Arial MT"/>
                        </a:rPr>
                        <a:t> de </a:t>
                      </a:r>
                      <a:r>
                        <a:rPr lang="fr-FR" sz="1200" spc="-320" noProof="0" dirty="0">
                          <a:latin typeface="Arial MT"/>
                          <a:cs typeface="Arial MT"/>
                        </a:rPr>
                        <a:t> </a:t>
                      </a:r>
                      <a:r>
                        <a:rPr lang="fr-FR" sz="1200" spc="-5" noProof="0" dirty="0">
                          <a:latin typeface="Arial MT"/>
                          <a:cs typeface="Arial MT"/>
                        </a:rPr>
                        <a:t>véhicules,</a:t>
                      </a:r>
                      <a:r>
                        <a:rPr lang="fr-FR" sz="1200" spc="-25" noProof="0" dirty="0">
                          <a:latin typeface="Arial MT"/>
                          <a:cs typeface="Arial MT"/>
                        </a:rPr>
                        <a:t> </a:t>
                      </a:r>
                      <a:r>
                        <a:rPr lang="fr-FR" sz="1200" noProof="0" dirty="0">
                          <a:latin typeface="Arial MT"/>
                          <a:cs typeface="Arial MT"/>
                        </a:rPr>
                        <a:t>etc.)</a:t>
                      </a:r>
                    </a:p>
                    <a:p>
                      <a:pPr marL="263525" indent="-172720" algn="just">
                        <a:lnSpc>
                          <a:spcPct val="100000"/>
                        </a:lnSpc>
                        <a:spcBef>
                          <a:spcPts val="600"/>
                        </a:spcBef>
                        <a:buChar char="•"/>
                        <a:tabLst>
                          <a:tab pos="264160" algn="l"/>
                        </a:tabLst>
                      </a:pPr>
                      <a:r>
                        <a:rPr lang="fr-FR" sz="1200" noProof="0" dirty="0">
                          <a:latin typeface="Arial MT"/>
                          <a:cs typeface="Arial MT"/>
                        </a:rPr>
                        <a:t>Infrastructure</a:t>
                      </a:r>
                      <a:r>
                        <a:rPr lang="fr-FR" sz="1200" spc="-45" noProof="0" dirty="0">
                          <a:latin typeface="Arial MT"/>
                          <a:cs typeface="Arial MT"/>
                        </a:rPr>
                        <a:t> </a:t>
                      </a:r>
                      <a:r>
                        <a:rPr lang="fr-FR" sz="1200" spc="-5" noProof="0" dirty="0">
                          <a:latin typeface="Arial MT"/>
                          <a:cs typeface="Arial MT"/>
                        </a:rPr>
                        <a:t>connectée</a:t>
                      </a:r>
                      <a:r>
                        <a:rPr lang="fr-FR" sz="1200" spc="-50" noProof="0" dirty="0">
                          <a:latin typeface="Arial MT"/>
                          <a:cs typeface="Arial MT"/>
                        </a:rPr>
                        <a:t> </a:t>
                      </a:r>
                      <a:r>
                        <a:rPr lang="fr-FR" sz="1200" noProof="0" dirty="0">
                          <a:latin typeface="Arial MT"/>
                          <a:cs typeface="Arial MT"/>
                        </a:rPr>
                        <a:t>de</a:t>
                      </a:r>
                      <a:r>
                        <a:rPr lang="fr-FR" sz="1200" spc="-15" noProof="0" dirty="0">
                          <a:latin typeface="Arial MT"/>
                          <a:cs typeface="Arial MT"/>
                        </a:rPr>
                        <a:t> </a:t>
                      </a:r>
                      <a:r>
                        <a:rPr lang="fr-FR" sz="1200" noProof="0" dirty="0">
                          <a:latin typeface="Arial MT"/>
                          <a:cs typeface="Arial MT"/>
                        </a:rPr>
                        <a:t>demain</a:t>
                      </a:r>
                      <a:r>
                        <a:rPr lang="fr-FR" sz="1200" spc="-50" noProof="0" dirty="0">
                          <a:latin typeface="Arial MT"/>
                          <a:cs typeface="Arial MT"/>
                        </a:rPr>
                        <a:t> </a:t>
                      </a:r>
                      <a:r>
                        <a:rPr lang="fr-FR" sz="1200" noProof="0" dirty="0">
                          <a:latin typeface="Arial MT"/>
                          <a:cs typeface="Arial MT"/>
                        </a:rPr>
                        <a:t>(5G,</a:t>
                      </a:r>
                      <a:r>
                        <a:rPr lang="fr-FR" sz="1200" spc="-5" noProof="0" dirty="0">
                          <a:latin typeface="Arial MT"/>
                          <a:cs typeface="Arial MT"/>
                        </a:rPr>
                        <a:t> </a:t>
                      </a:r>
                      <a:r>
                        <a:rPr lang="fr-FR" sz="1200" noProof="0" dirty="0">
                          <a:latin typeface="Arial MT"/>
                          <a:cs typeface="Arial MT"/>
                        </a:rPr>
                        <a:t>etc…)</a:t>
                      </a:r>
                    </a:p>
                  </a:txBody>
                  <a:tcPr marL="0" marR="0" marT="145415" marB="0"/>
                </a:tc>
                <a:tc>
                  <a:txBody>
                    <a:bodyPr/>
                    <a:lstStyle/>
                    <a:p>
                      <a:pPr>
                        <a:lnSpc>
                          <a:spcPct val="100000"/>
                        </a:lnSpc>
                        <a:spcBef>
                          <a:spcPts val="15"/>
                        </a:spcBef>
                      </a:pPr>
                      <a:endParaRPr lang="fr-FR" sz="1350" noProof="0">
                        <a:latin typeface="Times New Roman"/>
                        <a:cs typeface="Times New Roman"/>
                      </a:endParaRPr>
                    </a:p>
                    <a:p>
                      <a:pPr marL="92075">
                        <a:lnSpc>
                          <a:spcPct val="100000"/>
                        </a:lnSpc>
                      </a:pPr>
                      <a:r>
                        <a:rPr lang="fr-FR" sz="1200" spc="-155" noProof="0">
                          <a:latin typeface="Arial MT"/>
                          <a:cs typeface="Arial MT"/>
                        </a:rPr>
                        <a:t>P</a:t>
                      </a:r>
                      <a:r>
                        <a:rPr lang="fr-FR" sz="1200" noProof="0">
                          <a:latin typeface="Arial MT"/>
                          <a:cs typeface="Arial MT"/>
                        </a:rPr>
                        <a:t>. Brunet</a:t>
                      </a:r>
                    </a:p>
                    <a:p>
                      <a:pPr marL="92075">
                        <a:lnSpc>
                          <a:spcPct val="100000"/>
                        </a:lnSpc>
                        <a:spcBef>
                          <a:spcPts val="605"/>
                        </a:spcBef>
                      </a:pPr>
                      <a:r>
                        <a:rPr lang="fr-FR" sz="1200" spc="-5" noProof="0">
                          <a:latin typeface="Arial MT"/>
                          <a:cs typeface="Arial MT"/>
                        </a:rPr>
                        <a:t>S-M.</a:t>
                      </a:r>
                      <a:r>
                        <a:rPr lang="fr-FR" sz="1200" spc="-20" noProof="0">
                          <a:latin typeface="Arial MT"/>
                          <a:cs typeface="Arial MT"/>
                        </a:rPr>
                        <a:t> </a:t>
                      </a:r>
                      <a:r>
                        <a:rPr lang="fr-FR" sz="1200" spc="-5" noProof="0">
                          <a:latin typeface="Arial MT"/>
                          <a:cs typeface="Arial MT"/>
                        </a:rPr>
                        <a:t>Senouci</a:t>
                      </a:r>
                      <a:endParaRPr lang="fr-FR" sz="1200" noProof="0">
                        <a:latin typeface="Arial MT"/>
                        <a:cs typeface="Arial MT"/>
                      </a:endParaRPr>
                    </a:p>
                    <a:p>
                      <a:pPr marL="92075">
                        <a:lnSpc>
                          <a:spcPct val="100000"/>
                        </a:lnSpc>
                        <a:spcBef>
                          <a:spcPts val="600"/>
                        </a:spcBef>
                      </a:pPr>
                      <a:r>
                        <a:rPr lang="fr-FR" sz="1200" noProof="0">
                          <a:latin typeface="Arial MT"/>
                          <a:cs typeface="Arial MT"/>
                        </a:rPr>
                        <a:t>B.</a:t>
                      </a:r>
                      <a:r>
                        <a:rPr lang="fr-FR" sz="1200" spc="-45" noProof="0">
                          <a:latin typeface="Arial MT"/>
                          <a:cs typeface="Arial MT"/>
                        </a:rPr>
                        <a:t> </a:t>
                      </a:r>
                      <a:r>
                        <a:rPr lang="fr-FR" sz="1200" spc="-5" noProof="0">
                          <a:latin typeface="Arial MT"/>
                          <a:cs typeface="Arial MT"/>
                        </a:rPr>
                        <a:t>Brik</a:t>
                      </a:r>
                      <a:endParaRPr lang="fr-FR" sz="1200" noProof="0">
                        <a:latin typeface="Arial MT"/>
                        <a:cs typeface="Arial MT"/>
                      </a:endParaRPr>
                    </a:p>
                    <a:p>
                      <a:pPr marL="92075">
                        <a:lnSpc>
                          <a:spcPct val="100000"/>
                        </a:lnSpc>
                        <a:spcBef>
                          <a:spcPts val="600"/>
                        </a:spcBef>
                        <a:tabLst>
                          <a:tab pos="378460" algn="l"/>
                        </a:tabLst>
                      </a:pPr>
                      <a:r>
                        <a:rPr lang="fr-FR" sz="1200" noProof="0">
                          <a:latin typeface="Arial MT"/>
                          <a:cs typeface="Arial MT"/>
                        </a:rPr>
                        <a:t>I.</a:t>
                      </a:r>
                      <a:r>
                        <a:rPr lang="fr-FR" sz="1200" baseline="0" noProof="0">
                          <a:latin typeface="Arial MT"/>
                          <a:cs typeface="Arial MT"/>
                        </a:rPr>
                        <a:t> </a:t>
                      </a:r>
                      <a:r>
                        <a:rPr lang="fr-FR" sz="1200" spc="-5" noProof="0">
                          <a:latin typeface="Arial MT"/>
                          <a:cs typeface="Arial MT"/>
                        </a:rPr>
                        <a:t>Korbi</a:t>
                      </a:r>
                      <a:endParaRPr lang="fr-FR" sz="1200" noProof="0">
                        <a:latin typeface="Arial MT"/>
                        <a:cs typeface="Arial MT"/>
                      </a:endParaRPr>
                    </a:p>
                    <a:p>
                      <a:pPr marL="92075">
                        <a:lnSpc>
                          <a:spcPct val="100000"/>
                        </a:lnSpc>
                        <a:spcBef>
                          <a:spcPts val="600"/>
                        </a:spcBef>
                      </a:pPr>
                      <a:r>
                        <a:rPr lang="fr-FR" sz="1200" spc="-135" noProof="0">
                          <a:latin typeface="Arial MT"/>
                          <a:cs typeface="Arial MT"/>
                        </a:rPr>
                        <a:t>F</a:t>
                      </a:r>
                      <a:r>
                        <a:rPr lang="fr-FR" sz="1200" noProof="0">
                          <a:latin typeface="Arial MT"/>
                          <a:cs typeface="Arial MT"/>
                        </a:rPr>
                        <a:t>.</a:t>
                      </a:r>
                      <a:r>
                        <a:rPr lang="fr-FR" sz="1200" spc="15" noProof="0">
                          <a:latin typeface="Arial MT"/>
                          <a:cs typeface="Arial MT"/>
                        </a:rPr>
                        <a:t> </a:t>
                      </a:r>
                      <a:r>
                        <a:rPr lang="fr-FR" sz="1200" noProof="0">
                          <a:latin typeface="Arial MT"/>
                          <a:cs typeface="Arial MT"/>
                        </a:rPr>
                        <a:t>Dela</a:t>
                      </a:r>
                      <a:r>
                        <a:rPr lang="fr-FR" sz="1200" spc="-15" noProof="0">
                          <a:latin typeface="Arial MT"/>
                          <a:cs typeface="Arial MT"/>
                        </a:rPr>
                        <a:t>v</a:t>
                      </a:r>
                      <a:r>
                        <a:rPr lang="fr-FR" sz="1200" noProof="0">
                          <a:latin typeface="Arial MT"/>
                          <a:cs typeface="Arial MT"/>
                        </a:rPr>
                        <a:t>ernhe</a:t>
                      </a:r>
                    </a:p>
                  </a:txBody>
                  <a:tcPr marL="0" marR="0" marT="1905" marB="0"/>
                </a:tc>
                <a:tc>
                  <a:txBody>
                    <a:bodyPr/>
                    <a:lstStyle/>
                    <a:p>
                      <a:pPr marL="92075">
                        <a:lnSpc>
                          <a:spcPct val="100000"/>
                        </a:lnSpc>
                        <a:spcBef>
                          <a:spcPts val="545"/>
                        </a:spcBef>
                      </a:pPr>
                      <a:r>
                        <a:rPr lang="fr-FR" sz="1200" noProof="0" dirty="0">
                          <a:solidFill>
                            <a:srgbClr val="C0504D"/>
                          </a:solidFill>
                          <a:latin typeface="Arial MT"/>
                          <a:cs typeface="Arial MT"/>
                        </a:rPr>
                        <a:t>S. </a:t>
                      </a:r>
                      <a:r>
                        <a:rPr lang="fr-FR" sz="1200" noProof="0" dirty="0" err="1">
                          <a:solidFill>
                            <a:srgbClr val="C0504D"/>
                          </a:solidFill>
                          <a:latin typeface="Arial MT"/>
                          <a:cs typeface="Arial MT"/>
                        </a:rPr>
                        <a:t>Hossain</a:t>
                      </a:r>
                      <a:r>
                        <a:rPr lang="fr-FR" sz="1200" noProof="0" dirty="0">
                          <a:solidFill>
                            <a:srgbClr val="C0504D"/>
                          </a:solidFill>
                          <a:latin typeface="Arial MT"/>
                          <a:cs typeface="Arial MT"/>
                        </a:rPr>
                        <a:t> (PhD)</a:t>
                      </a:r>
                    </a:p>
                    <a:p>
                      <a:pPr marL="92075">
                        <a:lnSpc>
                          <a:spcPct val="100000"/>
                        </a:lnSpc>
                        <a:spcBef>
                          <a:spcPts val="545"/>
                        </a:spcBef>
                      </a:pPr>
                      <a:r>
                        <a:rPr lang="fr-FR" sz="1200" noProof="0" dirty="0">
                          <a:solidFill>
                            <a:srgbClr val="C0504D"/>
                          </a:solidFill>
                          <a:latin typeface="Arial MT"/>
                          <a:cs typeface="Arial MT"/>
                        </a:rPr>
                        <a:t>A. </a:t>
                      </a:r>
                      <a:r>
                        <a:rPr lang="fr-FR" sz="1200" noProof="0" dirty="0" err="1">
                          <a:solidFill>
                            <a:srgbClr val="C0504D"/>
                          </a:solidFill>
                          <a:latin typeface="Arial MT"/>
                          <a:cs typeface="Arial MT"/>
                        </a:rPr>
                        <a:t>Saadallah</a:t>
                      </a:r>
                      <a:r>
                        <a:rPr lang="fr-FR" sz="1200" noProof="0" dirty="0">
                          <a:solidFill>
                            <a:srgbClr val="C0504D"/>
                          </a:solidFill>
                          <a:latin typeface="Arial MT"/>
                          <a:cs typeface="Arial MT"/>
                        </a:rPr>
                        <a:t> (PhD)</a:t>
                      </a:r>
                      <a:endParaRPr lang="fr-FR" sz="1200" noProof="0" dirty="0">
                        <a:latin typeface="Arial MT"/>
                        <a:cs typeface="Arial MT"/>
                      </a:endParaRPr>
                    </a:p>
                    <a:p>
                      <a:pPr marL="92075">
                        <a:lnSpc>
                          <a:spcPct val="100000"/>
                        </a:lnSpc>
                        <a:spcBef>
                          <a:spcPts val="600"/>
                        </a:spcBef>
                      </a:pPr>
                      <a:r>
                        <a:rPr lang="fr-FR" sz="1200" spc="-125" noProof="0" dirty="0" err="1">
                          <a:solidFill>
                            <a:srgbClr val="C0504D"/>
                          </a:solidFill>
                          <a:latin typeface="Arial MT"/>
                          <a:cs typeface="Arial MT"/>
                        </a:rPr>
                        <a:t>T</a:t>
                      </a:r>
                      <a:r>
                        <a:rPr lang="fr-FR" sz="1200" noProof="0" dirty="0">
                          <a:solidFill>
                            <a:srgbClr val="C0504D"/>
                          </a:solidFill>
                          <a:latin typeface="Arial MT"/>
                          <a:cs typeface="Arial MT"/>
                        </a:rPr>
                        <a:t>. </a:t>
                      </a:r>
                      <a:r>
                        <a:rPr lang="fr-FR" sz="1200" spc="-5" noProof="0" dirty="0" err="1">
                          <a:solidFill>
                            <a:srgbClr val="C0504D"/>
                          </a:solidFill>
                          <a:latin typeface="Arial MT"/>
                          <a:cs typeface="Arial MT"/>
                        </a:rPr>
                        <a:t>D</a:t>
                      </a:r>
                      <a:r>
                        <a:rPr lang="fr-FR" sz="1200" noProof="0" dirty="0" err="1">
                          <a:solidFill>
                            <a:srgbClr val="C0504D"/>
                          </a:solidFill>
                          <a:latin typeface="Arial MT"/>
                          <a:cs typeface="Arial MT"/>
                        </a:rPr>
                        <a:t>jaidja</a:t>
                      </a:r>
                      <a:r>
                        <a:rPr lang="fr-FR" sz="1200" noProof="0" dirty="0">
                          <a:solidFill>
                            <a:srgbClr val="C0504D"/>
                          </a:solidFill>
                          <a:latin typeface="Arial MT"/>
                          <a:cs typeface="Arial MT"/>
                        </a:rPr>
                        <a:t> (PhD)</a:t>
                      </a:r>
                      <a:endParaRPr lang="fr-FR" sz="1200" noProof="0" dirty="0">
                        <a:latin typeface="Arial MT"/>
                        <a:cs typeface="Arial MT"/>
                      </a:endParaRPr>
                    </a:p>
                    <a:p>
                      <a:pPr marL="92075">
                        <a:lnSpc>
                          <a:spcPct val="100000"/>
                        </a:lnSpc>
                        <a:spcBef>
                          <a:spcPts val="600"/>
                        </a:spcBef>
                      </a:pPr>
                      <a:r>
                        <a:rPr lang="fr-FR" sz="1200" spc="-5" noProof="0" dirty="0">
                          <a:solidFill>
                            <a:srgbClr val="C0504D"/>
                          </a:solidFill>
                          <a:latin typeface="Arial MT"/>
                          <a:cs typeface="Arial MT"/>
                        </a:rPr>
                        <a:t>M.</a:t>
                      </a:r>
                      <a:r>
                        <a:rPr lang="fr-FR" sz="1200" spc="-15" noProof="0" dirty="0">
                          <a:solidFill>
                            <a:srgbClr val="C0504D"/>
                          </a:solidFill>
                          <a:latin typeface="Arial MT"/>
                          <a:cs typeface="Arial MT"/>
                        </a:rPr>
                        <a:t> </a:t>
                      </a:r>
                      <a:r>
                        <a:rPr lang="fr-FR" sz="1200" spc="-5" noProof="0" dirty="0" err="1">
                          <a:solidFill>
                            <a:srgbClr val="C0504D"/>
                          </a:solidFill>
                          <a:latin typeface="Arial MT"/>
                          <a:cs typeface="Arial MT"/>
                        </a:rPr>
                        <a:t>Rahmani</a:t>
                      </a:r>
                      <a:r>
                        <a:rPr lang="fr-FR" sz="1200" spc="-5" noProof="0" dirty="0">
                          <a:solidFill>
                            <a:srgbClr val="C0504D"/>
                          </a:solidFill>
                          <a:latin typeface="Arial MT"/>
                          <a:cs typeface="Arial MT"/>
                        </a:rPr>
                        <a:t> </a:t>
                      </a:r>
                      <a:r>
                        <a:rPr lang="fr-FR" sz="1200" noProof="0" dirty="0">
                          <a:solidFill>
                            <a:srgbClr val="C0504D"/>
                          </a:solidFill>
                          <a:latin typeface="Arial MT"/>
                          <a:cs typeface="Arial MT"/>
                        </a:rPr>
                        <a:t>(PhD)</a:t>
                      </a:r>
                      <a:endParaRPr lang="fr-FR" sz="1200" noProof="0" dirty="0">
                        <a:latin typeface="Arial MT"/>
                        <a:cs typeface="Arial MT"/>
                      </a:endParaRPr>
                    </a:p>
                    <a:p>
                      <a:pPr marL="92075">
                        <a:lnSpc>
                          <a:spcPct val="100000"/>
                        </a:lnSpc>
                        <a:spcBef>
                          <a:spcPts val="600"/>
                        </a:spcBef>
                      </a:pPr>
                      <a:r>
                        <a:rPr lang="fr-FR" sz="1200" noProof="0" dirty="0">
                          <a:solidFill>
                            <a:srgbClr val="C0504D"/>
                          </a:solidFill>
                          <a:latin typeface="Arial MT"/>
                          <a:cs typeface="Arial MT"/>
                        </a:rPr>
                        <a:t>L.</a:t>
                      </a:r>
                      <a:r>
                        <a:rPr lang="fr-FR" sz="1200" spc="-55" noProof="0" dirty="0">
                          <a:solidFill>
                            <a:srgbClr val="C0504D"/>
                          </a:solidFill>
                          <a:latin typeface="Arial MT"/>
                          <a:cs typeface="Arial MT"/>
                        </a:rPr>
                        <a:t> </a:t>
                      </a:r>
                      <a:r>
                        <a:rPr lang="fr-FR" sz="1200" noProof="0" dirty="0" err="1">
                          <a:solidFill>
                            <a:srgbClr val="C0504D"/>
                          </a:solidFill>
                          <a:latin typeface="Arial MT"/>
                          <a:cs typeface="Arial MT"/>
                        </a:rPr>
                        <a:t>Douaidi</a:t>
                      </a:r>
                      <a:r>
                        <a:rPr lang="fr-FR" sz="1200" noProof="0" dirty="0">
                          <a:solidFill>
                            <a:srgbClr val="C0504D"/>
                          </a:solidFill>
                          <a:latin typeface="Arial MT"/>
                          <a:cs typeface="Arial MT"/>
                        </a:rPr>
                        <a:t> (PhD)</a:t>
                      </a:r>
                    </a:p>
                    <a:p>
                      <a:pPr marL="92075">
                        <a:lnSpc>
                          <a:spcPct val="100000"/>
                        </a:lnSpc>
                        <a:spcBef>
                          <a:spcPts val="600"/>
                        </a:spcBef>
                      </a:pPr>
                      <a:r>
                        <a:rPr lang="fr-FR" sz="1200" noProof="0" dirty="0">
                          <a:solidFill>
                            <a:srgbClr val="C0504D"/>
                          </a:solidFill>
                          <a:latin typeface="Arial MT"/>
                          <a:cs typeface="Arial MT"/>
                        </a:rPr>
                        <a:t>A. </a:t>
                      </a:r>
                      <a:r>
                        <a:rPr lang="fr-FR" sz="1200" noProof="0" dirty="0" err="1">
                          <a:solidFill>
                            <a:srgbClr val="C0504D"/>
                          </a:solidFill>
                          <a:latin typeface="Arial MT"/>
                          <a:cs typeface="Arial MT"/>
                        </a:rPr>
                        <a:t>Selmania</a:t>
                      </a:r>
                      <a:r>
                        <a:rPr lang="fr-FR" sz="1200" noProof="0" dirty="0">
                          <a:solidFill>
                            <a:srgbClr val="C0504D"/>
                          </a:solidFill>
                          <a:latin typeface="Arial MT"/>
                          <a:cs typeface="Arial MT"/>
                        </a:rPr>
                        <a:t> (IG)</a:t>
                      </a:r>
                    </a:p>
                    <a:p>
                      <a:pPr marL="92075">
                        <a:lnSpc>
                          <a:spcPct val="100000"/>
                        </a:lnSpc>
                        <a:spcBef>
                          <a:spcPts val="600"/>
                        </a:spcBef>
                      </a:pPr>
                      <a:endParaRPr lang="fr-FR" sz="1200" noProof="0" dirty="0">
                        <a:latin typeface="Arial MT"/>
                        <a:cs typeface="Arial MT"/>
                      </a:endParaRPr>
                    </a:p>
                  </a:txBody>
                  <a:tcPr marL="0" marR="0" marT="69215" marB="0"/>
                </a:tc>
                <a:extLst>
                  <a:ext uri="{0D108BD9-81ED-4DB2-BD59-A6C34878D82A}">
                    <a16:rowId xmlns:a16="http://schemas.microsoft.com/office/drawing/2014/main" val="222656021"/>
                  </a:ext>
                </a:extLst>
              </a:tr>
            </a:tbl>
          </a:graphicData>
        </a:graphic>
      </p:graphicFrame>
    </p:spTree>
    <p:extLst>
      <p:ext uri="{BB962C8B-B14F-4D97-AF65-F5344CB8AC3E}">
        <p14:creationId xmlns:p14="http://schemas.microsoft.com/office/powerpoint/2010/main" val="1256352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1EB366-49AC-E834-0F34-26295AA86FEF}"/>
              </a:ext>
            </a:extLst>
          </p:cNvPr>
          <p:cNvSpPr>
            <a:spLocks noGrp="1"/>
          </p:cNvSpPr>
          <p:nvPr>
            <p:ph type="title"/>
          </p:nvPr>
        </p:nvSpPr>
        <p:spPr/>
        <p:txBody>
          <a:bodyPr/>
          <a:lstStyle/>
          <a:p>
            <a:r>
              <a:rPr lang="fr-FR" dirty="0">
                <a:solidFill>
                  <a:schemeClr val="accent2"/>
                </a:solidFill>
              </a:rPr>
              <a:t>Présentation</a:t>
            </a:r>
            <a:r>
              <a:rPr lang="fr-FR" dirty="0"/>
              <a:t> du laboratoire</a:t>
            </a:r>
          </a:p>
        </p:txBody>
      </p:sp>
      <p:sp>
        <p:nvSpPr>
          <p:cNvPr id="4" name="Espace réservé du contenu 2">
            <a:extLst>
              <a:ext uri="{FF2B5EF4-FFF2-40B4-BE49-F238E27FC236}">
                <a16:creationId xmlns:a16="http://schemas.microsoft.com/office/drawing/2014/main" id="{45301DAE-A0F5-8899-47AD-8759742A08FF}"/>
              </a:ext>
            </a:extLst>
          </p:cNvPr>
          <p:cNvSpPr>
            <a:spLocks noGrp="1"/>
          </p:cNvSpPr>
          <p:nvPr>
            <p:ph idx="1"/>
          </p:nvPr>
        </p:nvSpPr>
        <p:spPr>
          <a:xfrm>
            <a:off x="457200" y="782832"/>
            <a:ext cx="8686800" cy="5227118"/>
          </a:xfrm>
        </p:spPr>
        <p:txBody>
          <a:bodyPr>
            <a:noAutofit/>
          </a:bodyPr>
          <a:lstStyle/>
          <a:p>
            <a:r>
              <a:rPr lang="fr-FR" sz="1800" dirty="0"/>
              <a:t>Le laboratoire </a:t>
            </a:r>
            <a:r>
              <a:rPr lang="fr-FR" sz="1800" b="1" dirty="0">
                <a:solidFill>
                  <a:schemeClr val="accent2"/>
                </a:solidFill>
              </a:rPr>
              <a:t>DRIVE</a:t>
            </a:r>
            <a:r>
              <a:rPr lang="fr-FR" sz="1800" dirty="0">
                <a:solidFill>
                  <a:schemeClr val="accent2"/>
                </a:solidFill>
              </a:rPr>
              <a:t> </a:t>
            </a:r>
            <a:r>
              <a:rPr lang="fr-FR" sz="1800" dirty="0"/>
              <a:t>est unité de recherche de l’Université de Bourgogne (</a:t>
            </a:r>
            <a:r>
              <a:rPr lang="fr-FR" sz="1800" b="1" dirty="0" err="1">
                <a:solidFill>
                  <a:schemeClr val="accent2"/>
                </a:solidFill>
              </a:rPr>
              <a:t>uB</a:t>
            </a:r>
            <a:r>
              <a:rPr lang="fr-FR" sz="1800" dirty="0"/>
              <a:t>)</a:t>
            </a:r>
          </a:p>
          <a:p>
            <a:endParaRPr lang="fr-FR" sz="1800" dirty="0"/>
          </a:p>
          <a:p>
            <a:r>
              <a:rPr lang="fr-FR" sz="1800" b="1" dirty="0">
                <a:solidFill>
                  <a:schemeClr val="accent2"/>
                </a:solidFill>
              </a:rPr>
              <a:t>UBFC</a:t>
            </a:r>
            <a:r>
              <a:rPr lang="fr-FR" sz="1800" dirty="0"/>
              <a:t> est chargée d’orchestrer la stratégie de l’enseignement supérieur et de la recherche en Bourgogne-Franche-Comté</a:t>
            </a:r>
          </a:p>
          <a:p>
            <a:r>
              <a:rPr lang="fr-FR" sz="1800" dirty="0"/>
              <a:t>Depuis le 1er septembre 2018, la recherche et la formation au sein </a:t>
            </a:r>
            <a:r>
              <a:rPr lang="fr-FR" sz="1800" b="1" dirty="0">
                <a:solidFill>
                  <a:schemeClr val="accent2"/>
                </a:solidFill>
              </a:rPr>
              <a:t>d’UBFC</a:t>
            </a:r>
            <a:r>
              <a:rPr lang="fr-FR" sz="1800" dirty="0"/>
              <a:t> </a:t>
            </a:r>
          </a:p>
          <a:p>
            <a:pPr lvl="1"/>
            <a:r>
              <a:rPr lang="fr-FR" sz="1400" dirty="0"/>
              <a:t>7 pôles de recherche thématiques. Le laboratoire DRIVE fait parte du pôle </a:t>
            </a:r>
            <a:r>
              <a:rPr lang="fr-FR" sz="1400" b="1" dirty="0"/>
              <a:t>SFAT (Sciences fondamentales, Appliquées et Technologie)</a:t>
            </a:r>
            <a:r>
              <a:rPr lang="fr-FR" sz="1400" dirty="0"/>
              <a:t> </a:t>
            </a:r>
          </a:p>
          <a:p>
            <a:pPr lvl="1"/>
            <a:r>
              <a:rPr lang="fr-FR" sz="1400" dirty="0"/>
              <a:t>En fin 2021, suite à la non-pérennisation d'I-SITE, l'animation se fait de quatre axes scientifiques : (i) Matériaux avancées, ondes et systèmes intelligents, (ii) Territoires, Environnement, Aliments, (iii) Soins individualisés et intégrés et (iv) Transferts et Circulations. </a:t>
            </a:r>
          </a:p>
          <a:p>
            <a:pPr lvl="1"/>
            <a:r>
              <a:rPr lang="fr-FR" sz="1400" dirty="0"/>
              <a:t>Le laboratoire relève de l’</a:t>
            </a:r>
            <a:r>
              <a:rPr lang="fr-FR" sz="1400" b="1" dirty="0"/>
              <a:t>Axe 1 :</a:t>
            </a:r>
            <a:r>
              <a:rPr lang="fr-FR" sz="1400" dirty="0"/>
              <a:t> </a:t>
            </a:r>
            <a:r>
              <a:rPr lang="fr-FR" sz="1400" b="1" dirty="0"/>
              <a:t>Matériaux avancées, ondes et systèmes intelligents</a:t>
            </a:r>
            <a:r>
              <a:rPr lang="fr-FR" sz="1400" dirty="0"/>
              <a:t>.</a:t>
            </a:r>
          </a:p>
          <a:p>
            <a:r>
              <a:rPr lang="fr-FR" sz="1800" dirty="0"/>
              <a:t> En cours : </a:t>
            </a:r>
            <a:r>
              <a:rPr lang="fr-FR" sz="1800" dirty="0">
                <a:solidFill>
                  <a:srgbClr val="7030A0"/>
                </a:solidFill>
              </a:rPr>
              <a:t>déploiement des Instituts</a:t>
            </a:r>
          </a:p>
          <a:p>
            <a:endParaRPr lang="fr-FR" sz="1800" dirty="0"/>
          </a:p>
          <a:p>
            <a:pPr lvl="1"/>
            <a:endParaRPr lang="fr-FR" sz="1400" dirty="0"/>
          </a:p>
          <a:p>
            <a:endParaRPr lang="fr-FR" sz="1800" dirty="0"/>
          </a:p>
          <a:p>
            <a:endParaRPr lang="fr-FR" sz="1800" dirty="0"/>
          </a:p>
        </p:txBody>
      </p:sp>
      <p:pic>
        <p:nvPicPr>
          <p:cNvPr id="1026" name="Picture 2" descr="Logo UBFC - CGFL">
            <a:extLst>
              <a:ext uri="{FF2B5EF4-FFF2-40B4-BE49-F238E27FC236}">
                <a16:creationId xmlns:a16="http://schemas.microsoft.com/office/drawing/2014/main" id="{68A56D69-E123-913B-3FB3-AC0590624F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8000" y="5006978"/>
            <a:ext cx="1582310" cy="741433"/>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F81F7480-CD7D-1BB7-5EAC-E3F68AFFD0C7}"/>
              </a:ext>
            </a:extLst>
          </p:cNvPr>
          <p:cNvPicPr>
            <a:picLocks noChangeAspect="1"/>
          </p:cNvPicPr>
          <p:nvPr/>
        </p:nvPicPr>
        <p:blipFill rotWithShape="1">
          <a:blip r:embed="rId3"/>
          <a:srcRect l="20360" t="22712" r="22347" b="10700"/>
          <a:stretch/>
        </p:blipFill>
        <p:spPr>
          <a:xfrm>
            <a:off x="4659757" y="4068723"/>
            <a:ext cx="2962991" cy="2294925"/>
          </a:xfrm>
          <a:prstGeom prst="rect">
            <a:avLst/>
          </a:prstGeom>
        </p:spPr>
      </p:pic>
    </p:spTree>
    <p:extLst>
      <p:ext uri="{BB962C8B-B14F-4D97-AF65-F5344CB8AC3E}">
        <p14:creationId xmlns:p14="http://schemas.microsoft.com/office/powerpoint/2010/main" val="602039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itre 1"/>
          <p:cNvSpPr>
            <a:spLocks noGrp="1"/>
          </p:cNvSpPr>
          <p:nvPr>
            <p:ph type="title"/>
          </p:nvPr>
        </p:nvSpPr>
        <p:spPr/>
        <p:txBody>
          <a:bodyPr/>
          <a:lstStyle/>
          <a:p>
            <a:r>
              <a:rPr lang="fr-FR" dirty="0">
                <a:ea typeface="ＭＳ Ｐゴシック" pitchFamily="34" charset="-128"/>
                <a:cs typeface="Futura t" charset="0"/>
              </a:rPr>
              <a:t>Compétence </a:t>
            </a:r>
            <a:r>
              <a:rPr lang="fr-FR" dirty="0" err="1">
                <a:solidFill>
                  <a:srgbClr val="C00000"/>
                </a:solidFill>
              </a:rPr>
              <a:t>Systèmes</a:t>
            </a:r>
            <a:r>
              <a:rPr lang="fr-FR" dirty="0">
                <a:solidFill>
                  <a:srgbClr val="C00000"/>
                </a:solidFill>
              </a:rPr>
              <a:t> Intelligents et </a:t>
            </a:r>
            <a:r>
              <a:rPr lang="fr-FR" dirty="0" err="1">
                <a:solidFill>
                  <a:srgbClr val="C00000"/>
                </a:solidFill>
              </a:rPr>
              <a:t>Connectés</a:t>
            </a:r>
            <a:endParaRPr lang="fr-FR" dirty="0">
              <a:solidFill>
                <a:srgbClr val="C00000"/>
              </a:solidFill>
              <a:ea typeface="ＭＳ Ｐゴシック" pitchFamily="34" charset="-128"/>
              <a:cs typeface="Futura t" charset="0"/>
            </a:endParaRPr>
          </a:p>
        </p:txBody>
      </p:sp>
      <p:sp>
        <p:nvSpPr>
          <p:cNvPr id="14" name="Espace réservé du contenu 2">
            <a:extLst>
              <a:ext uri="{FF2B5EF4-FFF2-40B4-BE49-F238E27FC236}">
                <a16:creationId xmlns:a16="http://schemas.microsoft.com/office/drawing/2014/main" id="{A286ACB7-4915-3441-B338-062BA90D6DA5}"/>
              </a:ext>
            </a:extLst>
          </p:cNvPr>
          <p:cNvSpPr txBox="1">
            <a:spLocks/>
          </p:cNvSpPr>
          <p:nvPr/>
        </p:nvSpPr>
        <p:spPr>
          <a:xfrm>
            <a:off x="457200" y="757433"/>
            <a:ext cx="8229600" cy="5236967"/>
          </a:xfrm>
          <a:prstGeom prst="rect">
            <a:avLst/>
          </a:prstGeom>
        </p:spPr>
        <p:txBody>
          <a:bodyPr>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Futura t"/>
                <a:ea typeface="ＭＳ Ｐゴシック" charset="0"/>
                <a:cs typeface="Futura t"/>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Futura t"/>
                <a:ea typeface="Futura t" charset="0"/>
                <a:cs typeface="Futura t"/>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Futura t"/>
                <a:ea typeface="Futura t" charset="0"/>
                <a:cs typeface="Futura t"/>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200"/>
              </a:spcAft>
              <a:buNone/>
            </a:pPr>
            <a:r>
              <a:rPr lang="fr-FR" sz="1600" b="1" dirty="0">
                <a:solidFill>
                  <a:schemeClr val="accent2"/>
                </a:solidFill>
              </a:rPr>
              <a:t>Exemples de </a:t>
            </a:r>
            <a:r>
              <a:rPr lang="fr-FR" sz="1600" b="1" dirty="0" err="1">
                <a:solidFill>
                  <a:schemeClr val="accent2"/>
                </a:solidFill>
              </a:rPr>
              <a:t>réalisations</a:t>
            </a:r>
            <a:endParaRPr lang="fr-FR" sz="1600" b="1" dirty="0">
              <a:solidFill>
                <a:schemeClr val="accent2"/>
              </a:solidFill>
            </a:endParaRPr>
          </a:p>
          <a:p>
            <a:pPr>
              <a:spcBef>
                <a:spcPts val="0"/>
              </a:spcBef>
              <a:spcAft>
                <a:spcPts val="200"/>
              </a:spcAft>
              <a:buFontTx/>
              <a:buChar char="-"/>
            </a:pPr>
            <a:r>
              <a:rPr lang="fr-FR" sz="1600" dirty="0"/>
              <a:t>Algorithme GLOSA indiquant au conducteur la vitesse optimale à adopter afin de passer au vert (RENAULT)</a:t>
            </a:r>
          </a:p>
          <a:p>
            <a:pPr>
              <a:spcBef>
                <a:spcPts val="0"/>
              </a:spcBef>
              <a:spcAft>
                <a:spcPts val="200"/>
              </a:spcAft>
              <a:buFontTx/>
              <a:buChar char="-"/>
            </a:pPr>
            <a:r>
              <a:rPr lang="fr-FR" sz="1600" dirty="0"/>
              <a:t>Applications </a:t>
            </a:r>
            <a:r>
              <a:rPr lang="fr-FR" sz="1600" dirty="0" err="1"/>
              <a:t>Androïd</a:t>
            </a:r>
            <a:r>
              <a:rPr lang="fr-FR" sz="1600" dirty="0"/>
              <a:t> (planification d’itinéraire le plus économique, sécurité de piétons, etc.)</a:t>
            </a:r>
          </a:p>
          <a:p>
            <a:pPr>
              <a:spcBef>
                <a:spcPts val="0"/>
              </a:spcBef>
              <a:spcAft>
                <a:spcPts val="200"/>
              </a:spcAft>
              <a:buFontTx/>
              <a:buChar char="-"/>
            </a:pPr>
            <a:r>
              <a:rPr lang="fr-FR" sz="1600" dirty="0"/>
              <a:t>Algorithme pour le choix de la meilleure source d’énergie dans un bâtiment intelligent</a:t>
            </a:r>
          </a:p>
          <a:p>
            <a:pPr>
              <a:spcBef>
                <a:spcPts val="0"/>
              </a:spcBef>
              <a:spcAft>
                <a:spcPts val="200"/>
              </a:spcAft>
              <a:buFontTx/>
              <a:buChar char="-"/>
            </a:pPr>
            <a:r>
              <a:rPr lang="fr-FR" sz="1600" dirty="0"/>
              <a:t>Modèle de déploiement de station de recharge dans une ville - Algorithme de sécurité pour hôtel intelligent</a:t>
            </a:r>
          </a:p>
          <a:p>
            <a:pPr>
              <a:spcBef>
                <a:spcPts val="0"/>
              </a:spcBef>
              <a:spcAft>
                <a:spcPts val="200"/>
              </a:spcAft>
              <a:buFontTx/>
              <a:buChar char="-"/>
            </a:pPr>
            <a:r>
              <a:rPr lang="fr-FR" sz="1600" dirty="0"/>
              <a:t>Algorithme d’apprentissage pour la détection d’objets sur un véhicule en mouvement (drone, bateau)</a:t>
            </a:r>
            <a:endParaRPr lang="fr-FR" sz="1600" b="1" dirty="0">
              <a:solidFill>
                <a:schemeClr val="accent2"/>
              </a:solidFill>
            </a:endParaRPr>
          </a:p>
          <a:p>
            <a:pPr marL="0" indent="0">
              <a:spcBef>
                <a:spcPts val="0"/>
              </a:spcBef>
              <a:spcAft>
                <a:spcPts val="200"/>
              </a:spcAft>
              <a:buNone/>
            </a:pPr>
            <a:endParaRPr lang="fr-FR" sz="1600" b="1" dirty="0">
              <a:solidFill>
                <a:schemeClr val="accent2"/>
              </a:solidFill>
            </a:endParaRPr>
          </a:p>
          <a:p>
            <a:pPr marL="0" indent="0">
              <a:spcBef>
                <a:spcPts val="0"/>
              </a:spcBef>
              <a:spcAft>
                <a:spcPts val="200"/>
              </a:spcAft>
              <a:buNone/>
            </a:pPr>
            <a:r>
              <a:rPr lang="fr-FR" sz="1600" b="1" dirty="0">
                <a:solidFill>
                  <a:schemeClr val="accent2"/>
                </a:solidFill>
              </a:rPr>
              <a:t>Equipements acquis au cours du contrat</a:t>
            </a:r>
          </a:p>
          <a:p>
            <a:pPr>
              <a:spcBef>
                <a:spcPts val="0"/>
              </a:spcBef>
              <a:spcAft>
                <a:spcPts val="200"/>
              </a:spcAft>
              <a:buFontTx/>
              <a:buChar char="-"/>
            </a:pPr>
            <a:r>
              <a:rPr lang="fr-FR" sz="1600" dirty="0"/>
              <a:t>3 Véhicules électriques autonomes </a:t>
            </a:r>
          </a:p>
          <a:p>
            <a:pPr>
              <a:spcBef>
                <a:spcPts val="0"/>
              </a:spcBef>
              <a:spcAft>
                <a:spcPts val="200"/>
              </a:spcAft>
              <a:buFontTx/>
              <a:buChar char="-"/>
            </a:pPr>
            <a:r>
              <a:rPr lang="fr-FR" sz="1600" dirty="0"/>
              <a:t>Système de localisation </a:t>
            </a:r>
            <a:r>
              <a:rPr lang="fr-FR" sz="1600" dirty="0" err="1"/>
              <a:t>Outdoor</a:t>
            </a:r>
            <a:r>
              <a:rPr lang="fr-FR" sz="1600" dirty="0"/>
              <a:t> GPS RTK et de localisation Indoor</a:t>
            </a:r>
          </a:p>
          <a:p>
            <a:pPr>
              <a:spcBef>
                <a:spcPts val="0"/>
              </a:spcBef>
              <a:spcAft>
                <a:spcPts val="200"/>
              </a:spcAft>
              <a:buFontTx/>
              <a:buChar char="-"/>
            </a:pPr>
            <a:r>
              <a:rPr lang="fr-FR" sz="1600" dirty="0"/>
              <a:t>Simulateur de conduite</a:t>
            </a:r>
          </a:p>
          <a:p>
            <a:pPr>
              <a:spcBef>
                <a:spcPts val="0"/>
              </a:spcBef>
              <a:spcAft>
                <a:spcPts val="200"/>
              </a:spcAft>
              <a:buFontTx/>
              <a:buChar char="-"/>
            </a:pPr>
            <a:r>
              <a:rPr lang="fr-FR" sz="1600" dirty="0"/>
              <a:t>Flottes de drones et de robots</a:t>
            </a:r>
          </a:p>
        </p:txBody>
      </p:sp>
      <p:sp>
        <p:nvSpPr>
          <p:cNvPr id="15" name="Slide Number Placeholder 18">
            <a:extLst>
              <a:ext uri="{FF2B5EF4-FFF2-40B4-BE49-F238E27FC236}">
                <a16:creationId xmlns:a16="http://schemas.microsoft.com/office/drawing/2014/main" id="{860F8F22-E3A1-E94D-952B-759846B98007}"/>
              </a:ext>
            </a:extLst>
          </p:cNvPr>
          <p:cNvSpPr>
            <a:spLocks noGrp="1"/>
          </p:cNvSpPr>
          <p:nvPr>
            <p:ph type="sldNum" sz="quarter" idx="12"/>
          </p:nvPr>
        </p:nvSpPr>
        <p:spPr bwMode="auto">
          <a:xfrm>
            <a:off x="7829964" y="6344318"/>
            <a:ext cx="477837" cy="365125"/>
          </a:xfrm>
          <a:noFill/>
          <a:ln>
            <a:miter lim="800000"/>
            <a:headEnd/>
            <a:tailEnd/>
          </a:ln>
        </p:spPr>
        <p:txBody>
          <a:bodyPr/>
          <a:lstStyle/>
          <a:p>
            <a:fld id="{5266521D-3FC6-477E-A463-C48C719E9E42}" type="slidenum">
              <a:rPr lang="fr-FR" altLang="fr-FR">
                <a:cs typeface="Futura t" charset="0"/>
              </a:rPr>
              <a:pPr/>
              <a:t>20</a:t>
            </a:fld>
            <a:endParaRPr lang="fr-FR" altLang="fr-FR" dirty="0">
              <a:cs typeface="Futura t" charset="0"/>
            </a:endParaRPr>
          </a:p>
        </p:txBody>
      </p:sp>
      <p:pic>
        <p:nvPicPr>
          <p:cNvPr id="8" name="Picture 2" descr="Venir nous rencontrer">
            <a:extLst>
              <a:ext uri="{FF2B5EF4-FFF2-40B4-BE49-F238E27FC236}">
                <a16:creationId xmlns:a16="http://schemas.microsoft.com/office/drawing/2014/main" id="{F030E9E1-3023-6843-AAB6-945A23CDDF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3706" y="4659581"/>
            <a:ext cx="1534377" cy="14782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véhicule autonome">
            <a:extLst>
              <a:ext uri="{FF2B5EF4-FFF2-40B4-BE49-F238E27FC236}">
                <a16:creationId xmlns:a16="http://schemas.microsoft.com/office/drawing/2014/main" id="{7F7A5890-4DDC-384A-A0A8-4D5FAC0E50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7395" y="4936871"/>
            <a:ext cx="1956311" cy="13042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No alternative text description for this image">
            <a:extLst>
              <a:ext uri="{FF2B5EF4-FFF2-40B4-BE49-F238E27FC236}">
                <a16:creationId xmlns:a16="http://schemas.microsoft.com/office/drawing/2014/main" id="{A7B51611-001F-1244-B507-85EBB31AE8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603" t="44251" r="22887" b="20193"/>
          <a:stretch/>
        </p:blipFill>
        <p:spPr bwMode="auto">
          <a:xfrm>
            <a:off x="3128144" y="5253863"/>
            <a:ext cx="2352314" cy="1273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058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SIC</a:t>
            </a:r>
            <a:endParaRPr lang="fr-FR" dirty="0">
              <a:solidFill>
                <a:srgbClr val="C00000"/>
              </a:solidFill>
            </a:endParaRPr>
          </a:p>
        </p:txBody>
      </p:sp>
      <p:sp>
        <p:nvSpPr>
          <p:cNvPr id="21" name="Espace réservé du contenu 3"/>
          <p:cNvSpPr txBox="1">
            <a:spLocks/>
          </p:cNvSpPr>
          <p:nvPr/>
        </p:nvSpPr>
        <p:spPr>
          <a:xfrm>
            <a:off x="308243" y="1408630"/>
            <a:ext cx="8229600" cy="4636548"/>
          </a:xfrm>
          <a:prstGeom prst="rect">
            <a:avLst/>
          </a:prstGeom>
        </p:spPr>
        <p:txBody>
          <a:bodyPr>
            <a:noAutofit/>
          </a:bodyPr>
          <a:lstStyle>
            <a:lvl1pPr marL="0" indent="0" algn="l" defTabSz="457200" rtl="0" eaLnBrk="1" latinLnBrk="0" hangingPunct="1">
              <a:spcBef>
                <a:spcPct val="20000"/>
              </a:spcBef>
              <a:buFont typeface="Arial"/>
              <a:buNone/>
              <a:defRPr sz="2400" kern="1200">
                <a:solidFill>
                  <a:schemeClr val="tx1"/>
                </a:solidFill>
                <a:latin typeface="Futura t"/>
                <a:ea typeface="+mn-ea"/>
                <a:cs typeface="Futura t"/>
              </a:defRPr>
            </a:lvl1pPr>
            <a:lvl2pPr marL="457200" indent="0" algn="l" defTabSz="457200" rtl="0" eaLnBrk="1" latinLnBrk="0" hangingPunct="1">
              <a:spcBef>
                <a:spcPct val="20000"/>
              </a:spcBef>
              <a:buFont typeface="Arial"/>
              <a:buNone/>
              <a:defRPr sz="2000" kern="1200">
                <a:solidFill>
                  <a:schemeClr val="tx1"/>
                </a:solidFill>
                <a:latin typeface="Futura t"/>
                <a:ea typeface="+mn-ea"/>
                <a:cs typeface="Futura t"/>
              </a:defRPr>
            </a:lvl2pPr>
            <a:lvl3pPr marL="914400" indent="0" algn="l" defTabSz="457200" rtl="0" eaLnBrk="1" latinLnBrk="0" hangingPunct="1">
              <a:spcBef>
                <a:spcPct val="20000"/>
              </a:spcBef>
              <a:buFont typeface="Arial"/>
              <a:buNone/>
              <a:defRPr sz="1800" kern="1200">
                <a:solidFill>
                  <a:schemeClr val="tx1"/>
                </a:solidFill>
                <a:latin typeface="Futura t"/>
                <a:ea typeface="+mn-ea"/>
                <a:cs typeface="Futura t"/>
              </a:defRPr>
            </a:lvl3pPr>
            <a:lvl4pPr marL="1371600" indent="0" algn="l" defTabSz="457200" rtl="0" eaLnBrk="1" latinLnBrk="0" hangingPunct="1">
              <a:spcBef>
                <a:spcPct val="20000"/>
              </a:spcBef>
              <a:buFont typeface="Arial"/>
              <a:buNone/>
              <a:defRPr sz="1600" kern="1200">
                <a:solidFill>
                  <a:schemeClr val="tx1"/>
                </a:solidFill>
                <a:latin typeface="Futura t"/>
                <a:ea typeface="+mn-ea"/>
                <a:cs typeface="Futura t"/>
              </a:defRPr>
            </a:lvl4pPr>
            <a:lvl5pPr marL="1828800" indent="0" algn="l" defTabSz="457200" rtl="0" eaLnBrk="1" latinLnBrk="0" hangingPunct="1">
              <a:spcBef>
                <a:spcPct val="20000"/>
              </a:spcBef>
              <a:buFont typeface="Arial"/>
              <a:buNone/>
              <a:defRPr sz="1600" kern="1200">
                <a:solidFill>
                  <a:schemeClr val="tx1"/>
                </a:solidFill>
                <a:latin typeface="Futura t"/>
                <a:ea typeface="+mn-ea"/>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600"/>
              </a:spcAft>
            </a:pPr>
            <a:r>
              <a:rPr lang="fr-FR" sz="1300" dirty="0"/>
              <a:t>Les défis sociétaux adressés par la compétence SIC sont principalement liés au domaine des systèmes de transport intelligent et durable. </a:t>
            </a:r>
          </a:p>
          <a:p>
            <a:pPr algn="just">
              <a:spcBef>
                <a:spcPts val="0"/>
              </a:spcBef>
              <a:spcAft>
                <a:spcPts val="600"/>
              </a:spcAft>
            </a:pPr>
            <a:r>
              <a:rPr lang="fr-FR" sz="1300" dirty="0"/>
              <a:t>Le cœur du projet de recherche de la compétence a pour objectif le déploiement de ces systèmes de en optimisant leurs performances au travers de l’étude de leur réseaux de communication en termes de qualité de services (robustesse, latence, débit), d’allocation des ressources et de sécurité, ainsi que sur la localisation, la perception/vision active d’environnement, de mobilité dans des environnements difficiles de  systèmes individuels ou en réseaux dans le contexte de la robotique autonome. </a:t>
            </a:r>
          </a:p>
          <a:p>
            <a:pPr algn="just">
              <a:spcBef>
                <a:spcPts val="0"/>
              </a:spcBef>
              <a:spcAft>
                <a:spcPts val="600"/>
              </a:spcAft>
            </a:pPr>
            <a:r>
              <a:rPr lang="fr-FR" sz="1300" dirty="0"/>
              <a:t>L’aspect efficience énergétique de ces systèmes autonomes et communicants est également un point d’entrée. </a:t>
            </a:r>
          </a:p>
          <a:p>
            <a:pPr algn="just">
              <a:spcBef>
                <a:spcPts val="0"/>
              </a:spcBef>
              <a:spcAft>
                <a:spcPts val="600"/>
              </a:spcAft>
            </a:pPr>
            <a:r>
              <a:rPr lang="fr-FR" sz="1300" dirty="0"/>
              <a:t>L’objectif à 5 ans de la compétence est de se faire un nom dans le domaine des systèmes autonomes et connectés en exploitant la complémentarité des compétences de ses enseignants/chercheurs (informatique et I.A., énergétique, contrôle/commande, perception/vision, systèmes embarqués). </a:t>
            </a:r>
          </a:p>
          <a:p>
            <a:pPr algn="just">
              <a:spcBef>
                <a:spcPts val="0"/>
              </a:spcBef>
              <a:spcAft>
                <a:spcPts val="600"/>
              </a:spcAft>
            </a:pPr>
            <a:endParaRPr lang="fr-FR" sz="1200" dirty="0"/>
          </a:p>
          <a:p>
            <a:pPr algn="just">
              <a:spcBef>
                <a:spcPts val="0"/>
              </a:spcBef>
              <a:spcAft>
                <a:spcPts val="600"/>
              </a:spcAft>
            </a:pPr>
            <a:r>
              <a:rPr lang="fr-FR" sz="1300" dirty="0"/>
              <a:t>Elle se fixe ainsi comme objectifs scientifiques, de la théorique, à la simulation numérique jusqu’à l’expérimental :</a:t>
            </a:r>
          </a:p>
          <a:p>
            <a:pPr marL="444500" lvl="1" indent="-179388">
              <a:spcBef>
                <a:spcPts val="0"/>
              </a:spcBef>
              <a:spcAft>
                <a:spcPts val="0"/>
              </a:spcAft>
              <a:buFont typeface="Sitka Display" panose="02000505000000020004" pitchFamily="2" charset="0"/>
              <a:buChar char="-"/>
            </a:pPr>
            <a:r>
              <a:rPr lang="fr-FR" sz="1300" dirty="0"/>
              <a:t>TIC pour les systèmes connectés (collecte, échange sécurisé et traitement de données),</a:t>
            </a:r>
          </a:p>
          <a:p>
            <a:pPr marL="444500" lvl="1" indent="-179388">
              <a:spcBef>
                <a:spcPts val="0"/>
              </a:spcBef>
              <a:spcAft>
                <a:spcPts val="0"/>
              </a:spcAft>
              <a:buFont typeface="Sitka Display" panose="02000505000000020004" pitchFamily="2" charset="0"/>
              <a:buChar char="-"/>
            </a:pPr>
            <a:r>
              <a:rPr lang="fr-FR" sz="1300" dirty="0"/>
              <a:t>TIC pour une mobilité durable et une gestion intelligente de l’énergie,</a:t>
            </a:r>
          </a:p>
          <a:p>
            <a:pPr marL="444500" lvl="1" indent="-179388">
              <a:spcBef>
                <a:spcPts val="0"/>
              </a:spcBef>
              <a:spcAft>
                <a:spcPts val="0"/>
              </a:spcAft>
              <a:buFont typeface="Sitka Display" panose="02000505000000020004" pitchFamily="2" charset="0"/>
              <a:buChar char="-"/>
            </a:pPr>
            <a:r>
              <a:rPr lang="fr-FR" sz="1300" dirty="0"/>
              <a:t>TIC pour une mobilité autonome et sûre.</a:t>
            </a:r>
          </a:p>
        </p:txBody>
      </p:sp>
      <p:sp>
        <p:nvSpPr>
          <p:cNvPr id="22" name="Rectangle 21"/>
          <p:cNvSpPr/>
          <p:nvPr/>
        </p:nvSpPr>
        <p:spPr>
          <a:xfrm>
            <a:off x="308243" y="828735"/>
            <a:ext cx="3949736"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a:t>
            </a:r>
          </a:p>
        </p:txBody>
      </p:sp>
    </p:spTree>
    <p:extLst>
      <p:ext uri="{BB962C8B-B14F-4D97-AF65-F5344CB8AC3E}">
        <p14:creationId xmlns:p14="http://schemas.microsoft.com/office/powerpoint/2010/main" val="4326464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SIC</a:t>
            </a:r>
            <a:endParaRPr lang="fr-FR" dirty="0">
              <a:solidFill>
                <a:srgbClr val="C00000"/>
              </a:solidFill>
            </a:endParaRPr>
          </a:p>
        </p:txBody>
      </p:sp>
      <p:sp>
        <p:nvSpPr>
          <p:cNvPr id="21" name="Espace réservé du contenu 3"/>
          <p:cNvSpPr txBox="1">
            <a:spLocks/>
          </p:cNvSpPr>
          <p:nvPr/>
        </p:nvSpPr>
        <p:spPr>
          <a:xfrm>
            <a:off x="308243" y="1410927"/>
            <a:ext cx="8229600" cy="4525963"/>
          </a:xfrm>
          <a:prstGeom prst="rect">
            <a:avLst/>
          </a:prstGeom>
        </p:spPr>
        <p:txBody>
          <a:bodyPr>
            <a:normAutofit/>
          </a:bodyPr>
          <a:lstStyle>
            <a:lvl1pPr marL="0" indent="0" algn="l" defTabSz="457200" rtl="0" eaLnBrk="1" latinLnBrk="0" hangingPunct="1">
              <a:spcBef>
                <a:spcPct val="20000"/>
              </a:spcBef>
              <a:buFont typeface="Arial"/>
              <a:buNone/>
              <a:defRPr sz="2400" kern="1200">
                <a:solidFill>
                  <a:schemeClr val="tx1"/>
                </a:solidFill>
                <a:latin typeface="Futura t"/>
                <a:ea typeface="+mn-ea"/>
                <a:cs typeface="Futura t"/>
              </a:defRPr>
            </a:lvl1pPr>
            <a:lvl2pPr marL="457200" indent="0" algn="l" defTabSz="457200" rtl="0" eaLnBrk="1" latinLnBrk="0" hangingPunct="1">
              <a:spcBef>
                <a:spcPct val="20000"/>
              </a:spcBef>
              <a:buFont typeface="Arial"/>
              <a:buNone/>
              <a:defRPr sz="2000" kern="1200">
                <a:solidFill>
                  <a:schemeClr val="tx1"/>
                </a:solidFill>
                <a:latin typeface="Futura t"/>
                <a:ea typeface="+mn-ea"/>
                <a:cs typeface="Futura t"/>
              </a:defRPr>
            </a:lvl2pPr>
            <a:lvl3pPr marL="914400" indent="0" algn="l" defTabSz="457200" rtl="0" eaLnBrk="1" latinLnBrk="0" hangingPunct="1">
              <a:spcBef>
                <a:spcPct val="20000"/>
              </a:spcBef>
              <a:buFont typeface="Arial"/>
              <a:buNone/>
              <a:defRPr sz="1800" kern="1200">
                <a:solidFill>
                  <a:schemeClr val="tx1"/>
                </a:solidFill>
                <a:latin typeface="Futura t"/>
                <a:ea typeface="+mn-ea"/>
                <a:cs typeface="Futura t"/>
              </a:defRPr>
            </a:lvl3pPr>
            <a:lvl4pPr marL="1371600" indent="0" algn="l" defTabSz="457200" rtl="0" eaLnBrk="1" latinLnBrk="0" hangingPunct="1">
              <a:spcBef>
                <a:spcPct val="20000"/>
              </a:spcBef>
              <a:buFont typeface="Arial"/>
              <a:buNone/>
              <a:defRPr sz="1600" kern="1200">
                <a:solidFill>
                  <a:schemeClr val="tx1"/>
                </a:solidFill>
                <a:latin typeface="Futura t"/>
                <a:ea typeface="+mn-ea"/>
                <a:cs typeface="Futura t"/>
              </a:defRPr>
            </a:lvl4pPr>
            <a:lvl5pPr marL="1828800" indent="0" algn="l" defTabSz="457200" rtl="0" eaLnBrk="1" latinLnBrk="0" hangingPunct="1">
              <a:spcBef>
                <a:spcPct val="20000"/>
              </a:spcBef>
              <a:buFont typeface="Arial"/>
              <a:buNone/>
              <a:defRPr sz="1600" kern="1200">
                <a:solidFill>
                  <a:schemeClr val="tx1"/>
                </a:solidFill>
                <a:latin typeface="Futura t"/>
                <a:ea typeface="+mn-ea"/>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600"/>
              </a:spcAft>
            </a:pPr>
            <a:r>
              <a:rPr lang="fr-FR" sz="1800" dirty="0">
                <a:solidFill>
                  <a:schemeClr val="accent2"/>
                </a:solidFill>
              </a:rPr>
              <a:t>Stratégie et développements partenariaux</a:t>
            </a:r>
          </a:p>
          <a:p>
            <a:pPr marL="285750" indent="-285750" algn="just">
              <a:spcBef>
                <a:spcPts val="0"/>
              </a:spcBef>
              <a:spcAft>
                <a:spcPts val="600"/>
              </a:spcAft>
              <a:buFont typeface="Arial"/>
              <a:buChar char="•"/>
            </a:pPr>
            <a:r>
              <a:rPr lang="fr-FR" sz="1800" dirty="0"/>
              <a:t>Consolider la compétence par un recrutement d’un MCF 61/63,</a:t>
            </a:r>
          </a:p>
          <a:p>
            <a:pPr marL="285750" indent="-285750" algn="just">
              <a:spcBef>
                <a:spcPts val="0"/>
              </a:spcBef>
              <a:spcAft>
                <a:spcPts val="600"/>
              </a:spcAft>
              <a:buFont typeface="Arial"/>
              <a:buChar char="•"/>
            </a:pPr>
            <a:r>
              <a:rPr lang="fr-FR" sz="1800" dirty="0"/>
              <a:t>Allouer une surface pour les plateformes expérimentales (véhicule autonome, flotte de drone, smart </a:t>
            </a:r>
            <a:r>
              <a:rPr lang="fr-FR" sz="1800" dirty="0" err="1"/>
              <a:t>lighting</a:t>
            </a:r>
            <a:r>
              <a:rPr lang="fr-FR" sz="1800" dirty="0"/>
              <a:t>, etc…),</a:t>
            </a:r>
          </a:p>
          <a:p>
            <a:pPr marL="285750" indent="-285750" algn="just">
              <a:spcBef>
                <a:spcPts val="0"/>
              </a:spcBef>
              <a:spcAft>
                <a:spcPts val="600"/>
              </a:spcAft>
              <a:buFont typeface="Arial"/>
              <a:buChar char="•"/>
            </a:pPr>
            <a:r>
              <a:rPr lang="fr-FR" sz="1800" dirty="0"/>
              <a:t>Continuer et consolider la collaboration sur les aspects énergie avec la compétence MEEP,</a:t>
            </a:r>
          </a:p>
          <a:p>
            <a:pPr marL="285750" indent="-285750" algn="just">
              <a:spcBef>
                <a:spcPts val="0"/>
              </a:spcBef>
              <a:spcAft>
                <a:spcPts val="600"/>
              </a:spcAft>
              <a:buFont typeface="Arial"/>
              <a:buChar char="•"/>
            </a:pPr>
            <a:r>
              <a:rPr lang="fr-FR" sz="1800" dirty="0"/>
              <a:t>Continuer à cultiver ses échanges avec l’environnement socio-économique en nationale et internationale (2 projets ANR et 4 projets Européen soumis, nouveaux contrats CIFRE avec Orange, Ericsson, SERMA Energy et </a:t>
            </a:r>
            <a:r>
              <a:rPr lang="fr-FR" sz="1800" dirty="0" err="1"/>
              <a:t>Texyx</a:t>
            </a:r>
            <a:r>
              <a:rPr lang="fr-FR" sz="1800" dirty="0"/>
              <a:t> Group),</a:t>
            </a:r>
          </a:p>
          <a:p>
            <a:pPr marL="285750" indent="-285750" algn="just">
              <a:spcBef>
                <a:spcPts val="0"/>
              </a:spcBef>
              <a:spcAft>
                <a:spcPts val="600"/>
              </a:spcAft>
              <a:buFont typeface="Arial"/>
              <a:buChar char="•"/>
            </a:pPr>
            <a:r>
              <a:rPr lang="fr-FR" sz="1800" dirty="0"/>
              <a:t>Continuer à développer l’ouverture nationale et internationale (IEEE </a:t>
            </a:r>
            <a:r>
              <a:rPr lang="fr-FR" sz="1800" dirty="0" err="1"/>
              <a:t>ComSoC</a:t>
            </a:r>
            <a:r>
              <a:rPr lang="fr-FR" sz="1800" dirty="0"/>
              <a:t>, GDR ASR, IFSTTAR, Institut </a:t>
            </a:r>
            <a:r>
              <a:rPr lang="fr-FR" sz="1800" dirty="0" err="1"/>
              <a:t>VeDeCom</a:t>
            </a:r>
            <a:r>
              <a:rPr lang="fr-FR" sz="1800" dirty="0"/>
              <a:t>),</a:t>
            </a:r>
          </a:p>
          <a:p>
            <a:pPr marL="285750" indent="-285750" algn="just">
              <a:spcBef>
                <a:spcPts val="0"/>
              </a:spcBef>
              <a:spcAft>
                <a:spcPts val="600"/>
              </a:spcAft>
              <a:buFont typeface="Arial"/>
              <a:buChar char="•"/>
            </a:pPr>
            <a:r>
              <a:rPr lang="fr-FR" sz="1800" dirty="0"/>
              <a:t>Explorer de nouveaux instruments de financement de thèse au travers de nouveaux AAP (DGA, ADEME, …),</a:t>
            </a:r>
          </a:p>
        </p:txBody>
      </p:sp>
      <p:sp>
        <p:nvSpPr>
          <p:cNvPr id="22" name="Rectangle 21"/>
          <p:cNvSpPr/>
          <p:nvPr/>
        </p:nvSpPr>
        <p:spPr>
          <a:xfrm>
            <a:off x="308243" y="828735"/>
            <a:ext cx="4431021"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 SIC</a:t>
            </a:r>
          </a:p>
        </p:txBody>
      </p:sp>
    </p:spTree>
    <p:extLst>
      <p:ext uri="{BB962C8B-B14F-4D97-AF65-F5344CB8AC3E}">
        <p14:creationId xmlns:p14="http://schemas.microsoft.com/office/powerpoint/2010/main" val="21674487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1400" y="2130425"/>
            <a:ext cx="7772400" cy="1470025"/>
          </a:xfrm>
        </p:spPr>
        <p:txBody>
          <a:bodyPr/>
          <a:lstStyle/>
          <a:p>
            <a:pPr algn="r"/>
            <a:r>
              <a:rPr lang="fr-FR" dirty="0"/>
              <a:t>Compétence </a:t>
            </a:r>
            <a:r>
              <a:rPr lang="fr-FR" dirty="0">
                <a:solidFill>
                  <a:schemeClr val="accent2"/>
                </a:solidFill>
              </a:rPr>
              <a:t>Durabilité et Structures Composites</a:t>
            </a:r>
            <a:endParaRPr lang="fr-FR" dirty="0"/>
          </a:p>
        </p:txBody>
      </p:sp>
    </p:spTree>
    <p:extLst>
      <p:ext uri="{BB962C8B-B14F-4D97-AF65-F5344CB8AC3E}">
        <p14:creationId xmlns:p14="http://schemas.microsoft.com/office/powerpoint/2010/main" val="652800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chemeClr val="accent2"/>
                </a:solidFill>
              </a:rPr>
              <a:t>Durabilité et Structures Composites</a:t>
            </a:r>
            <a:endParaRPr lang="fr-FR" dirty="0"/>
          </a:p>
        </p:txBody>
      </p:sp>
      <p:sp>
        <p:nvSpPr>
          <p:cNvPr id="3" name="Espace réservé du contenu 2"/>
          <p:cNvSpPr>
            <a:spLocks noGrp="1"/>
          </p:cNvSpPr>
          <p:nvPr>
            <p:ph idx="1"/>
          </p:nvPr>
        </p:nvSpPr>
        <p:spPr>
          <a:xfrm>
            <a:off x="457199" y="846332"/>
            <a:ext cx="8648007" cy="5478267"/>
          </a:xfrm>
        </p:spPr>
        <p:txBody>
          <a:bodyPr>
            <a:noAutofit/>
          </a:bodyPr>
          <a:lstStyle/>
          <a:p>
            <a:pPr>
              <a:lnSpc>
                <a:spcPts val="2200"/>
              </a:lnSpc>
              <a:tabLst>
                <a:tab pos="1371600" algn="l"/>
                <a:tab pos="1511300" algn="l"/>
              </a:tabLst>
            </a:pPr>
            <a:r>
              <a:rPr lang="fr-FR" altLang="fr-FR" sz="1600" b="1" dirty="0">
                <a:latin typeface="Futura Medium" charset="0"/>
                <a:ea typeface="Futura Medium" charset="0"/>
                <a:cs typeface="Futura Medium" charset="0"/>
              </a:rPr>
              <a:t>02 (1)</a:t>
            </a:r>
            <a:r>
              <a:rPr lang="fr-FR" altLang="fr-FR" sz="1600" dirty="0">
                <a:latin typeface="Futura Medium" charset="0"/>
                <a:ea typeface="Futura Medium" charset="0"/>
                <a:cs typeface="Futura Medium" charset="0"/>
              </a:rPr>
              <a:t> PR 	: 	F. </a:t>
            </a:r>
            <a:r>
              <a:rPr lang="fr-FR" altLang="fr-FR" sz="1600" dirty="0" err="1">
                <a:latin typeface="Futura Medium" charset="0"/>
                <a:ea typeface="Futura Medium" charset="0"/>
                <a:cs typeface="Futura Medium" charset="0"/>
              </a:rPr>
              <a:t>Hennebelle</a:t>
            </a:r>
            <a:r>
              <a:rPr lang="fr-FR" altLang="fr-FR" sz="1600" dirty="0">
                <a:latin typeface="Futura Medium" charset="0"/>
                <a:ea typeface="Futura Medium" charset="0"/>
                <a:cs typeface="Futura Medium" charset="0"/>
              </a:rPr>
              <a:t> - O. </a:t>
            </a:r>
            <a:r>
              <a:rPr lang="fr-FR" altLang="fr-FR" sz="1600" dirty="0" err="1">
                <a:latin typeface="Futura Medium" charset="0"/>
                <a:ea typeface="Futura Medium" charset="0"/>
                <a:cs typeface="Futura Medium" charset="0"/>
              </a:rPr>
              <a:t>Sicot</a:t>
            </a:r>
            <a:endParaRPr lang="fr-FR" altLang="fr-FR" sz="1600" dirty="0">
              <a:latin typeface="Futura Medium" charset="0"/>
              <a:ea typeface="Futura Medium" charset="0"/>
              <a:cs typeface="Futura Medium" charset="0"/>
            </a:endParaRPr>
          </a:p>
          <a:p>
            <a:pPr marL="1371600" lvl="3" indent="0">
              <a:lnSpc>
                <a:spcPts val="2200"/>
              </a:lnSpc>
              <a:buNone/>
              <a:tabLst>
                <a:tab pos="1371600" algn="l"/>
                <a:tab pos="1511300" algn="l"/>
              </a:tabLst>
            </a:pPr>
            <a:r>
              <a:rPr lang="fr-FR" altLang="fr-FR" sz="1600" dirty="0">
                <a:latin typeface="Futura Medium" charset="0"/>
              </a:rPr>
              <a:t>	S. Fontaine (Détachement)</a:t>
            </a:r>
          </a:p>
          <a:p>
            <a:pPr>
              <a:lnSpc>
                <a:spcPts val="2200"/>
              </a:lnSpc>
              <a:tabLst>
                <a:tab pos="1371600" algn="l"/>
                <a:tab pos="1511300" algn="l"/>
              </a:tabLst>
            </a:pPr>
            <a:endParaRPr lang="fr-FR" altLang="fr-FR" sz="1600" b="1" dirty="0">
              <a:latin typeface="Futura Medium" charset="0"/>
              <a:ea typeface="Futura Medium" charset="0"/>
              <a:cs typeface="Futura Medium" charset="0"/>
            </a:endParaRPr>
          </a:p>
          <a:p>
            <a:pPr>
              <a:lnSpc>
                <a:spcPts val="2200"/>
              </a:lnSpc>
              <a:tabLst>
                <a:tab pos="1371600" algn="l"/>
                <a:tab pos="1511300" algn="l"/>
              </a:tabLst>
            </a:pPr>
            <a:r>
              <a:rPr lang="fr-FR" altLang="fr-FR" sz="1600" b="1" dirty="0">
                <a:latin typeface="Futura Medium" charset="0"/>
                <a:ea typeface="Futura Medium" charset="0"/>
                <a:cs typeface="Futura Medium" charset="0"/>
              </a:rPr>
              <a:t>06 (1)</a:t>
            </a:r>
            <a:r>
              <a:rPr lang="fr-FR" altLang="fr-FR" sz="1600" dirty="0">
                <a:latin typeface="Futura Medium" charset="0"/>
                <a:ea typeface="Futura Medium" charset="0"/>
                <a:cs typeface="Futura Medium" charset="0"/>
              </a:rPr>
              <a:t> MCF	: 	A. </a:t>
            </a:r>
            <a:r>
              <a:rPr lang="fr-FR" altLang="fr-FR" sz="1600" dirty="0" err="1">
                <a:latin typeface="Futura Medium" charset="0"/>
                <a:ea typeface="Futura Medium" charset="0"/>
                <a:cs typeface="Futura Medium" charset="0"/>
              </a:rPr>
              <a:t>Chettah</a:t>
            </a:r>
            <a:r>
              <a:rPr lang="fr-FR" altLang="fr-FR" sz="1600" dirty="0">
                <a:latin typeface="Futura Medium" charset="0"/>
                <a:ea typeface="Futura Medium" charset="0"/>
                <a:cs typeface="Futura Medium" charset="0"/>
              </a:rPr>
              <a:t> - B. </a:t>
            </a:r>
            <a:r>
              <a:rPr lang="fr-FR" altLang="fr-FR" sz="1600" dirty="0" err="1">
                <a:latin typeface="Futura Medium" charset="0"/>
                <a:ea typeface="Futura Medium" charset="0"/>
                <a:cs typeface="Futura Medium" charset="0"/>
              </a:rPr>
              <a:t>Piezel</a:t>
            </a:r>
            <a:r>
              <a:rPr lang="fr-FR" altLang="fr-FR" sz="1600" dirty="0">
                <a:latin typeface="Futura Medium" charset="0"/>
                <a:ea typeface="Futura Medium" charset="0"/>
                <a:cs typeface="Futura Medium" charset="0"/>
              </a:rPr>
              <a:t> – J. Rousseau </a:t>
            </a:r>
          </a:p>
          <a:p>
            <a:pPr marL="1371600" lvl="3" indent="0">
              <a:lnSpc>
                <a:spcPts val="2200"/>
              </a:lnSpc>
              <a:buNone/>
              <a:tabLst>
                <a:tab pos="1371600" algn="l"/>
                <a:tab pos="1511300" algn="l"/>
              </a:tabLst>
            </a:pPr>
            <a:r>
              <a:rPr lang="fr-FR" altLang="fr-FR" sz="1600" dirty="0">
                <a:latin typeface="Futura Medium" charset="0"/>
              </a:rPr>
              <a:t>		A. </a:t>
            </a:r>
            <a:r>
              <a:rPr lang="fr-FR" altLang="fr-FR" sz="1600" dirty="0" err="1">
                <a:latin typeface="Futura Medium" charset="0"/>
              </a:rPr>
              <a:t>Hurez</a:t>
            </a:r>
            <a:r>
              <a:rPr lang="fr-FR" altLang="fr-FR" sz="1600" dirty="0">
                <a:latin typeface="Futura Medium" charset="0"/>
              </a:rPr>
              <a:t> (IUT du Creusot), </a:t>
            </a:r>
            <a:r>
              <a:rPr lang="fr-FR" altLang="fr-FR" sz="1600" dirty="0">
                <a:latin typeface="Futura Medium" charset="0"/>
                <a:ea typeface="Futura Medium" charset="0"/>
                <a:cs typeface="Futura Medium" charset="0"/>
              </a:rPr>
              <a:t>V. Person (IUT de Chalons) – </a:t>
            </a:r>
          </a:p>
          <a:p>
            <a:pPr marL="1371600" lvl="3" indent="0">
              <a:lnSpc>
                <a:spcPts val="2200"/>
              </a:lnSpc>
              <a:buNone/>
              <a:tabLst>
                <a:tab pos="1371600" algn="l"/>
                <a:tab pos="1511300" algn="l"/>
              </a:tabLst>
            </a:pPr>
            <a:r>
              <a:rPr lang="fr-FR" altLang="fr-FR" sz="1600" dirty="0">
                <a:latin typeface="Futura Medium" charset="0"/>
                <a:ea typeface="Futura Medium" charset="0"/>
                <a:cs typeface="Futura Medium" charset="0"/>
              </a:rPr>
              <a:t>		D. </a:t>
            </a:r>
            <a:r>
              <a:rPr lang="fr-FR" altLang="fr-FR" sz="1600" dirty="0" err="1">
                <a:latin typeface="Futura Medium" charset="0"/>
                <a:ea typeface="Futura Medium" charset="0"/>
                <a:cs typeface="Futura Medium" charset="0"/>
              </a:rPr>
              <a:t>Joannic</a:t>
            </a:r>
            <a:r>
              <a:rPr lang="fr-FR" altLang="fr-FR" sz="1600" dirty="0">
                <a:latin typeface="Futura Medium" charset="0"/>
                <a:ea typeface="Futura Medium" charset="0"/>
                <a:cs typeface="Futura Medium" charset="0"/>
              </a:rPr>
              <a:t> (IUT Dijon-Auxerre)</a:t>
            </a:r>
          </a:p>
          <a:p>
            <a:pPr marL="1371600" lvl="3" indent="0">
              <a:lnSpc>
                <a:spcPts val="2200"/>
              </a:lnSpc>
              <a:buNone/>
              <a:tabLst>
                <a:tab pos="1371600" algn="l"/>
                <a:tab pos="1511300" algn="l"/>
              </a:tabLst>
            </a:pPr>
            <a:r>
              <a:rPr lang="fr-FR" altLang="fr-FR" sz="1600" dirty="0">
                <a:latin typeface="Futura Medium" charset="0"/>
                <a:ea typeface="Futura Medium" charset="0"/>
                <a:cs typeface="Futura Medium" charset="0"/>
              </a:rPr>
              <a:t>		PB. </a:t>
            </a:r>
            <a:r>
              <a:rPr lang="fr-FR" altLang="fr-FR" sz="1600" dirty="0" err="1">
                <a:latin typeface="Futura Medium" charset="0"/>
                <a:ea typeface="Futura Medium" charset="0"/>
                <a:cs typeface="Futura Medium" charset="0"/>
              </a:rPr>
              <a:t>Gning</a:t>
            </a:r>
            <a:r>
              <a:rPr lang="fr-FR" altLang="fr-FR" sz="1600" dirty="0">
                <a:latin typeface="Futura Medium" charset="0"/>
                <a:ea typeface="Futura Medium" charset="0"/>
                <a:cs typeface="Futura Medium" charset="0"/>
              </a:rPr>
              <a:t> (Détachement)</a:t>
            </a:r>
          </a:p>
          <a:p>
            <a:pPr>
              <a:lnSpc>
                <a:spcPts val="2200"/>
              </a:lnSpc>
              <a:tabLst>
                <a:tab pos="1371600" algn="l"/>
                <a:tab pos="1511300" algn="l"/>
              </a:tabLst>
            </a:pPr>
            <a:endParaRPr lang="fr-FR" altLang="fr-FR" sz="1600" b="1" dirty="0">
              <a:latin typeface="Futura Medium" charset="0"/>
              <a:ea typeface="Futura Medium" charset="0"/>
              <a:cs typeface="Futura Medium" charset="0"/>
            </a:endParaRPr>
          </a:p>
          <a:p>
            <a:pPr>
              <a:lnSpc>
                <a:spcPts val="2200"/>
              </a:lnSpc>
              <a:tabLst>
                <a:tab pos="1371600" algn="l"/>
                <a:tab pos="1511300" algn="l"/>
              </a:tabLst>
            </a:pPr>
            <a:r>
              <a:rPr lang="fr-FR" altLang="fr-FR" sz="1600" b="1" dirty="0">
                <a:latin typeface="Futura Medium" charset="0"/>
                <a:ea typeface="Futura Medium" charset="0"/>
                <a:cs typeface="Futura Medium" charset="0"/>
              </a:rPr>
              <a:t>01</a:t>
            </a:r>
            <a:r>
              <a:rPr lang="fr-FR" altLang="fr-FR" sz="1600" dirty="0">
                <a:latin typeface="Futura Medium" charset="0"/>
                <a:ea typeface="Futura Medium" charset="0"/>
                <a:cs typeface="Futura Medium" charset="0"/>
              </a:rPr>
              <a:t> EC Contractuel	:	M. El </a:t>
            </a:r>
            <a:r>
              <a:rPr lang="fr-FR" altLang="fr-FR" sz="1600" dirty="0" err="1">
                <a:latin typeface="Futura Medium" charset="0"/>
                <a:ea typeface="Futura Medium" charset="0"/>
                <a:cs typeface="Futura Medium" charset="0"/>
              </a:rPr>
              <a:t>Moussaid</a:t>
            </a:r>
            <a:endParaRPr lang="fr-FR" altLang="fr-FR" sz="1600" dirty="0">
              <a:latin typeface="Futura Medium" charset="0"/>
              <a:ea typeface="Futura Medium" charset="0"/>
              <a:cs typeface="Futura Medium" charset="0"/>
            </a:endParaRPr>
          </a:p>
          <a:p>
            <a:pPr>
              <a:lnSpc>
                <a:spcPts val="2200"/>
              </a:lnSpc>
              <a:tabLst>
                <a:tab pos="1371600" algn="l"/>
                <a:tab pos="1511300" algn="l"/>
              </a:tabLst>
            </a:pPr>
            <a:endParaRPr lang="fr-FR" altLang="fr-FR" sz="1600" u="sng" dirty="0">
              <a:latin typeface="Futura Medium" charset="0"/>
              <a:ea typeface="Futura Medium" charset="0"/>
              <a:cs typeface="Futura Medium" charset="0"/>
            </a:endParaRPr>
          </a:p>
          <a:p>
            <a:pPr>
              <a:lnSpc>
                <a:spcPts val="2200"/>
              </a:lnSpc>
              <a:tabLst>
                <a:tab pos="1371600" algn="l"/>
                <a:tab pos="1511300" algn="l"/>
              </a:tabLst>
            </a:pPr>
            <a:r>
              <a:rPr lang="fr-FR" altLang="fr-FR" sz="1600" b="1" dirty="0">
                <a:latin typeface="Futura Medium" charset="0"/>
                <a:ea typeface="Futura Medium" charset="0"/>
                <a:cs typeface="Futura Medium" charset="0"/>
              </a:rPr>
              <a:t>05</a:t>
            </a:r>
            <a:r>
              <a:rPr lang="fr-FR" altLang="fr-FR" sz="1600" dirty="0">
                <a:latin typeface="Futura Medium" charset="0"/>
                <a:ea typeface="Futura Medium" charset="0"/>
                <a:cs typeface="Futura Medium" charset="0"/>
              </a:rPr>
              <a:t> Doctorants	: A. </a:t>
            </a:r>
            <a:r>
              <a:rPr lang="fr-FR" altLang="fr-FR" sz="1600" dirty="0" err="1">
                <a:latin typeface="Futura Medium" charset="0"/>
                <a:ea typeface="Futura Medium" charset="0"/>
                <a:cs typeface="Futura Medium" charset="0"/>
              </a:rPr>
              <a:t>Mattlet</a:t>
            </a:r>
            <a:r>
              <a:rPr lang="fr-FR" altLang="fr-FR" sz="1600" dirty="0">
                <a:latin typeface="Futura Medium" charset="0"/>
                <a:ea typeface="Futura Medium" charset="0"/>
                <a:cs typeface="Futura Medium" charset="0"/>
              </a:rPr>
              <a:t> – L. Alam – O. El-</a:t>
            </a:r>
            <a:r>
              <a:rPr lang="fr-FR" altLang="fr-FR" sz="1600" dirty="0" err="1">
                <a:latin typeface="Futura Medium" charset="0"/>
                <a:ea typeface="Futura Medium" charset="0"/>
                <a:cs typeface="Futura Medium" charset="0"/>
              </a:rPr>
              <a:t>Ogri</a:t>
            </a:r>
            <a:r>
              <a:rPr lang="fr-FR" altLang="fr-FR" sz="1600" dirty="0">
                <a:latin typeface="Futura Medium" charset="0"/>
                <a:ea typeface="Futura Medium" charset="0"/>
                <a:cs typeface="Futura Medium" charset="0"/>
              </a:rPr>
              <a:t> – A. </a:t>
            </a:r>
            <a:r>
              <a:rPr lang="fr-FR" altLang="fr-FR" sz="1600" dirty="0" err="1">
                <a:latin typeface="Futura Medium" charset="0"/>
                <a:ea typeface="Futura Medium" charset="0"/>
                <a:cs typeface="Futura Medium" charset="0"/>
              </a:rPr>
              <a:t>Soufri</a:t>
            </a:r>
            <a:r>
              <a:rPr lang="fr-FR" altLang="fr-FR" sz="1600" dirty="0">
                <a:latin typeface="Futura Medium" charset="0"/>
                <a:ea typeface="Futura Medium" charset="0"/>
                <a:cs typeface="Futura Medium" charset="0"/>
              </a:rPr>
              <a:t> – C. Prunier	</a:t>
            </a:r>
          </a:p>
          <a:p>
            <a:pPr>
              <a:lnSpc>
                <a:spcPts val="2200"/>
              </a:lnSpc>
              <a:tabLst>
                <a:tab pos="1371600" algn="l"/>
                <a:tab pos="1511300" algn="l"/>
              </a:tabLst>
            </a:pPr>
            <a:endParaRPr lang="fr-FR" altLang="fr-FR" sz="1600" b="1" dirty="0">
              <a:latin typeface="Futura Medium" charset="0"/>
              <a:ea typeface="Futura Medium" charset="0"/>
              <a:cs typeface="Futura Medium" charset="0"/>
            </a:endParaRPr>
          </a:p>
        </p:txBody>
      </p:sp>
    </p:spTree>
    <p:extLst>
      <p:ext uri="{BB962C8B-B14F-4D97-AF65-F5344CB8AC3E}">
        <p14:creationId xmlns:p14="http://schemas.microsoft.com/office/powerpoint/2010/main" val="2189924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42408"/>
            <a:ext cx="8229600" cy="619716"/>
          </a:xfrm>
        </p:spPr>
        <p:txBody>
          <a:bodyPr/>
          <a:lstStyle/>
          <a:p>
            <a:r>
              <a:rPr lang="fr-FR" dirty="0"/>
              <a:t>Compétence </a:t>
            </a:r>
            <a:r>
              <a:rPr lang="fr-FR" dirty="0">
                <a:solidFill>
                  <a:schemeClr val="accent2"/>
                </a:solidFill>
              </a:rPr>
              <a:t>Durabilité et Structures Composites</a:t>
            </a:r>
            <a:endParaRPr lang="fr-FR" dirty="0"/>
          </a:p>
        </p:txBody>
      </p:sp>
      <p:sp>
        <p:nvSpPr>
          <p:cNvPr id="4" name="Rectangle 3"/>
          <p:cNvSpPr/>
          <p:nvPr/>
        </p:nvSpPr>
        <p:spPr>
          <a:xfrm>
            <a:off x="279861" y="923277"/>
            <a:ext cx="8686800" cy="4555093"/>
          </a:xfrm>
          <a:prstGeom prst="rect">
            <a:avLst/>
          </a:prstGeom>
        </p:spPr>
        <p:txBody>
          <a:bodyPr wrap="square">
            <a:spAutoFit/>
          </a:bodyPr>
          <a:lstStyle/>
          <a:p>
            <a:pPr eaLnBrk="0" hangingPunct="0">
              <a:lnSpc>
                <a:spcPts val="2200"/>
              </a:lnSpc>
              <a:spcBef>
                <a:spcPts val="0"/>
              </a:spcBef>
              <a:spcAft>
                <a:spcPts val="200"/>
              </a:spcAft>
            </a:pPr>
            <a:endParaRPr lang="fr-FR" altLang="fr-FR" sz="1600" b="1" dirty="0">
              <a:solidFill>
                <a:schemeClr val="accent2"/>
              </a:solidFill>
              <a:latin typeface="Futura t"/>
              <a:cs typeface="Futura t"/>
            </a:endParaRPr>
          </a:p>
          <a:p>
            <a:pPr eaLnBrk="0" hangingPunct="0">
              <a:lnSpc>
                <a:spcPts val="2200"/>
              </a:lnSpc>
              <a:spcBef>
                <a:spcPts val="0"/>
              </a:spcBef>
              <a:spcAft>
                <a:spcPts val="200"/>
              </a:spcAft>
            </a:pPr>
            <a:r>
              <a:rPr lang="fr-FR" altLang="fr-FR" sz="1600" b="1" dirty="0">
                <a:solidFill>
                  <a:schemeClr val="accent2"/>
                </a:solidFill>
                <a:latin typeface="Futura t"/>
                <a:cs typeface="Futura t"/>
              </a:rPr>
              <a:t>Vision et démarche</a:t>
            </a:r>
            <a:endParaRPr lang="fr-FR" altLang="fr-FR" sz="1600" b="1" dirty="0">
              <a:latin typeface="Futura Medium" charset="0"/>
              <a:ea typeface="Futura Medium" charset="0"/>
              <a:cs typeface="Futura Medium" charset="0"/>
            </a:endParaRPr>
          </a:p>
          <a:p>
            <a:pPr algn="just"/>
            <a:r>
              <a:rPr lang="fr-FR" altLang="fr-FR" sz="1600" dirty="0">
                <a:latin typeface="Futura Medium" charset="0"/>
                <a:ea typeface="Futura Medium" charset="0"/>
                <a:cs typeface="Futura Medium" charset="0"/>
              </a:rPr>
              <a:t>Proposer des solutions matériaux innovantes pour la mobilité durable. </a:t>
            </a:r>
          </a:p>
          <a:p>
            <a:pPr algn="just"/>
            <a:r>
              <a:rPr lang="fr-FR" altLang="fr-FR" sz="1600" dirty="0">
                <a:latin typeface="Futura Medium" charset="0"/>
                <a:ea typeface="Futura Medium" charset="0"/>
                <a:cs typeface="Futura Medium" charset="0"/>
              </a:rPr>
              <a:t>Concevoir, mettre en œuvre et caractériser des solutions composites innovantes pour des structures durables à empreinte environnementale maitrisée.</a:t>
            </a:r>
          </a:p>
          <a:p>
            <a:pPr algn="just"/>
            <a:endParaRPr lang="fr-FR" altLang="fr-FR" sz="1600" dirty="0">
              <a:solidFill>
                <a:srgbClr val="C00000"/>
              </a:solidFill>
              <a:latin typeface="Futura Medium" charset="0"/>
              <a:ea typeface="Futura Medium" charset="0"/>
              <a:cs typeface="Futura Medium" charset="0"/>
            </a:endParaRPr>
          </a:p>
          <a:p>
            <a:pPr eaLnBrk="0" hangingPunct="0">
              <a:lnSpc>
                <a:spcPts val="2200"/>
              </a:lnSpc>
              <a:spcBef>
                <a:spcPts val="0"/>
              </a:spcBef>
              <a:spcAft>
                <a:spcPts val="200"/>
              </a:spcAft>
            </a:pPr>
            <a:r>
              <a:rPr lang="fr-FR" sz="1600" b="1" dirty="0">
                <a:solidFill>
                  <a:schemeClr val="accent2"/>
                </a:solidFill>
                <a:latin typeface="Futura t"/>
                <a:cs typeface="Futura t"/>
              </a:rPr>
              <a:t>Expertise</a:t>
            </a:r>
          </a:p>
          <a:p>
            <a:pPr marL="285750" indent="-285750">
              <a:buFontTx/>
              <a:buChar char="-"/>
            </a:pPr>
            <a:r>
              <a:rPr lang="fr-FR" sz="1600" dirty="0">
                <a:latin typeface="Futura Medium" charset="0"/>
                <a:cs typeface="Futura Medium" charset="0"/>
              </a:rPr>
              <a:t>Développement et caractérisation de matériaux composites biosourcés</a:t>
            </a:r>
          </a:p>
          <a:p>
            <a:pPr marL="285750" indent="-285750">
              <a:buFontTx/>
              <a:buChar char="-"/>
            </a:pPr>
            <a:r>
              <a:rPr lang="fr-FR" sz="1600" dirty="0">
                <a:latin typeface="Futura Medium" charset="0"/>
                <a:cs typeface="Futura Medium" charset="0"/>
              </a:rPr>
              <a:t>Dynamique des matériaux et des structures</a:t>
            </a:r>
          </a:p>
          <a:p>
            <a:pPr marL="285750" indent="-285750">
              <a:buFontTx/>
              <a:buChar char="-"/>
            </a:pPr>
            <a:r>
              <a:rPr lang="fr-FR" sz="1600" dirty="0">
                <a:latin typeface="Futura Medium" charset="0"/>
                <a:cs typeface="Futura Medium" charset="0"/>
              </a:rPr>
              <a:t>Contrôle métrologique des structures composites</a:t>
            </a:r>
          </a:p>
          <a:p>
            <a:pPr algn="just"/>
            <a:endParaRPr lang="fr-FR" altLang="fr-FR" sz="1600" dirty="0">
              <a:latin typeface="Futura Medium" charset="0"/>
              <a:cs typeface="Futura Medium" charset="0"/>
            </a:endParaRPr>
          </a:p>
          <a:p>
            <a:pPr eaLnBrk="0" hangingPunct="0">
              <a:lnSpc>
                <a:spcPts val="2200"/>
              </a:lnSpc>
              <a:spcBef>
                <a:spcPts val="0"/>
              </a:spcBef>
              <a:spcAft>
                <a:spcPts val="200"/>
              </a:spcAft>
            </a:pPr>
            <a:r>
              <a:rPr lang="fr-FR" altLang="fr-FR" sz="1600" b="1" dirty="0">
                <a:solidFill>
                  <a:schemeClr val="accent2"/>
                </a:solidFill>
                <a:latin typeface="Futura t"/>
                <a:cs typeface="Futura t"/>
              </a:rPr>
              <a:t>Domaines d’applications</a:t>
            </a:r>
          </a:p>
          <a:p>
            <a:pPr marL="285750" indent="-285750" algn="just">
              <a:buFontTx/>
              <a:buChar char="-"/>
            </a:pPr>
            <a:r>
              <a:rPr lang="fr-FR" altLang="fr-FR" sz="1600" dirty="0">
                <a:latin typeface="Futura Medium" charset="0"/>
                <a:cs typeface="Futura Medium" charset="0"/>
              </a:rPr>
              <a:t>Matériaux pour une ville et une mobilité durable</a:t>
            </a:r>
          </a:p>
          <a:p>
            <a:pPr marL="285750" indent="-285750" algn="just">
              <a:buFontTx/>
              <a:buChar char="-"/>
            </a:pPr>
            <a:r>
              <a:rPr lang="fr-FR" altLang="fr-FR" sz="1600" dirty="0">
                <a:latin typeface="Futura Medium" charset="0"/>
                <a:cs typeface="Futura Medium" charset="0"/>
              </a:rPr>
              <a:t>Allègement des structures et des véhicules</a:t>
            </a:r>
          </a:p>
          <a:p>
            <a:pPr marL="285750" indent="-285750" algn="just">
              <a:buFontTx/>
              <a:buChar char="-"/>
            </a:pPr>
            <a:r>
              <a:rPr lang="fr-FR" altLang="fr-FR" sz="1600" dirty="0">
                <a:latin typeface="Futura Medium" charset="0"/>
                <a:cs typeface="Futura Medium" charset="0"/>
              </a:rPr>
              <a:t>Valorisation de la </a:t>
            </a:r>
            <a:r>
              <a:rPr lang="fr-FR" altLang="fr-FR" sz="1600" dirty="0" err="1">
                <a:latin typeface="Futura Medium" charset="0"/>
                <a:cs typeface="Futura Medium" charset="0"/>
              </a:rPr>
              <a:t>bio-masse</a:t>
            </a:r>
            <a:r>
              <a:rPr lang="fr-FR" altLang="fr-FR" sz="1600" dirty="0">
                <a:latin typeface="Futura Medium" charset="0"/>
                <a:cs typeface="Futura Medium" charset="0"/>
              </a:rPr>
              <a:t> et intégration des structures composites dans une démarche d’économie circulaire</a:t>
            </a:r>
          </a:p>
          <a:p>
            <a:endParaRPr lang="fr-FR" b="1" u="sng" dirty="0">
              <a:latin typeface="Futura Medium" charset="0"/>
              <a:cs typeface="Futura Medium" charset="0"/>
            </a:endParaRPr>
          </a:p>
        </p:txBody>
      </p:sp>
    </p:spTree>
    <p:extLst>
      <p:ext uri="{BB962C8B-B14F-4D97-AF65-F5344CB8AC3E}">
        <p14:creationId xmlns:p14="http://schemas.microsoft.com/office/powerpoint/2010/main" val="4131657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FFB4ABD-03B8-4DB2-B0CE-B76B712D96ED}"/>
              </a:ext>
            </a:extLst>
          </p:cNvPr>
          <p:cNvSpPr>
            <a:spLocks noGrp="1"/>
          </p:cNvSpPr>
          <p:nvPr>
            <p:ph type="title"/>
          </p:nvPr>
        </p:nvSpPr>
        <p:spPr>
          <a:xfrm>
            <a:off x="457200" y="142408"/>
            <a:ext cx="8229600" cy="619716"/>
          </a:xfrm>
        </p:spPr>
        <p:txBody>
          <a:bodyPr/>
          <a:lstStyle/>
          <a:p>
            <a:r>
              <a:rPr lang="fr-FR" dirty="0"/>
              <a:t>Compétence </a:t>
            </a:r>
            <a:r>
              <a:rPr lang="fr-FR" dirty="0">
                <a:solidFill>
                  <a:schemeClr val="accent2"/>
                </a:solidFill>
              </a:rPr>
              <a:t>Durabilité et Structures Composites</a:t>
            </a:r>
            <a:endParaRPr lang="fr-FR" dirty="0"/>
          </a:p>
        </p:txBody>
      </p:sp>
      <p:sp>
        <p:nvSpPr>
          <p:cNvPr id="9" name="Rectangle 8">
            <a:extLst>
              <a:ext uri="{FF2B5EF4-FFF2-40B4-BE49-F238E27FC236}">
                <a16:creationId xmlns:a16="http://schemas.microsoft.com/office/drawing/2014/main" id="{CAC01812-3D3D-451E-8D52-4F09A3BE4EF0}"/>
              </a:ext>
            </a:extLst>
          </p:cNvPr>
          <p:cNvSpPr/>
          <p:nvPr/>
        </p:nvSpPr>
        <p:spPr>
          <a:xfrm>
            <a:off x="313112" y="619755"/>
            <a:ext cx="8686800" cy="5016758"/>
          </a:xfrm>
          <a:prstGeom prst="rect">
            <a:avLst/>
          </a:prstGeom>
        </p:spPr>
        <p:txBody>
          <a:bodyPr wrap="square">
            <a:spAutoFit/>
          </a:bodyPr>
          <a:lstStyle/>
          <a:p>
            <a:pPr eaLnBrk="0" hangingPunct="0">
              <a:lnSpc>
                <a:spcPts val="2200"/>
              </a:lnSpc>
              <a:spcBef>
                <a:spcPts val="0"/>
              </a:spcBef>
              <a:spcAft>
                <a:spcPts val="200"/>
              </a:spcAft>
            </a:pPr>
            <a:endParaRPr lang="fr-FR" altLang="fr-FR" sz="1600" b="1" dirty="0">
              <a:solidFill>
                <a:schemeClr val="accent2"/>
              </a:solidFill>
              <a:latin typeface="Futura t"/>
              <a:cs typeface="Futura t"/>
            </a:endParaRPr>
          </a:p>
          <a:p>
            <a:pPr eaLnBrk="0" hangingPunct="0">
              <a:lnSpc>
                <a:spcPts val="2200"/>
              </a:lnSpc>
              <a:spcBef>
                <a:spcPts val="0"/>
              </a:spcBef>
              <a:spcAft>
                <a:spcPts val="200"/>
              </a:spcAft>
            </a:pPr>
            <a:r>
              <a:rPr lang="fr-FR" altLang="fr-FR" sz="1600" b="1" dirty="0">
                <a:solidFill>
                  <a:schemeClr val="accent2"/>
                </a:solidFill>
                <a:latin typeface="Futura t"/>
                <a:cs typeface="Futura t"/>
              </a:rPr>
              <a:t>Faits marquants du contrat</a:t>
            </a:r>
            <a:endParaRPr lang="fr-FR" altLang="fr-FR" sz="1600" b="1" dirty="0">
              <a:latin typeface="Futura Medium" charset="0"/>
              <a:ea typeface="Futura Medium" charset="0"/>
              <a:cs typeface="Futura Medium" charset="0"/>
            </a:endParaRPr>
          </a:p>
          <a:p>
            <a:pPr algn="just"/>
            <a:r>
              <a:rPr lang="fr-FR" altLang="fr-FR" sz="1600" dirty="0">
                <a:latin typeface="Futura Medium" charset="0"/>
                <a:ea typeface="Futura Medium" charset="0"/>
                <a:cs typeface="Futura Medium" charset="0"/>
              </a:rPr>
              <a:t>Création de l’Equipe de Recherche Commune </a:t>
            </a:r>
            <a:r>
              <a:rPr lang="fr-FR" altLang="fr-FR" sz="1600" dirty="0" err="1">
                <a:latin typeface="Futura Medium" charset="0"/>
                <a:ea typeface="Futura Medium" charset="0"/>
                <a:cs typeface="Futura Medium" charset="0"/>
              </a:rPr>
              <a:t>MatBiolab</a:t>
            </a:r>
            <a:r>
              <a:rPr lang="fr-FR" altLang="fr-FR" sz="1600" dirty="0">
                <a:latin typeface="Futura Medium" charset="0"/>
                <a:ea typeface="Futura Medium" charset="0"/>
                <a:cs typeface="Futura Medium" charset="0"/>
              </a:rPr>
              <a:t> avec le Laboratoire CPDM de l’IFSTTAR (2019).</a:t>
            </a:r>
          </a:p>
          <a:p>
            <a:pPr marL="742950" lvl="1" indent="-285750" algn="just">
              <a:buFont typeface="Arial" panose="020B0604020202020204" pitchFamily="34" charset="0"/>
              <a:buChar char="•"/>
            </a:pPr>
            <a:r>
              <a:rPr lang="fr-FR" altLang="fr-FR" sz="1600" dirty="0">
                <a:latin typeface="Futura Medium" charset="0"/>
                <a:ea typeface="Futura Medium" charset="0"/>
                <a:cs typeface="Futura Medium" charset="0"/>
              </a:rPr>
              <a:t>3 thèses engagées</a:t>
            </a:r>
          </a:p>
          <a:p>
            <a:pPr marL="742950" lvl="1" indent="-285750" algn="just">
              <a:buFont typeface="Arial" panose="020B0604020202020204" pitchFamily="34" charset="0"/>
              <a:buChar char="•"/>
            </a:pPr>
            <a:r>
              <a:rPr lang="fr-FR" altLang="fr-FR" sz="1600" dirty="0">
                <a:latin typeface="Futura Medium" charset="0"/>
                <a:ea typeface="Futura Medium" charset="0"/>
                <a:cs typeface="Futura Medium" charset="0"/>
              </a:rPr>
              <a:t>2 projets nationaux déposés</a:t>
            </a:r>
          </a:p>
          <a:p>
            <a:pPr marL="742950" lvl="1" indent="-285750" algn="just">
              <a:buFont typeface="Arial" panose="020B0604020202020204" pitchFamily="34" charset="0"/>
              <a:buChar char="•"/>
            </a:pPr>
            <a:r>
              <a:rPr lang="fr-FR" altLang="fr-FR" sz="1600" dirty="0">
                <a:latin typeface="Futura Medium" charset="0"/>
                <a:ea typeface="Futura Medium" charset="0"/>
                <a:cs typeface="Futura Medium" charset="0"/>
              </a:rPr>
              <a:t>2 projets régionaux financés</a:t>
            </a:r>
          </a:p>
          <a:p>
            <a:pPr algn="just"/>
            <a:endParaRPr lang="fr-FR" altLang="fr-FR" sz="1600" dirty="0">
              <a:solidFill>
                <a:srgbClr val="C00000"/>
              </a:solidFill>
              <a:latin typeface="Futura Medium" charset="0"/>
              <a:ea typeface="Futura Medium" charset="0"/>
              <a:cs typeface="Futura Medium" charset="0"/>
            </a:endParaRPr>
          </a:p>
          <a:p>
            <a:pPr eaLnBrk="0" hangingPunct="0">
              <a:lnSpc>
                <a:spcPts val="2200"/>
              </a:lnSpc>
              <a:spcBef>
                <a:spcPts val="0"/>
              </a:spcBef>
              <a:spcAft>
                <a:spcPts val="200"/>
              </a:spcAft>
            </a:pPr>
            <a:r>
              <a:rPr lang="fr-FR" sz="1600" b="1" dirty="0">
                <a:solidFill>
                  <a:schemeClr val="accent2"/>
                </a:solidFill>
                <a:latin typeface="Futura t"/>
                <a:cs typeface="Futura t"/>
              </a:rPr>
              <a:t>Equipements acquis au cours du contrat</a:t>
            </a:r>
          </a:p>
          <a:p>
            <a:pPr marL="285750" indent="-285750">
              <a:buFontTx/>
              <a:buChar char="-"/>
            </a:pPr>
            <a:r>
              <a:rPr lang="fr-FR" sz="1600" dirty="0">
                <a:latin typeface="Futura Medium" charset="0"/>
                <a:cs typeface="Futura Medium" charset="0"/>
              </a:rPr>
              <a:t>2 enceintes de conditionnement</a:t>
            </a:r>
          </a:p>
          <a:p>
            <a:pPr marL="285750" indent="-285750">
              <a:buFontTx/>
              <a:buChar char="-"/>
            </a:pPr>
            <a:r>
              <a:rPr lang="fr-FR" sz="1600" dirty="0">
                <a:latin typeface="Futura Medium" charset="0"/>
                <a:cs typeface="Futura Medium" charset="0"/>
              </a:rPr>
              <a:t>1 enceinte de vieillissement climatique</a:t>
            </a:r>
          </a:p>
          <a:p>
            <a:pPr marL="285750" indent="-285750">
              <a:buFontTx/>
              <a:buChar char="-"/>
            </a:pPr>
            <a:r>
              <a:rPr lang="fr-FR" sz="1600" dirty="0">
                <a:latin typeface="Futura Medium" charset="0"/>
                <a:cs typeface="Futura Medium" charset="0"/>
              </a:rPr>
              <a:t>1 machine de découpe laser</a:t>
            </a:r>
          </a:p>
          <a:p>
            <a:pPr marL="285750" indent="-285750">
              <a:buFontTx/>
              <a:buChar char="-"/>
            </a:pPr>
            <a:r>
              <a:rPr lang="fr-FR" sz="1600" dirty="0">
                <a:latin typeface="Futura Medium" charset="0"/>
                <a:cs typeface="Futura Medium" charset="0"/>
              </a:rPr>
              <a:t>1 canon multi-impacts et instrumentation associée</a:t>
            </a:r>
          </a:p>
          <a:p>
            <a:pPr marL="285750" indent="-285750">
              <a:buFontTx/>
              <a:buChar char="-"/>
            </a:pPr>
            <a:r>
              <a:rPr lang="fr-FR" sz="1600" dirty="0">
                <a:latin typeface="Futura Medium" charset="0"/>
                <a:cs typeface="Futura Medium" charset="0"/>
              </a:rPr>
              <a:t>1 microscope numérique</a:t>
            </a:r>
          </a:p>
          <a:p>
            <a:pPr marL="285750" indent="-285750">
              <a:buFontTx/>
              <a:buChar char="-"/>
            </a:pPr>
            <a:r>
              <a:rPr lang="fr-FR" sz="1600" dirty="0">
                <a:latin typeface="Futura Medium" charset="0"/>
                <a:cs typeface="Futura Medium" charset="0"/>
              </a:rPr>
              <a:t>1 système d’assemblage ultrasons</a:t>
            </a:r>
          </a:p>
          <a:p>
            <a:pPr algn="just"/>
            <a:endParaRPr lang="fr-FR" altLang="fr-FR" sz="1600" dirty="0">
              <a:latin typeface="Futura Medium" charset="0"/>
              <a:cs typeface="Futura Medium" charset="0"/>
            </a:endParaRPr>
          </a:p>
          <a:p>
            <a:pPr eaLnBrk="0" hangingPunct="0">
              <a:lnSpc>
                <a:spcPts val="2200"/>
              </a:lnSpc>
              <a:spcBef>
                <a:spcPts val="0"/>
              </a:spcBef>
              <a:spcAft>
                <a:spcPts val="200"/>
              </a:spcAft>
            </a:pPr>
            <a:r>
              <a:rPr lang="fr-FR" altLang="fr-FR" sz="1600" b="1" dirty="0">
                <a:solidFill>
                  <a:schemeClr val="accent2"/>
                </a:solidFill>
                <a:latin typeface="Futura t"/>
                <a:cs typeface="Futura t"/>
              </a:rPr>
              <a:t>Exemples de réalisation</a:t>
            </a:r>
          </a:p>
          <a:p>
            <a:pPr marL="285750" indent="-285750" algn="just">
              <a:buFontTx/>
              <a:buChar char="-"/>
            </a:pPr>
            <a:r>
              <a:rPr lang="fr-FR" altLang="fr-FR" sz="1600" dirty="0">
                <a:latin typeface="Futura Medium" charset="0"/>
                <a:cs typeface="Futura Medium" charset="0"/>
              </a:rPr>
              <a:t>Ferme de fluage longue durée pour polymères chargés</a:t>
            </a:r>
          </a:p>
          <a:p>
            <a:pPr marL="285750" indent="-285750" algn="just">
              <a:buFontTx/>
              <a:buChar char="-"/>
            </a:pPr>
            <a:r>
              <a:rPr lang="fr-FR" altLang="fr-FR" sz="1600" dirty="0">
                <a:latin typeface="Futura Medium" charset="0"/>
                <a:cs typeface="Futura Medium" charset="0"/>
              </a:rPr>
              <a:t>Conception, réalisation et validation d’un système multi-impact instrumenté</a:t>
            </a:r>
            <a:endParaRPr lang="fr-FR" b="1" u="sng" dirty="0">
              <a:latin typeface="Futura Medium" charset="0"/>
              <a:cs typeface="Futura Medium" charset="0"/>
            </a:endParaRPr>
          </a:p>
        </p:txBody>
      </p:sp>
    </p:spTree>
    <p:extLst>
      <p:ext uri="{BB962C8B-B14F-4D97-AF65-F5344CB8AC3E}">
        <p14:creationId xmlns:p14="http://schemas.microsoft.com/office/powerpoint/2010/main" val="2284665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chemeClr val="accent2"/>
                </a:solidFill>
              </a:rPr>
              <a:t>Durabilité et Structures Composites</a:t>
            </a:r>
            <a:endParaRPr lang="fr-FR" dirty="0"/>
          </a:p>
        </p:txBody>
      </p:sp>
      <p:sp>
        <p:nvSpPr>
          <p:cNvPr id="4" name="Text Box 9"/>
          <p:cNvSpPr txBox="1">
            <a:spLocks noChangeArrowheads="1"/>
          </p:cNvSpPr>
          <p:nvPr/>
        </p:nvSpPr>
        <p:spPr bwMode="auto">
          <a:xfrm>
            <a:off x="160141" y="757238"/>
            <a:ext cx="55354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eaLnBrk="0" hangingPunc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eaLnBrk="0" hangingPunc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eaLnBrk="0" hangingPunc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eaLnBrk="0" hangingPunc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defTabSz="449263" eaLnBrk="0" fontAlgn="base" hangingPunct="0">
              <a:spcBef>
                <a:spcPct val="0"/>
              </a:spcBef>
              <a:spcAft>
                <a:spcPct val="0"/>
              </a:spcAft>
              <a:buClr>
                <a:srgbClr val="000000"/>
              </a:buClr>
              <a:buSzPct val="100000"/>
              <a:buFont typeface="Gill Sans"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defTabSz="449263" eaLnBrk="0" fontAlgn="base" hangingPunct="0">
              <a:spcBef>
                <a:spcPct val="0"/>
              </a:spcBef>
              <a:spcAft>
                <a:spcPct val="0"/>
              </a:spcAft>
              <a:buClr>
                <a:srgbClr val="000000"/>
              </a:buClr>
              <a:buSzPct val="100000"/>
              <a:buFont typeface="Gill Sans"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defTabSz="449263" eaLnBrk="0" fontAlgn="base" hangingPunct="0">
              <a:spcBef>
                <a:spcPct val="0"/>
              </a:spcBef>
              <a:spcAft>
                <a:spcPct val="0"/>
              </a:spcAft>
              <a:buClr>
                <a:srgbClr val="000000"/>
              </a:buClr>
              <a:buSzPct val="100000"/>
              <a:buFont typeface="Gill Sans"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defTabSz="449263" eaLnBrk="0" fontAlgn="base" hangingPunct="0">
              <a:spcBef>
                <a:spcPct val="0"/>
              </a:spcBef>
              <a:spcAft>
                <a:spcPct val="0"/>
              </a:spcAft>
              <a:buClr>
                <a:srgbClr val="000000"/>
              </a:buClr>
              <a:buSzPct val="100000"/>
              <a:buFont typeface="Gill Sans" charset="0"/>
              <a:defRPr sz="1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eaLnBrk="1" hangingPunct="1"/>
            <a:r>
              <a:rPr lang="fr-FR" altLang="fr-FR" sz="1800" b="1" dirty="0">
                <a:solidFill>
                  <a:schemeClr val="accent2"/>
                </a:solidFill>
                <a:latin typeface="Futura Medium" charset="0"/>
                <a:ea typeface="Futura Medium" charset="0"/>
                <a:cs typeface="Futura Medium" charset="0"/>
              </a:rPr>
              <a:t>Axes scientifiques et ressources associées</a:t>
            </a:r>
          </a:p>
        </p:txBody>
      </p:sp>
      <p:graphicFrame>
        <p:nvGraphicFramePr>
          <p:cNvPr id="5" name="Group 255"/>
          <p:cNvGraphicFramePr>
            <a:graphicFrameLocks noGrp="1"/>
          </p:cNvGraphicFramePr>
          <p:nvPr/>
        </p:nvGraphicFramePr>
        <p:xfrm>
          <a:off x="104948" y="1130920"/>
          <a:ext cx="8801101" cy="5689215"/>
        </p:xfrm>
        <a:graphic>
          <a:graphicData uri="http://schemas.openxmlformats.org/drawingml/2006/table">
            <a:tbl>
              <a:tblPr firstRow="1" firstCol="1">
                <a:tableStyleId>{3C2FFA5D-87B4-456A-9821-1D502468CF0F}</a:tableStyleId>
              </a:tblPr>
              <a:tblGrid>
                <a:gridCol w="1709182">
                  <a:extLst>
                    <a:ext uri="{9D8B030D-6E8A-4147-A177-3AD203B41FA5}">
                      <a16:colId xmlns:a16="http://schemas.microsoft.com/office/drawing/2014/main" val="20000"/>
                    </a:ext>
                  </a:extLst>
                </a:gridCol>
                <a:gridCol w="4038031">
                  <a:extLst>
                    <a:ext uri="{9D8B030D-6E8A-4147-A177-3AD203B41FA5}">
                      <a16:colId xmlns:a16="http://schemas.microsoft.com/office/drawing/2014/main" val="20001"/>
                    </a:ext>
                  </a:extLst>
                </a:gridCol>
                <a:gridCol w="1491788">
                  <a:extLst>
                    <a:ext uri="{9D8B030D-6E8A-4147-A177-3AD203B41FA5}">
                      <a16:colId xmlns:a16="http://schemas.microsoft.com/office/drawing/2014/main" val="20002"/>
                    </a:ext>
                  </a:extLst>
                </a:gridCol>
                <a:gridCol w="1562100">
                  <a:extLst>
                    <a:ext uri="{9D8B030D-6E8A-4147-A177-3AD203B41FA5}">
                      <a16:colId xmlns:a16="http://schemas.microsoft.com/office/drawing/2014/main" val="20003"/>
                    </a:ext>
                  </a:extLst>
                </a:gridCol>
              </a:tblGrid>
              <a:tr h="744037">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Axes de recherche </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Thématiques</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34290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Enseignants</a:t>
                      </a:r>
                    </a:p>
                    <a:p>
                      <a:pPr marL="0" marR="0" lvl="0" indent="-34290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Chercheurs</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Thèses en cours</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extLst>
                  <a:ext uri="{0D108BD9-81ED-4DB2-BD59-A6C34878D82A}">
                    <a16:rowId xmlns:a16="http://schemas.microsoft.com/office/drawing/2014/main" val="10000"/>
                  </a:ext>
                </a:extLst>
              </a:tr>
              <a:tr h="1992726">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fr-FR" sz="1400" b="1" i="0" u="none" strike="noStrike" dirty="0">
                          <a:solidFill>
                            <a:srgbClr val="000000"/>
                          </a:solidFill>
                          <a:effectLst/>
                          <a:latin typeface="Calibri" panose="020F0502020204030204" pitchFamily="34" charset="0"/>
                        </a:rPr>
                        <a:t>Durabilité des structures composites biosourcées</a:t>
                      </a:r>
                    </a:p>
                  </a:txBody>
                  <a:tcPr marT="45723" marB="45723" anchor="ctr" horzOverflow="overflow"/>
                </a:tc>
                <a:tc>
                  <a:txBody>
                    <a:bodyPr/>
                    <a:lstStyle/>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r>
                        <a:rPr lang="fr-FR" sz="1400" dirty="0">
                          <a:solidFill>
                            <a:schemeClr val="tx1"/>
                          </a:solidFill>
                          <a:latin typeface="Futura Medium" charset="0"/>
                          <a:cs typeface="Futura Medium" charset="0"/>
                        </a:rPr>
                        <a:t>Vieillissement des structures composites</a:t>
                      </a:r>
                    </a:p>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r>
                        <a:rPr lang="fr-FR" sz="1400" dirty="0">
                          <a:solidFill>
                            <a:schemeClr val="tx1"/>
                          </a:solidFill>
                          <a:latin typeface="Futura Medium" charset="0"/>
                          <a:cs typeface="Futura Medium" charset="0"/>
                        </a:rPr>
                        <a:t>Analyse multiphysique et </a:t>
                      </a:r>
                      <a:r>
                        <a:rPr lang="fr-FR" sz="1400" dirty="0" err="1">
                          <a:solidFill>
                            <a:schemeClr val="tx1"/>
                          </a:solidFill>
                          <a:latin typeface="Futura Medium" charset="0"/>
                          <a:cs typeface="Futura Medium" charset="0"/>
                        </a:rPr>
                        <a:t>multiéchelle</a:t>
                      </a:r>
                      <a:r>
                        <a:rPr lang="fr-FR" sz="1400" dirty="0">
                          <a:solidFill>
                            <a:schemeClr val="tx1"/>
                          </a:solidFill>
                          <a:latin typeface="Futura Medium" charset="0"/>
                          <a:cs typeface="Futura Medium" charset="0"/>
                        </a:rPr>
                        <a:t> des structures</a:t>
                      </a:r>
                    </a:p>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r>
                        <a:rPr lang="fr-FR" sz="1400" dirty="0">
                          <a:solidFill>
                            <a:schemeClr val="tx1"/>
                          </a:solidFill>
                          <a:latin typeface="Futura Medium" charset="0"/>
                          <a:cs typeface="Futura Medium" charset="0"/>
                        </a:rPr>
                        <a:t>Relations entre propriétés d’usage et mise en œuvre de composites biosourcés recyclés</a:t>
                      </a:r>
                    </a:p>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endParaRPr lang="fr-FR" sz="1400" dirty="0">
                        <a:solidFill>
                          <a:schemeClr val="tx1"/>
                        </a:solidFill>
                        <a:latin typeface="Futura Medium" charset="0"/>
                        <a:cs typeface="Futura Medium" charset="0"/>
                      </a:endParaRPr>
                    </a:p>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endParaRPr lang="fr-FR" sz="1400" dirty="0">
                        <a:solidFill>
                          <a:schemeClr val="tx1"/>
                        </a:solidFill>
                        <a:latin typeface="Futura Medium" charset="0"/>
                        <a:cs typeface="Futura Medium" charset="0"/>
                      </a:endParaRP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cs typeface="Futura Medium" charset="0"/>
                        </a:rPr>
                        <a:t>A. </a:t>
                      </a:r>
                      <a:r>
                        <a:rPr kumimoji="0" lang="fr-FR" sz="1200" b="0" i="0" u="none" strike="noStrike" cap="none" normalizeH="0" baseline="0" dirty="0" err="1">
                          <a:ln>
                            <a:noFill/>
                          </a:ln>
                          <a:solidFill>
                            <a:schemeClr val="tx1"/>
                          </a:solidFill>
                          <a:effectLst/>
                          <a:latin typeface="Futura Medium" charset="0"/>
                          <a:cs typeface="Futura Medium" charset="0"/>
                        </a:rPr>
                        <a:t>Hurez</a:t>
                      </a:r>
                      <a:endParaRPr kumimoji="0" lang="fr-FR" sz="1200" b="0" i="0" u="none" strike="noStrike" cap="none" normalizeH="0" baseline="0" dirty="0">
                        <a:ln>
                          <a:noFill/>
                        </a:ln>
                        <a:solidFill>
                          <a:schemeClr val="tx1"/>
                        </a:solidFill>
                        <a:effectLst/>
                        <a:latin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cs typeface="Futura Medium" charset="0"/>
                        </a:rPr>
                        <a:t>J. Rousseau</a:t>
                      </a: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cs typeface="Futura Medium" charset="0"/>
                        </a:rPr>
                        <a:t>O. </a:t>
                      </a:r>
                      <a:r>
                        <a:rPr kumimoji="0" lang="fr-FR" sz="1200" b="0" i="0" u="none" strike="noStrike" cap="none" normalizeH="0" baseline="0" dirty="0" err="1">
                          <a:ln>
                            <a:noFill/>
                          </a:ln>
                          <a:solidFill>
                            <a:schemeClr val="tx1"/>
                          </a:solidFill>
                          <a:effectLst/>
                          <a:latin typeface="Futura Medium" charset="0"/>
                          <a:cs typeface="Futura Medium" charset="0"/>
                        </a:rPr>
                        <a:t>Sicot</a:t>
                      </a:r>
                      <a:endParaRPr kumimoji="0" lang="fr-FR" sz="1200" b="0" i="0" u="none" strike="noStrike" cap="none" normalizeH="0" baseline="0" dirty="0">
                        <a:ln>
                          <a:noFill/>
                        </a:ln>
                        <a:solidFill>
                          <a:schemeClr val="tx1"/>
                        </a:solidFill>
                        <a:effectLst/>
                        <a:latin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cs typeface="Futura Medium" charset="0"/>
                        </a:rPr>
                        <a:t>V. Person</a:t>
                      </a: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cs typeface="Futura Medium" charset="0"/>
                        </a:rPr>
                        <a:t>B. </a:t>
                      </a:r>
                      <a:r>
                        <a:rPr kumimoji="0" lang="fr-FR" sz="1200" b="0" i="0" u="none" strike="noStrike" cap="none" normalizeH="0" baseline="0" dirty="0" err="1">
                          <a:ln>
                            <a:noFill/>
                          </a:ln>
                          <a:solidFill>
                            <a:schemeClr val="tx1"/>
                          </a:solidFill>
                          <a:effectLst/>
                          <a:latin typeface="Futura Medium" charset="0"/>
                          <a:cs typeface="Futura Medium" charset="0"/>
                        </a:rPr>
                        <a:t>Piezel</a:t>
                      </a:r>
                      <a:endParaRPr kumimoji="0" lang="fr-FR" sz="1200" b="0" i="0" u="none" strike="noStrike" cap="none" normalizeH="0" baseline="0" dirty="0">
                        <a:ln>
                          <a:noFill/>
                        </a:ln>
                        <a:solidFill>
                          <a:schemeClr val="tx1"/>
                        </a:solidFill>
                        <a:effectLst/>
                        <a:latin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cs typeface="Futura Medium" charset="0"/>
                        </a:rPr>
                        <a:t>M. El </a:t>
                      </a:r>
                      <a:r>
                        <a:rPr kumimoji="0" lang="fr-FR" sz="1200" b="0" i="0" u="none" strike="noStrike" cap="none" normalizeH="0" baseline="0" dirty="0" err="1">
                          <a:ln>
                            <a:noFill/>
                          </a:ln>
                          <a:solidFill>
                            <a:schemeClr val="tx1"/>
                          </a:solidFill>
                          <a:effectLst/>
                          <a:latin typeface="Futura Medium" charset="0"/>
                          <a:cs typeface="Futura Medium" charset="0"/>
                        </a:rPr>
                        <a:t>Moussaid</a:t>
                      </a:r>
                      <a:endParaRPr kumimoji="0" lang="fr-FR" sz="1200" b="0" i="0" u="none" strike="noStrike" cap="none" normalizeH="0" baseline="0" dirty="0">
                        <a:ln>
                          <a:noFill/>
                        </a:ln>
                        <a:solidFill>
                          <a:schemeClr val="tx1"/>
                        </a:solidFill>
                        <a:effectLst/>
                        <a:latin typeface="Futura Medium" charset="0"/>
                        <a:cs typeface="Futura Medium" charset="0"/>
                      </a:endParaRP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A.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Mattlet</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L. Alam</a:t>
                      </a: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O. El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Ogri</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txBody>
                  <a:tcPr marT="45723" marB="45723" anchor="ctr" horzOverflow="overflow"/>
                </a:tc>
                <a:extLst>
                  <a:ext uri="{0D108BD9-81ED-4DB2-BD59-A6C34878D82A}">
                    <a16:rowId xmlns:a16="http://schemas.microsoft.com/office/drawing/2014/main" val="10001"/>
                  </a:ext>
                </a:extLst>
              </a:tr>
              <a:tr h="1516206">
                <a:tc>
                  <a:txBody>
                    <a:bodyPr/>
                    <a:lstStyle/>
                    <a:p>
                      <a:pPr algn="l" fontAlgn="ctr"/>
                      <a:r>
                        <a:rPr lang="fr-FR" sz="1400" b="1" u="none" strike="noStrike" dirty="0">
                          <a:effectLst/>
                        </a:rPr>
                        <a:t>Dynamique rapide, collage et assemblage structural de composites</a:t>
                      </a:r>
                      <a:endParaRPr lang="fr-FR" sz="1400" b="1" i="0" u="none" strike="noStrike" dirty="0">
                        <a:solidFill>
                          <a:srgbClr val="000000"/>
                        </a:solidFill>
                        <a:effectLst/>
                        <a:latin typeface="Calibri" panose="020F0502020204030204" pitchFamily="34" charset="0"/>
                      </a:endParaRPr>
                    </a:p>
                  </a:txBody>
                  <a:tcPr marT="45723" marB="45723" anchor="ctr" horzOverflow="overflow"/>
                </a:tc>
                <a:tc>
                  <a:txBody>
                    <a:bodyPr/>
                    <a:lstStyle/>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400" b="0" i="0" u="none" strike="noStrike" cap="none" normalizeH="0" baseline="0" dirty="0">
                          <a:ln>
                            <a:noFill/>
                          </a:ln>
                          <a:solidFill>
                            <a:schemeClr val="tx1"/>
                          </a:solidFill>
                          <a:effectLst/>
                          <a:latin typeface="Futura Medium" charset="0"/>
                          <a:cs typeface="Futura Medium" charset="0"/>
                        </a:rPr>
                        <a:t>Durabilité des structures multi-impactées</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400" b="0" i="0" u="none" strike="noStrike" cap="none" normalizeH="0" baseline="0" dirty="0">
                          <a:ln>
                            <a:noFill/>
                          </a:ln>
                          <a:solidFill>
                            <a:schemeClr val="tx1"/>
                          </a:solidFill>
                          <a:effectLst/>
                          <a:latin typeface="Futura Medium" charset="0"/>
                          <a:cs typeface="Futura Medium" charset="0"/>
                        </a:rPr>
                        <a:t>Modélisation des phénomènes d’endommagement</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400" b="0" i="0" u="none" strike="noStrike" cap="none" normalizeH="0" baseline="0" dirty="0">
                          <a:ln>
                            <a:noFill/>
                          </a:ln>
                          <a:solidFill>
                            <a:schemeClr val="tx1"/>
                          </a:solidFill>
                          <a:effectLst/>
                          <a:latin typeface="Futura Medium" charset="0"/>
                          <a:cs typeface="Futura Medium" charset="0"/>
                        </a:rPr>
                        <a:t>Etudes des solutions d’assemblages multi-matériaux</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endParaRPr kumimoji="0" lang="fr-FR" sz="1400" b="0" i="0" u="none" strike="noStrike" cap="none" normalizeH="0" baseline="0" dirty="0">
                        <a:ln>
                          <a:noFill/>
                        </a:ln>
                        <a:solidFill>
                          <a:schemeClr val="tx1"/>
                        </a:solidFill>
                        <a:effectLst/>
                        <a:latin typeface="Futura Medium" charset="0"/>
                        <a:cs typeface="Futura Medium" charset="0"/>
                      </a:endParaRP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A.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Chettah</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J. Rousseau</a:t>
                      </a: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O.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Sicot</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B.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Piezel</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S.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Aivazzadeh</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txBody>
                  <a:tcPr marT="45723" marB="45723" anchor="ctr" horzOverflow="overflow"/>
                </a:tc>
                <a:tc>
                  <a:txBody>
                    <a:bodyPr/>
                    <a:lstStyle/>
                    <a:p>
                      <a:pPr marL="0" fontAlgn="ctr">
                        <a:spcBef>
                          <a:spcPts val="600"/>
                        </a:spcBef>
                        <a:spcAft>
                          <a:spcPts val="0"/>
                        </a:spcAft>
                      </a:pPr>
                      <a:r>
                        <a:rPr lang="fr-FR" sz="1200" dirty="0">
                          <a:solidFill>
                            <a:schemeClr val="tx1"/>
                          </a:solidFill>
                          <a:latin typeface="Futura Medium" charset="0"/>
                          <a:ea typeface="Futura Medium" charset="0"/>
                          <a:cs typeface="Futura Medium" charset="0"/>
                        </a:rPr>
                        <a:t>C. Prunier</a:t>
                      </a:r>
                    </a:p>
                    <a:p>
                      <a:pPr marL="0" fontAlgn="ctr">
                        <a:spcBef>
                          <a:spcPts val="600"/>
                        </a:spcBef>
                        <a:spcAft>
                          <a:spcPts val="0"/>
                        </a:spcAft>
                      </a:pPr>
                      <a:r>
                        <a:rPr lang="fr-FR" sz="1200" dirty="0">
                          <a:solidFill>
                            <a:schemeClr val="tx1"/>
                          </a:solidFill>
                          <a:latin typeface="Futura Medium" charset="0"/>
                          <a:ea typeface="Futura Medium" charset="0"/>
                          <a:cs typeface="Futura Medium" charset="0"/>
                        </a:rPr>
                        <a:t>A. </a:t>
                      </a:r>
                      <a:r>
                        <a:rPr lang="fr-FR" sz="1200" dirty="0" err="1">
                          <a:solidFill>
                            <a:schemeClr val="tx1"/>
                          </a:solidFill>
                          <a:latin typeface="Futura Medium" charset="0"/>
                          <a:ea typeface="Futura Medium" charset="0"/>
                          <a:cs typeface="Futura Medium" charset="0"/>
                        </a:rPr>
                        <a:t>Soufri</a:t>
                      </a:r>
                      <a:endParaRPr lang="fr-FR" sz="1200" dirty="0">
                        <a:solidFill>
                          <a:schemeClr val="tx1"/>
                        </a:solidFill>
                        <a:latin typeface="Futura Medium" charset="0"/>
                        <a:ea typeface="Futura Medium" charset="0"/>
                        <a:cs typeface="Futura Medium" charset="0"/>
                      </a:endParaRPr>
                    </a:p>
                    <a:p>
                      <a:pPr marL="0" fontAlgn="ctr">
                        <a:spcBef>
                          <a:spcPts val="600"/>
                        </a:spcBef>
                        <a:spcAft>
                          <a:spcPts val="0"/>
                        </a:spcAft>
                      </a:pPr>
                      <a:r>
                        <a:rPr lang="fr-FR" sz="1200" dirty="0">
                          <a:solidFill>
                            <a:schemeClr val="tx1"/>
                          </a:solidFill>
                          <a:latin typeface="Futura Medium" charset="0"/>
                          <a:ea typeface="Futura Medium" charset="0"/>
                          <a:cs typeface="Futura Medium" charset="0"/>
                        </a:rPr>
                        <a:t>Recrutement 1 doctorant en Sept. 2022</a:t>
                      </a:r>
                    </a:p>
                  </a:txBody>
                  <a:tcPr marT="45723" marB="45723" anchor="ctr" horzOverflow="overflow"/>
                </a:tc>
                <a:extLst>
                  <a:ext uri="{0D108BD9-81ED-4DB2-BD59-A6C34878D82A}">
                    <a16:rowId xmlns:a16="http://schemas.microsoft.com/office/drawing/2014/main" val="10003"/>
                  </a:ext>
                </a:extLst>
              </a:tr>
              <a:tr h="1241846">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fr-FR" sz="1400" b="1" i="0" u="none" strike="noStrike" dirty="0">
                          <a:solidFill>
                            <a:srgbClr val="000000"/>
                          </a:solidFill>
                          <a:effectLst/>
                          <a:latin typeface="Calibri" panose="020F0502020204030204" pitchFamily="34" charset="0"/>
                        </a:rPr>
                        <a:t>Contrôle métrologique des structures composites</a:t>
                      </a:r>
                    </a:p>
                  </a:txBody>
                  <a:tcPr marT="45723" marB="45723" anchor="ctr" horzOverflow="overflow"/>
                </a:tc>
                <a:tc>
                  <a:txBody>
                    <a:bodyPr/>
                    <a:lstStyle/>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cap="none" normalizeH="0" baseline="0" dirty="0">
                          <a:ln>
                            <a:noFill/>
                          </a:ln>
                          <a:solidFill>
                            <a:schemeClr val="tx1"/>
                          </a:solidFill>
                          <a:effectLst/>
                          <a:latin typeface="Futura Medium" charset="0"/>
                          <a:cs typeface="Futura Medium" charset="0"/>
                        </a:rPr>
                        <a:t>Métrologie par bras poly-articulés</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cap="none" normalizeH="0" baseline="0" dirty="0">
                          <a:ln>
                            <a:noFill/>
                          </a:ln>
                          <a:solidFill>
                            <a:schemeClr val="tx1"/>
                          </a:solidFill>
                          <a:effectLst/>
                          <a:latin typeface="Futura Medium" charset="0"/>
                          <a:cs typeface="Futura Medium" charset="0"/>
                        </a:rPr>
                        <a:t>Suivi des évolutions dimensionnelles des structures composites post fabrication</a:t>
                      </a: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F.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Hennebelle</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200" b="0" i="0" u="none" strike="noStrike" cap="none" normalizeH="0" baseline="0" dirty="0">
                          <a:ln>
                            <a:noFill/>
                          </a:ln>
                          <a:solidFill>
                            <a:schemeClr val="tx1"/>
                          </a:solidFill>
                          <a:effectLst/>
                          <a:latin typeface="Futura Medium" charset="0"/>
                          <a:ea typeface="Futura Medium" charset="0"/>
                          <a:cs typeface="Futura Medium" charset="0"/>
                        </a:rPr>
                        <a:t>D. </a:t>
                      </a:r>
                      <a:r>
                        <a:rPr kumimoji="0" lang="fr-FR" sz="1200" b="0" i="0" u="none" strike="noStrike" cap="none" normalizeH="0" baseline="0" dirty="0" err="1">
                          <a:ln>
                            <a:noFill/>
                          </a:ln>
                          <a:solidFill>
                            <a:schemeClr val="tx1"/>
                          </a:solidFill>
                          <a:effectLst/>
                          <a:latin typeface="Futura Medium" charset="0"/>
                          <a:ea typeface="Futura Medium" charset="0"/>
                          <a:cs typeface="Futura Medium" charset="0"/>
                        </a:rPr>
                        <a:t>Joannic</a:t>
                      </a:r>
                      <a:endParaRPr kumimoji="0" lang="fr-FR" sz="1200" b="0" i="0" u="none" strike="noStrike" cap="none" normalizeH="0" baseline="0" dirty="0">
                        <a:ln>
                          <a:noFill/>
                        </a:ln>
                        <a:solidFill>
                          <a:schemeClr val="tx1"/>
                        </a:solidFill>
                        <a:effectLst/>
                        <a:latin typeface="Futura Medium" charset="0"/>
                        <a:ea typeface="Futura Medium" charset="0"/>
                        <a:cs typeface="Futura Medium" charset="0"/>
                      </a:endParaRPr>
                    </a:p>
                  </a:txBody>
                  <a:tcPr marT="45723" marB="45723" anchor="ctr" horzOverflow="overflow"/>
                </a:tc>
                <a:tc>
                  <a:txBody>
                    <a:bodyPr/>
                    <a:lstStyle/>
                    <a:p>
                      <a:pPr marL="0" fontAlgn="ctr">
                        <a:spcBef>
                          <a:spcPts val="600"/>
                        </a:spcBef>
                        <a:spcAft>
                          <a:spcPts val="0"/>
                        </a:spcAft>
                      </a:pPr>
                      <a:endParaRPr lang="fr-FR" sz="1200" dirty="0">
                        <a:solidFill>
                          <a:schemeClr val="tx1"/>
                        </a:solidFill>
                        <a:latin typeface="Futura Medium" charset="0"/>
                        <a:ea typeface="Futura Medium" charset="0"/>
                        <a:cs typeface="Futura Medium" charset="0"/>
                      </a:endParaRPr>
                    </a:p>
                  </a:txBody>
                  <a:tcPr marT="45723" marB="45723" anchor="ctr" horzOverflow="overflow"/>
                </a:tc>
                <a:extLst>
                  <a:ext uri="{0D108BD9-81ED-4DB2-BD59-A6C34878D82A}">
                    <a16:rowId xmlns:a16="http://schemas.microsoft.com/office/drawing/2014/main" val="932235250"/>
                  </a:ext>
                </a:extLst>
              </a:tr>
            </a:tbl>
          </a:graphicData>
        </a:graphic>
      </p:graphicFrame>
    </p:spTree>
    <p:extLst>
      <p:ext uri="{BB962C8B-B14F-4D97-AF65-F5344CB8AC3E}">
        <p14:creationId xmlns:p14="http://schemas.microsoft.com/office/powerpoint/2010/main" val="2389222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p:cNvPicPr/>
          <p:nvPr/>
        </p:nvPicPr>
        <p:blipFill>
          <a:blip r:embed="rId3" cstate="email">
            <a:extLst>
              <a:ext uri="{28A0092B-C50C-407E-A947-70E740481C1C}">
                <a14:useLocalDpi xmlns:a14="http://schemas.microsoft.com/office/drawing/2010/main"/>
              </a:ext>
            </a:extLst>
          </a:blip>
          <a:srcRect/>
          <a:stretch>
            <a:fillRect/>
          </a:stretch>
        </p:blipFill>
        <p:spPr bwMode="auto">
          <a:xfrm>
            <a:off x="723106" y="2757620"/>
            <a:ext cx="3020871" cy="2356400"/>
          </a:xfrm>
          <a:prstGeom prst="rect">
            <a:avLst/>
          </a:prstGeom>
          <a:noFill/>
          <a:ln>
            <a:noFill/>
          </a:ln>
        </p:spPr>
      </p:pic>
      <p:pic>
        <p:nvPicPr>
          <p:cNvPr id="20" name="Image 19"/>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763" y="4377957"/>
            <a:ext cx="1355157" cy="1115153"/>
          </a:xfrm>
          <a:prstGeom prst="rect">
            <a:avLst/>
          </a:prstGeom>
          <a:noFill/>
          <a:ln>
            <a:noFill/>
          </a:ln>
        </p:spPr>
      </p:pic>
      <p:pic>
        <p:nvPicPr>
          <p:cNvPr id="21" name="Image 20" descr="Description : 800px-Hanfstengel.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2858078" y="2536772"/>
            <a:ext cx="1108075" cy="831215"/>
          </a:xfrm>
          <a:prstGeom prst="rect">
            <a:avLst/>
          </a:prstGeom>
          <a:noFill/>
          <a:ln>
            <a:noFill/>
          </a:ln>
        </p:spPr>
      </p:pic>
      <p:pic>
        <p:nvPicPr>
          <p:cNvPr id="26" name="Imag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2180" y="6158139"/>
            <a:ext cx="1079272" cy="628263"/>
          </a:xfrm>
          <a:prstGeom prst="rect">
            <a:avLst/>
          </a:prstGeom>
        </p:spPr>
      </p:pic>
      <p:sp>
        <p:nvSpPr>
          <p:cNvPr id="24" name="Espace réservé du contenu 5"/>
          <p:cNvSpPr txBox="1">
            <a:spLocks noChangeAspect="1"/>
          </p:cNvSpPr>
          <p:nvPr/>
        </p:nvSpPr>
        <p:spPr>
          <a:xfrm>
            <a:off x="235189" y="849160"/>
            <a:ext cx="8689605" cy="830997"/>
          </a:xfrm>
          <a:prstGeom prst="rect">
            <a:avLst/>
          </a:prstGeom>
        </p:spPr>
        <p:txBody>
          <a:bodyPr>
            <a:sp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Futura t"/>
                <a:ea typeface="ＭＳ Ｐゴシック" charset="0"/>
                <a:cs typeface="Futura t"/>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Futura t"/>
                <a:ea typeface="Futura t" charset="0"/>
                <a:cs typeface="Futura t"/>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Futura t"/>
                <a:ea typeface="Futura t" charset="0"/>
                <a:cs typeface="Futura t"/>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fr-FR" sz="2400" dirty="0">
                <a:solidFill>
                  <a:srgbClr val="C00000"/>
                </a:solidFill>
                <a:latin typeface="+mn-lt"/>
                <a:cs typeface="Arial" panose="020B0604020202020204" pitchFamily="34" charset="0"/>
              </a:rPr>
              <a:t>Une recherche scientifique amont alliée à une recherche technologique appliquée</a:t>
            </a:r>
          </a:p>
        </p:txBody>
      </p:sp>
      <p:grpSp>
        <p:nvGrpSpPr>
          <p:cNvPr id="35" name="Group 1"/>
          <p:cNvGrpSpPr>
            <a:grpSpLocks/>
          </p:cNvGrpSpPr>
          <p:nvPr/>
        </p:nvGrpSpPr>
        <p:grpSpPr bwMode="auto">
          <a:xfrm>
            <a:off x="4476832" y="1621740"/>
            <a:ext cx="2426323" cy="2123714"/>
            <a:chOff x="1198" y="855"/>
            <a:chExt cx="1689" cy="1394"/>
          </a:xfrm>
        </p:grpSpPr>
        <p:pic>
          <p:nvPicPr>
            <p:cNvPr id="3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98" y="1097"/>
              <a:ext cx="1325" cy="1152"/>
            </a:xfrm>
            <a:prstGeom prst="rect">
              <a:avLst/>
            </a:prstGeom>
            <a:noFill/>
            <a:ln w="25560">
              <a:solidFill>
                <a:srgbClr val="000000"/>
              </a:solidFill>
              <a:miter lim="800000"/>
              <a:headEnd/>
              <a:tailEnd/>
            </a:ln>
            <a:effectLst/>
            <a:extLst>
              <a:ext uri="{909E8E84-426E-40dd-AFC4-6F175D3DCCD1}">
                <a14:hiddenFill xmlns:a14="http://schemas.microsoft.com/office/drawing/2010/main" xmlns="">
                  <a:blipFill dpi="0" rotWithShape="0">
                    <a:blip/>
                    <a:srcRect/>
                    <a:stretch>
                      <a:fillRect/>
                    </a:stretch>
                  </a:blip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7"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149" y="855"/>
              <a:ext cx="738" cy="712"/>
            </a:xfrm>
            <a:prstGeom prst="rect">
              <a:avLst/>
            </a:prstGeom>
            <a:noFill/>
            <a:ln w="25560">
              <a:solidFill>
                <a:srgbClr val="000000"/>
              </a:solidFill>
              <a:miter lim="800000"/>
              <a:headEnd/>
              <a:tailEnd/>
            </a:ln>
            <a:effectLst/>
            <a:extLst>
              <a:ext uri="{909E8E84-426E-40dd-AFC4-6F175D3DCCD1}">
                <a14:hiddenFill xmlns:a14="http://schemas.microsoft.com/office/drawing/2010/main" xmlns="">
                  <a:blipFill dpi="0" rotWithShape="0">
                    <a:blip/>
                    <a:srcRect/>
                    <a:stretch>
                      <a:fillRect/>
                    </a:stretch>
                  </a:blip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pic>
        <p:nvPicPr>
          <p:cNvPr id="38" name="Picture 1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044613" y="3935820"/>
            <a:ext cx="3453785" cy="1854506"/>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5" name="Picture 47" descr="sample specimen MD-C.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3592" y="2257916"/>
            <a:ext cx="1256071" cy="202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re 1">
            <a:extLst>
              <a:ext uri="{FF2B5EF4-FFF2-40B4-BE49-F238E27FC236}">
                <a16:creationId xmlns:a16="http://schemas.microsoft.com/office/drawing/2014/main" id="{565DBD1A-23EB-4020-A63A-BD8CAC5F165B}"/>
              </a:ext>
            </a:extLst>
          </p:cNvPr>
          <p:cNvSpPr txBox="1">
            <a:spLocks/>
          </p:cNvSpPr>
          <p:nvPr/>
        </p:nvSpPr>
        <p:spPr>
          <a:xfrm>
            <a:off x="457200" y="138113"/>
            <a:ext cx="8229600" cy="619125"/>
          </a:xfrm>
          <a:prstGeom prst="rect">
            <a:avLst/>
          </a:prstGeom>
        </p:spPr>
        <p:txBody>
          <a:bodyPr/>
          <a:lstStyle>
            <a:lvl1pPr algn="r" defTabSz="457200" rtl="0" eaLnBrk="0" fontAlgn="base" hangingPunct="0">
              <a:spcBef>
                <a:spcPct val="0"/>
              </a:spcBef>
              <a:spcAft>
                <a:spcPct val="0"/>
              </a:spcAft>
              <a:defRPr sz="2400" b="1" kern="1200">
                <a:solidFill>
                  <a:schemeClr val="bg1">
                    <a:lumMod val="50000"/>
                  </a:schemeClr>
                </a:solidFill>
                <a:latin typeface="+mj-lt"/>
                <a:ea typeface="ＭＳ Ｐゴシック" charset="0"/>
                <a:cs typeface="Futura t"/>
              </a:defRPr>
            </a:lvl1pPr>
            <a:lvl2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2pPr>
            <a:lvl3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3pPr>
            <a:lvl4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4pPr>
            <a:lvl5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5pPr>
            <a:lvl6pPr marL="457200" algn="ctr" defTabSz="457200" rtl="0" fontAlgn="base">
              <a:spcBef>
                <a:spcPct val="0"/>
              </a:spcBef>
              <a:spcAft>
                <a:spcPct val="0"/>
              </a:spcAft>
              <a:defRPr sz="4000">
                <a:solidFill>
                  <a:schemeClr val="tx1"/>
                </a:solidFill>
                <a:latin typeface="Futura t" charset="0"/>
                <a:ea typeface="ＭＳ Ｐゴシック" charset="0"/>
                <a:cs typeface="Futura t" charset="0"/>
              </a:defRPr>
            </a:lvl6pPr>
            <a:lvl7pPr marL="914400" algn="ctr" defTabSz="457200" rtl="0" fontAlgn="base">
              <a:spcBef>
                <a:spcPct val="0"/>
              </a:spcBef>
              <a:spcAft>
                <a:spcPct val="0"/>
              </a:spcAft>
              <a:defRPr sz="4000">
                <a:solidFill>
                  <a:schemeClr val="tx1"/>
                </a:solidFill>
                <a:latin typeface="Futura t" charset="0"/>
                <a:ea typeface="ＭＳ Ｐゴシック" charset="0"/>
                <a:cs typeface="Futura t" charset="0"/>
              </a:defRPr>
            </a:lvl7pPr>
            <a:lvl8pPr marL="1371600" algn="ctr" defTabSz="457200" rtl="0" fontAlgn="base">
              <a:spcBef>
                <a:spcPct val="0"/>
              </a:spcBef>
              <a:spcAft>
                <a:spcPct val="0"/>
              </a:spcAft>
              <a:defRPr sz="4000">
                <a:solidFill>
                  <a:schemeClr val="tx1"/>
                </a:solidFill>
                <a:latin typeface="Futura t" charset="0"/>
                <a:ea typeface="ＭＳ Ｐゴシック" charset="0"/>
                <a:cs typeface="Futura t" charset="0"/>
              </a:defRPr>
            </a:lvl8pPr>
            <a:lvl9pPr marL="1828800" algn="ctr" defTabSz="457200" rtl="0" fontAlgn="base">
              <a:spcBef>
                <a:spcPct val="0"/>
              </a:spcBef>
              <a:spcAft>
                <a:spcPct val="0"/>
              </a:spcAft>
              <a:defRPr sz="4000">
                <a:solidFill>
                  <a:schemeClr val="tx1"/>
                </a:solidFill>
                <a:latin typeface="Futura t" charset="0"/>
                <a:ea typeface="ＭＳ Ｐゴシック" charset="0"/>
                <a:cs typeface="Futura t" charset="0"/>
              </a:defRPr>
            </a:lvl9pPr>
          </a:lstStyle>
          <a:p>
            <a:r>
              <a:rPr lang="fr-FR"/>
              <a:t>Compétence </a:t>
            </a:r>
            <a:r>
              <a:rPr lang="fr-FR">
                <a:solidFill>
                  <a:schemeClr val="accent2"/>
                </a:solidFill>
              </a:rPr>
              <a:t>Durabilité et Structures Composites</a:t>
            </a:r>
            <a:endParaRPr lang="fr-FR" dirty="0"/>
          </a:p>
        </p:txBody>
      </p:sp>
      <p:sp>
        <p:nvSpPr>
          <p:cNvPr id="17" name="Titre 1">
            <a:extLst>
              <a:ext uri="{FF2B5EF4-FFF2-40B4-BE49-F238E27FC236}">
                <a16:creationId xmlns:a16="http://schemas.microsoft.com/office/drawing/2014/main" id="{94EB4F28-87D4-42DE-B440-6471B2E7A817}"/>
              </a:ext>
            </a:extLst>
          </p:cNvPr>
          <p:cNvSpPr txBox="1">
            <a:spLocks/>
          </p:cNvSpPr>
          <p:nvPr/>
        </p:nvSpPr>
        <p:spPr bwMode="auto">
          <a:xfrm>
            <a:off x="41562" y="1758450"/>
            <a:ext cx="4284121" cy="61912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defTabSz="457200" rtl="0" eaLnBrk="0" fontAlgn="base" hangingPunct="0">
              <a:spcBef>
                <a:spcPct val="0"/>
              </a:spcBef>
              <a:spcAft>
                <a:spcPct val="0"/>
              </a:spcAft>
              <a:defRPr sz="2400" b="1" kern="1200">
                <a:solidFill>
                  <a:schemeClr val="bg1">
                    <a:lumMod val="50000"/>
                  </a:schemeClr>
                </a:solidFill>
                <a:latin typeface="+mj-lt"/>
                <a:ea typeface="ＭＳ Ｐゴシック" charset="0"/>
                <a:cs typeface="Futura t"/>
              </a:defRPr>
            </a:lvl1pPr>
            <a:lvl2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2pPr>
            <a:lvl3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3pPr>
            <a:lvl4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4pPr>
            <a:lvl5pPr algn="ctr" defTabSz="457200" rtl="0" eaLnBrk="0" fontAlgn="base" hangingPunct="0">
              <a:spcBef>
                <a:spcPct val="0"/>
              </a:spcBef>
              <a:spcAft>
                <a:spcPct val="0"/>
              </a:spcAft>
              <a:defRPr sz="4000">
                <a:solidFill>
                  <a:schemeClr val="tx1"/>
                </a:solidFill>
                <a:latin typeface="Futura t" charset="0"/>
                <a:ea typeface="ＭＳ Ｐゴシック" charset="0"/>
                <a:cs typeface="Futura t" charset="0"/>
              </a:defRPr>
            </a:lvl5pPr>
            <a:lvl6pPr marL="457200" algn="ctr" defTabSz="457200" rtl="0" fontAlgn="base">
              <a:spcBef>
                <a:spcPct val="0"/>
              </a:spcBef>
              <a:spcAft>
                <a:spcPct val="0"/>
              </a:spcAft>
              <a:defRPr sz="4000">
                <a:solidFill>
                  <a:schemeClr val="tx1"/>
                </a:solidFill>
                <a:latin typeface="Futura t" charset="0"/>
                <a:ea typeface="ＭＳ Ｐゴシック" charset="0"/>
                <a:cs typeface="Futura t" charset="0"/>
              </a:defRPr>
            </a:lvl6pPr>
            <a:lvl7pPr marL="914400" algn="ctr" defTabSz="457200" rtl="0" fontAlgn="base">
              <a:spcBef>
                <a:spcPct val="0"/>
              </a:spcBef>
              <a:spcAft>
                <a:spcPct val="0"/>
              </a:spcAft>
              <a:defRPr sz="4000">
                <a:solidFill>
                  <a:schemeClr val="tx1"/>
                </a:solidFill>
                <a:latin typeface="Futura t" charset="0"/>
                <a:ea typeface="ＭＳ Ｐゴシック" charset="0"/>
                <a:cs typeface="Futura t" charset="0"/>
              </a:defRPr>
            </a:lvl7pPr>
            <a:lvl8pPr marL="1371600" algn="ctr" defTabSz="457200" rtl="0" fontAlgn="base">
              <a:spcBef>
                <a:spcPct val="0"/>
              </a:spcBef>
              <a:spcAft>
                <a:spcPct val="0"/>
              </a:spcAft>
              <a:defRPr sz="4000">
                <a:solidFill>
                  <a:schemeClr val="tx1"/>
                </a:solidFill>
                <a:latin typeface="Futura t" charset="0"/>
                <a:ea typeface="ＭＳ Ｐゴシック" charset="0"/>
                <a:cs typeface="Futura t" charset="0"/>
              </a:defRPr>
            </a:lvl8pPr>
            <a:lvl9pPr marL="1828800" algn="ctr" defTabSz="457200" rtl="0" fontAlgn="base">
              <a:spcBef>
                <a:spcPct val="0"/>
              </a:spcBef>
              <a:spcAft>
                <a:spcPct val="0"/>
              </a:spcAft>
              <a:defRPr sz="4000">
                <a:solidFill>
                  <a:schemeClr val="tx1"/>
                </a:solidFill>
                <a:latin typeface="Futura t" charset="0"/>
                <a:ea typeface="ＭＳ Ｐゴシック" charset="0"/>
                <a:cs typeface="Futura t" charset="0"/>
              </a:defRPr>
            </a:lvl9pPr>
          </a:lstStyle>
          <a:p>
            <a:r>
              <a:rPr lang="fr-FR" sz="1600" i="1" dirty="0">
                <a:solidFill>
                  <a:schemeClr val="tx1"/>
                </a:solidFill>
              </a:rPr>
              <a:t>Les matériaux au service de la mobilité durable</a:t>
            </a:r>
          </a:p>
        </p:txBody>
      </p:sp>
    </p:spTree>
    <p:extLst>
      <p:ext uri="{BB962C8B-B14F-4D97-AF65-F5344CB8AC3E}">
        <p14:creationId xmlns:p14="http://schemas.microsoft.com/office/powerpoint/2010/main" val="53909242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chemeClr val="accent2"/>
                </a:solidFill>
              </a:rPr>
              <a:t>Durabilité et Structures Composites</a:t>
            </a:r>
            <a:endParaRPr lang="fr-FR" dirty="0"/>
          </a:p>
        </p:txBody>
      </p:sp>
      <p:sp>
        <p:nvSpPr>
          <p:cNvPr id="3" name="Espace réservé du contenu 2"/>
          <p:cNvSpPr>
            <a:spLocks noGrp="1"/>
          </p:cNvSpPr>
          <p:nvPr>
            <p:ph idx="1"/>
          </p:nvPr>
        </p:nvSpPr>
        <p:spPr>
          <a:xfrm>
            <a:off x="457200" y="846332"/>
            <a:ext cx="8229600" cy="5478267"/>
          </a:xfrm>
        </p:spPr>
        <p:txBody>
          <a:bodyPr>
            <a:noAutofit/>
          </a:bodyPr>
          <a:lstStyle/>
          <a:p>
            <a:pPr marL="0" indent="0">
              <a:lnSpc>
                <a:spcPts val="2200"/>
              </a:lnSpc>
              <a:spcBef>
                <a:spcPts val="0"/>
              </a:spcBef>
              <a:spcAft>
                <a:spcPts val="200"/>
              </a:spcAft>
              <a:buNone/>
            </a:pPr>
            <a:r>
              <a:rPr lang="fr-FR" altLang="fr-FR" sz="1600" b="1" dirty="0">
                <a:solidFill>
                  <a:schemeClr val="accent2"/>
                </a:solidFill>
              </a:rPr>
              <a:t>Moyens immobiliers et mobiliers</a:t>
            </a:r>
          </a:p>
          <a:p>
            <a:pPr>
              <a:lnSpc>
                <a:spcPts val="2200"/>
              </a:lnSpc>
              <a:tabLst>
                <a:tab pos="2222500" algn="l"/>
                <a:tab pos="2527300" algn="l"/>
              </a:tabLst>
            </a:pPr>
            <a:r>
              <a:rPr lang="fr-FR" altLang="fr-FR" sz="1600" dirty="0">
                <a:latin typeface="Futura Medium" charset="0"/>
                <a:ea typeface="Futura Medium" charset="0"/>
                <a:cs typeface="Futura Medium" charset="0"/>
              </a:rPr>
              <a:t>Surface de recherche :	450 m</a:t>
            </a:r>
            <a:r>
              <a:rPr lang="fr-FR" altLang="fr-FR" sz="1600" baseline="30000" dirty="0">
                <a:latin typeface="Futura Medium" charset="0"/>
                <a:ea typeface="Futura Medium" charset="0"/>
                <a:cs typeface="Futura Medium" charset="0"/>
              </a:rPr>
              <a:t>2</a:t>
            </a:r>
            <a:endParaRPr lang="fr-FR" altLang="fr-FR" sz="1600" dirty="0">
              <a:latin typeface="Futura Medium" charset="0"/>
              <a:ea typeface="Futura Medium" charset="0"/>
              <a:cs typeface="Futura Medium" charset="0"/>
            </a:endParaRPr>
          </a:p>
          <a:p>
            <a:pPr>
              <a:lnSpc>
                <a:spcPts val="2200"/>
              </a:lnSpc>
              <a:tabLst>
                <a:tab pos="2222500" algn="l"/>
                <a:tab pos="2527300" algn="l"/>
              </a:tabLst>
            </a:pPr>
            <a:r>
              <a:rPr lang="fr-FR" altLang="fr-FR" sz="1600" b="1" dirty="0">
                <a:solidFill>
                  <a:srgbClr val="FF0000"/>
                </a:solidFill>
                <a:latin typeface="Futura Medium" charset="0"/>
                <a:ea typeface="Futura Medium" charset="0"/>
                <a:cs typeface="Futura Medium" charset="0"/>
              </a:rPr>
              <a:t>Machines d’essais </a:t>
            </a:r>
            <a:r>
              <a:rPr lang="fr-FR" altLang="fr-FR" sz="1600" dirty="0">
                <a:solidFill>
                  <a:srgbClr val="FF0000"/>
                </a:solidFill>
                <a:latin typeface="Futura Medium" charset="0"/>
                <a:ea typeface="Futura Medium" charset="0"/>
                <a:cs typeface="Futura Medium" charset="0"/>
              </a:rPr>
              <a:t>mécaniques statiques et dynamiques (caractérisation) : </a:t>
            </a:r>
            <a:r>
              <a:rPr lang="fr-FR" altLang="fr-FR" sz="1600" b="1" dirty="0">
                <a:latin typeface="Futura Medium" charset="0"/>
                <a:ea typeface="Futura Medium" charset="0"/>
                <a:cs typeface="Futura Medium" charset="0"/>
              </a:rPr>
              <a:t>traction</a:t>
            </a:r>
            <a:r>
              <a:rPr lang="fr-FR" altLang="fr-FR" sz="1600" dirty="0">
                <a:latin typeface="Futura Medium" charset="0"/>
                <a:ea typeface="Futura Medium" charset="0"/>
                <a:cs typeface="Futura Medium" charset="0"/>
              </a:rPr>
              <a:t>, </a:t>
            </a:r>
            <a:r>
              <a:rPr lang="fr-FR" altLang="fr-FR" sz="1600" b="1" dirty="0">
                <a:latin typeface="Futura Medium" charset="0"/>
                <a:ea typeface="Futura Medium" charset="0"/>
                <a:cs typeface="Futura Medium" charset="0"/>
              </a:rPr>
              <a:t>fatigue</a:t>
            </a:r>
            <a:r>
              <a:rPr lang="fr-FR" altLang="fr-FR" sz="1600" dirty="0">
                <a:latin typeface="Futura Medium" charset="0"/>
                <a:ea typeface="Futura Medium" charset="0"/>
                <a:cs typeface="Futura Medium" charset="0"/>
              </a:rPr>
              <a:t>, choc, tour de chute...</a:t>
            </a:r>
          </a:p>
          <a:p>
            <a:pPr>
              <a:lnSpc>
                <a:spcPts val="2200"/>
              </a:lnSpc>
              <a:tabLst>
                <a:tab pos="2222500" algn="l"/>
                <a:tab pos="2527300" algn="l"/>
              </a:tabLst>
            </a:pPr>
            <a:r>
              <a:rPr lang="fr-FR" altLang="fr-FR" sz="1600" b="1" dirty="0">
                <a:solidFill>
                  <a:srgbClr val="FF0000"/>
                </a:solidFill>
                <a:latin typeface="Futura Medium" charset="0"/>
                <a:ea typeface="Futura Medium" charset="0"/>
                <a:cs typeface="Futura Medium" charset="0"/>
              </a:rPr>
              <a:t>Fabrication</a:t>
            </a:r>
            <a:r>
              <a:rPr lang="fr-FR" altLang="fr-FR" sz="1600" dirty="0">
                <a:solidFill>
                  <a:srgbClr val="FF0000"/>
                </a:solidFill>
                <a:latin typeface="Futura Medium" charset="0"/>
                <a:ea typeface="Futura Medium" charset="0"/>
                <a:cs typeface="Futura Medium" charset="0"/>
              </a:rPr>
              <a:t> composites : </a:t>
            </a:r>
            <a:r>
              <a:rPr lang="fr-FR" altLang="fr-FR" sz="1600" b="1" dirty="0">
                <a:latin typeface="Futura Medium" charset="0"/>
                <a:ea typeface="Futura Medium" charset="0"/>
                <a:cs typeface="Futura Medium" charset="0"/>
              </a:rPr>
              <a:t>presses chauffantes</a:t>
            </a:r>
            <a:r>
              <a:rPr lang="fr-FR" altLang="fr-FR" sz="1600" dirty="0">
                <a:latin typeface="Futura Medium" charset="0"/>
                <a:ea typeface="Futura Medium" charset="0"/>
                <a:cs typeface="Futura Medium" charset="0"/>
              </a:rPr>
              <a:t>, </a:t>
            </a:r>
            <a:r>
              <a:rPr lang="fr-FR" altLang="fr-FR" sz="1600" dirty="0" err="1">
                <a:latin typeface="Futura Medium" charset="0"/>
                <a:ea typeface="Futura Medium" charset="0"/>
                <a:cs typeface="Futura Medium" charset="0"/>
              </a:rPr>
              <a:t>étuves</a:t>
            </a:r>
            <a:r>
              <a:rPr lang="fr-FR" altLang="fr-FR" sz="1600" dirty="0">
                <a:latin typeface="Futura Medium" charset="0"/>
                <a:ea typeface="Futura Medium" charset="0"/>
                <a:cs typeface="Futura Medium" charset="0"/>
              </a:rPr>
              <a:t>, autoclave, </a:t>
            </a:r>
            <a:r>
              <a:rPr lang="fr-FR" altLang="fr-FR" sz="1600" b="1" dirty="0">
                <a:latin typeface="Futura Medium" charset="0"/>
                <a:ea typeface="Futura Medium" charset="0"/>
                <a:cs typeface="Futura Medium" charset="0"/>
              </a:rPr>
              <a:t>imprimante 3D</a:t>
            </a:r>
            <a:r>
              <a:rPr lang="fr-FR" altLang="fr-FR" sz="1600" dirty="0">
                <a:latin typeface="Futura Medium" charset="0"/>
                <a:ea typeface="Futura Medium" charset="0"/>
                <a:cs typeface="Futura Medium" charset="0"/>
              </a:rPr>
              <a:t>, </a:t>
            </a:r>
            <a:r>
              <a:rPr lang="fr-FR" altLang="fr-FR" sz="1600" dirty="0" err="1">
                <a:latin typeface="Futura Medium" charset="0"/>
                <a:ea typeface="Futura Medium" charset="0"/>
                <a:cs typeface="Futura Medium" charset="0"/>
              </a:rPr>
              <a:t>découpe</a:t>
            </a:r>
            <a:r>
              <a:rPr lang="fr-FR" altLang="fr-FR" sz="1600" dirty="0">
                <a:latin typeface="Futura Medium" charset="0"/>
                <a:ea typeface="Futura Medium" charset="0"/>
                <a:cs typeface="Futura Medium" charset="0"/>
              </a:rPr>
              <a:t> laser</a:t>
            </a:r>
          </a:p>
          <a:p>
            <a:pPr>
              <a:lnSpc>
                <a:spcPts val="2200"/>
              </a:lnSpc>
              <a:tabLst>
                <a:tab pos="2222500" algn="l"/>
                <a:tab pos="2527300" algn="l"/>
              </a:tabLst>
            </a:pPr>
            <a:r>
              <a:rPr lang="fr-FR" altLang="fr-FR" sz="1600" b="1" dirty="0">
                <a:solidFill>
                  <a:srgbClr val="FF0000"/>
                </a:solidFill>
                <a:latin typeface="Futura Medium" charset="0"/>
                <a:ea typeface="Futura Medium" charset="0"/>
                <a:cs typeface="Futura Medium" charset="0"/>
              </a:rPr>
              <a:t>Moyens de </a:t>
            </a:r>
            <a:r>
              <a:rPr lang="fr-FR" altLang="fr-FR" sz="1600" b="1" dirty="0" err="1">
                <a:solidFill>
                  <a:srgbClr val="FF0000"/>
                </a:solidFill>
                <a:latin typeface="Futura Medium" charset="0"/>
                <a:ea typeface="Futura Medium" charset="0"/>
                <a:cs typeface="Futura Medium" charset="0"/>
              </a:rPr>
              <a:t>contrôle</a:t>
            </a:r>
            <a:r>
              <a:rPr lang="fr-FR" altLang="fr-FR" sz="1600" b="1" dirty="0">
                <a:solidFill>
                  <a:srgbClr val="FF0000"/>
                </a:solidFill>
                <a:latin typeface="Futura Medium" charset="0"/>
                <a:ea typeface="Futura Medium" charset="0"/>
                <a:cs typeface="Futura Medium" charset="0"/>
              </a:rPr>
              <a:t> </a:t>
            </a:r>
            <a:r>
              <a:rPr lang="fr-FR" altLang="fr-FR" sz="1600" dirty="0">
                <a:solidFill>
                  <a:srgbClr val="FF0000"/>
                </a:solidFill>
                <a:latin typeface="Futura Medium" charset="0"/>
                <a:ea typeface="Futura Medium" charset="0"/>
                <a:cs typeface="Futura Medium" charset="0"/>
              </a:rPr>
              <a:t>et d’inspection : </a:t>
            </a:r>
            <a:r>
              <a:rPr lang="fr-FR" altLang="fr-FR" sz="1600" dirty="0">
                <a:latin typeface="Futura Medium" charset="0"/>
                <a:ea typeface="Futura Medium" charset="0"/>
                <a:cs typeface="Futura Medium" charset="0"/>
              </a:rPr>
              <a:t>microscopie </a:t>
            </a:r>
            <a:r>
              <a:rPr lang="fr-FR" altLang="fr-FR" sz="1600" dirty="0" err="1">
                <a:latin typeface="Futura Medium" charset="0"/>
                <a:ea typeface="Futura Medium" charset="0"/>
                <a:cs typeface="Futura Medium" charset="0"/>
              </a:rPr>
              <a:t>électronique</a:t>
            </a:r>
            <a:r>
              <a:rPr lang="fr-FR" altLang="fr-FR" sz="1600" dirty="0">
                <a:latin typeface="Futura Medium" charset="0"/>
                <a:ea typeface="Futura Medium" charset="0"/>
                <a:cs typeface="Futura Medium" charset="0"/>
              </a:rPr>
              <a:t> et </a:t>
            </a:r>
            <a:r>
              <a:rPr lang="fr-FR" altLang="fr-FR" sz="1600" dirty="0" err="1">
                <a:latin typeface="Futura Medium" charset="0"/>
                <a:ea typeface="Futura Medium" charset="0"/>
                <a:cs typeface="Futura Medium" charset="0"/>
              </a:rPr>
              <a:t>numérique</a:t>
            </a:r>
            <a:r>
              <a:rPr lang="fr-FR" altLang="fr-FR" sz="1600" dirty="0">
                <a:latin typeface="Futura Medium" charset="0"/>
                <a:ea typeface="Futura Medium" charset="0"/>
                <a:cs typeface="Futura Medium" charset="0"/>
              </a:rPr>
              <a:t>, </a:t>
            </a:r>
            <a:r>
              <a:rPr lang="fr-FR" altLang="fr-FR" sz="1600" dirty="0" err="1">
                <a:latin typeface="Futura Medium" charset="0"/>
                <a:ea typeface="Futura Medium" charset="0"/>
                <a:cs typeface="Futura Medium" charset="0"/>
              </a:rPr>
              <a:t>émission</a:t>
            </a:r>
            <a:r>
              <a:rPr lang="fr-FR" altLang="fr-FR" sz="1600" dirty="0">
                <a:latin typeface="Futura Medium" charset="0"/>
                <a:ea typeface="Futura Medium" charset="0"/>
                <a:cs typeface="Futura Medium" charset="0"/>
              </a:rPr>
              <a:t> acoustique, ultrasons, thermographie infrarouge, </a:t>
            </a:r>
            <a:r>
              <a:rPr lang="fr-FR" altLang="fr-FR" sz="1600" dirty="0" err="1">
                <a:latin typeface="Futura Medium" charset="0"/>
                <a:ea typeface="Futura Medium" charset="0"/>
                <a:cs typeface="Futura Medium" charset="0"/>
              </a:rPr>
              <a:t>caméra</a:t>
            </a:r>
            <a:r>
              <a:rPr lang="fr-FR" altLang="fr-FR" sz="1600" dirty="0">
                <a:latin typeface="Futura Medium" charset="0"/>
                <a:ea typeface="Futura Medium" charset="0"/>
                <a:cs typeface="Futura Medium" charset="0"/>
              </a:rPr>
              <a:t> haute vitesse</a:t>
            </a:r>
          </a:p>
          <a:p>
            <a:pPr>
              <a:lnSpc>
                <a:spcPts val="2200"/>
              </a:lnSpc>
              <a:tabLst>
                <a:tab pos="2222500" algn="l"/>
                <a:tab pos="2527300" algn="l"/>
              </a:tabLst>
            </a:pPr>
            <a:r>
              <a:rPr lang="fr-FR" altLang="fr-FR" sz="1600" dirty="0" err="1">
                <a:solidFill>
                  <a:srgbClr val="FF0000"/>
                </a:solidFill>
                <a:latin typeface="Futura Medium" charset="0"/>
                <a:ea typeface="Futura Medium" charset="0"/>
                <a:cs typeface="Futura Medium" charset="0"/>
              </a:rPr>
              <a:t>Contrôle</a:t>
            </a:r>
            <a:r>
              <a:rPr lang="fr-FR" altLang="fr-FR" sz="1600" dirty="0">
                <a:solidFill>
                  <a:srgbClr val="FF0000"/>
                </a:solidFill>
                <a:latin typeface="Futura Medium" charset="0"/>
                <a:ea typeface="Futura Medium" charset="0"/>
                <a:cs typeface="Futura Medium" charset="0"/>
              </a:rPr>
              <a:t> non destructif : </a:t>
            </a:r>
            <a:r>
              <a:rPr lang="fr-FR" altLang="fr-FR" sz="1600" dirty="0" err="1">
                <a:latin typeface="Futura Medium" charset="0"/>
                <a:ea typeface="Futura Medium" charset="0"/>
                <a:cs typeface="Futura Medium" charset="0"/>
              </a:rPr>
              <a:t>émission</a:t>
            </a:r>
            <a:r>
              <a:rPr lang="fr-FR" altLang="fr-FR" sz="1600" dirty="0">
                <a:latin typeface="Futura Medium" charset="0"/>
                <a:ea typeface="Futura Medium" charset="0"/>
                <a:cs typeface="Futura Medium" charset="0"/>
              </a:rPr>
              <a:t> acoustique, ultrasons, thermographie infrarouge</a:t>
            </a:r>
          </a:p>
          <a:p>
            <a:pPr>
              <a:lnSpc>
                <a:spcPts val="2200"/>
              </a:lnSpc>
              <a:tabLst>
                <a:tab pos="2222500" algn="l"/>
                <a:tab pos="2527300" algn="l"/>
              </a:tabLst>
            </a:pPr>
            <a:r>
              <a:rPr lang="fr-FR" altLang="fr-FR" sz="1600" dirty="0">
                <a:latin typeface="Futura Medium" charset="0"/>
                <a:cs typeface="Futura Medium" charset="0"/>
              </a:rPr>
              <a:t>Calcul : </a:t>
            </a:r>
            <a:r>
              <a:rPr lang="fr-FR" altLang="fr-FR" sz="1600" dirty="0">
                <a:latin typeface="Futura Medium" charset="0"/>
                <a:ea typeface="Futura Medium" charset="0"/>
                <a:cs typeface="Futura Medium" charset="0"/>
              </a:rPr>
              <a:t>Cluster de calcul + Logiciel </a:t>
            </a:r>
            <a:endParaRPr lang="fr-FR" altLang="fr-FR" sz="1600" u="sng" dirty="0">
              <a:latin typeface="Futura Medium" charset="0"/>
              <a:ea typeface="Futura Medium" charset="0"/>
              <a:cs typeface="Futura Medium" charset="0"/>
            </a:endParaRPr>
          </a:p>
        </p:txBody>
      </p:sp>
      <p:grpSp>
        <p:nvGrpSpPr>
          <p:cNvPr id="6" name="Groupe 5">
            <a:extLst>
              <a:ext uri="{FF2B5EF4-FFF2-40B4-BE49-F238E27FC236}">
                <a16:creationId xmlns:a16="http://schemas.microsoft.com/office/drawing/2014/main" id="{E0EBC1BF-D9D5-6E41-9AA0-491FB96A4F40}"/>
              </a:ext>
            </a:extLst>
          </p:cNvPr>
          <p:cNvGrpSpPr/>
          <p:nvPr/>
        </p:nvGrpSpPr>
        <p:grpSpPr>
          <a:xfrm>
            <a:off x="673770" y="4347084"/>
            <a:ext cx="7182852" cy="1447624"/>
            <a:chOff x="673770" y="4347084"/>
            <a:chExt cx="7182852" cy="1447624"/>
          </a:xfrm>
        </p:grpSpPr>
        <p:pic>
          <p:nvPicPr>
            <p:cNvPr id="69634" name="Picture 2" descr="bandeau equipements materiaux">
              <a:extLst>
                <a:ext uri="{FF2B5EF4-FFF2-40B4-BE49-F238E27FC236}">
                  <a16:creationId xmlns:a16="http://schemas.microsoft.com/office/drawing/2014/main" id="{0319ACDE-F634-DD48-89B5-59A44565CD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770" y="4347084"/>
              <a:ext cx="7182852" cy="14476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utoclave">
              <a:extLst>
                <a:ext uri="{FF2B5EF4-FFF2-40B4-BE49-F238E27FC236}">
                  <a16:creationId xmlns:a16="http://schemas.microsoft.com/office/drawing/2014/main" id="{6E5719F0-D7B0-FC4A-BAA2-C24AB21CA4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0440" y="4387352"/>
              <a:ext cx="2224909" cy="13670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2336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r"/>
            <a:r>
              <a:rPr lang="fr-FR" dirty="0">
                <a:solidFill>
                  <a:schemeClr val="accent2"/>
                </a:solidFill>
              </a:rPr>
              <a:t>Effectifs</a:t>
            </a:r>
            <a:r>
              <a:rPr lang="fr-FR" dirty="0"/>
              <a:t> du laboratoire</a:t>
            </a:r>
          </a:p>
        </p:txBody>
      </p:sp>
      <p:sp>
        <p:nvSpPr>
          <p:cNvPr id="7" name="Espace réservé du contenu 2">
            <a:extLst>
              <a:ext uri="{FF2B5EF4-FFF2-40B4-BE49-F238E27FC236}">
                <a16:creationId xmlns:a16="http://schemas.microsoft.com/office/drawing/2014/main" id="{6B968C62-4468-A049-B965-6F5166450669}"/>
              </a:ext>
            </a:extLst>
          </p:cNvPr>
          <p:cNvSpPr>
            <a:spLocks noGrp="1"/>
          </p:cNvSpPr>
          <p:nvPr>
            <p:ph idx="1"/>
          </p:nvPr>
        </p:nvSpPr>
        <p:spPr>
          <a:xfrm>
            <a:off x="457200" y="782832"/>
            <a:ext cx="8686800" cy="5227118"/>
          </a:xfrm>
        </p:spPr>
        <p:txBody>
          <a:bodyPr>
            <a:noAutofit/>
          </a:bodyPr>
          <a:lstStyle/>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pPr algn="just"/>
            <a:endParaRPr lang="fr-FR" sz="1600" b="1" dirty="0">
              <a:solidFill>
                <a:schemeClr val="accent2"/>
              </a:solidFill>
            </a:endParaRPr>
          </a:p>
          <a:p>
            <a:pPr algn="just"/>
            <a:r>
              <a:rPr lang="fr-FR" sz="1600" b="1" dirty="0">
                <a:solidFill>
                  <a:schemeClr val="accent2"/>
                </a:solidFill>
              </a:rPr>
              <a:t>6 agents </a:t>
            </a:r>
            <a:r>
              <a:rPr lang="fr-FR" sz="1600" b="1" dirty="0" err="1">
                <a:solidFill>
                  <a:schemeClr val="accent2"/>
                </a:solidFill>
              </a:rPr>
              <a:t>Biatss</a:t>
            </a:r>
            <a:r>
              <a:rPr lang="fr-FR" sz="1600" b="1" dirty="0">
                <a:solidFill>
                  <a:schemeClr val="accent2"/>
                </a:solidFill>
              </a:rPr>
              <a:t> </a:t>
            </a:r>
            <a:r>
              <a:rPr lang="fr-FR" sz="1600" dirty="0"/>
              <a:t>statutaires de l’ISAT aident ponctuellement le laboratoire </a:t>
            </a:r>
          </a:p>
          <a:p>
            <a:pPr marL="793750" lvl="1" indent="-393700" algn="just">
              <a:tabLst>
                <a:tab pos="476250" algn="l"/>
              </a:tabLst>
            </a:pPr>
            <a:r>
              <a:rPr lang="fr-FR" sz="1400" dirty="0"/>
              <a:t>Responsable administrative, assistante de communication, administration des stages, antenne financière de l’ISAT.</a:t>
            </a:r>
          </a:p>
          <a:p>
            <a:endParaRPr lang="fr-FR" sz="1600" dirty="0"/>
          </a:p>
        </p:txBody>
      </p:sp>
      <p:graphicFrame>
        <p:nvGraphicFramePr>
          <p:cNvPr id="8" name="Tableau 7">
            <a:extLst>
              <a:ext uri="{FF2B5EF4-FFF2-40B4-BE49-F238E27FC236}">
                <a16:creationId xmlns:a16="http://schemas.microsoft.com/office/drawing/2014/main" id="{5E8CC61E-9228-0648-93E5-7C416FA94992}"/>
              </a:ext>
            </a:extLst>
          </p:cNvPr>
          <p:cNvGraphicFramePr>
            <a:graphicFrameLocks noGrp="1"/>
          </p:cNvGraphicFramePr>
          <p:nvPr>
            <p:extLst>
              <p:ext uri="{D42A27DB-BD31-4B8C-83A1-F6EECF244321}">
                <p14:modId xmlns:p14="http://schemas.microsoft.com/office/powerpoint/2010/main" val="4001717675"/>
              </p:ext>
            </p:extLst>
          </p:nvPr>
        </p:nvGraphicFramePr>
        <p:xfrm>
          <a:off x="1315689" y="1237853"/>
          <a:ext cx="6703453" cy="3034900"/>
        </p:xfrm>
        <a:graphic>
          <a:graphicData uri="http://schemas.openxmlformats.org/drawingml/2006/table">
            <a:tbl>
              <a:tblPr firstRow="1" bandRow="1">
                <a:tableStyleId>{5C22544A-7EE6-4342-B048-85BDC9FD1C3A}</a:tableStyleId>
              </a:tblPr>
              <a:tblGrid>
                <a:gridCol w="4771454">
                  <a:extLst>
                    <a:ext uri="{9D8B030D-6E8A-4147-A177-3AD203B41FA5}">
                      <a16:colId xmlns:a16="http://schemas.microsoft.com/office/drawing/2014/main" val="20000"/>
                    </a:ext>
                  </a:extLst>
                </a:gridCol>
                <a:gridCol w="1931999">
                  <a:extLst>
                    <a:ext uri="{9D8B030D-6E8A-4147-A177-3AD203B41FA5}">
                      <a16:colId xmlns:a16="http://schemas.microsoft.com/office/drawing/2014/main" val="20001"/>
                    </a:ext>
                  </a:extLst>
                </a:gridCol>
              </a:tblGrid>
              <a:tr h="0">
                <a:tc>
                  <a:txBody>
                    <a:bodyPr/>
                    <a:lstStyle/>
                    <a:p>
                      <a:r>
                        <a:rPr lang="fr-FR" sz="1600" dirty="0">
                          <a:latin typeface="Futura Medium" charset="0"/>
                          <a:ea typeface="Futura Medium" charset="0"/>
                          <a:cs typeface="Futura Medium" charset="0"/>
                        </a:rPr>
                        <a:t>Statut</a:t>
                      </a:r>
                    </a:p>
                  </a:txBody>
                  <a:tcPr/>
                </a:tc>
                <a:tc>
                  <a:txBody>
                    <a:bodyPr/>
                    <a:lstStyle/>
                    <a:p>
                      <a:pPr algn="ctr"/>
                      <a:r>
                        <a:rPr lang="fr-FR" sz="1600" dirty="0">
                          <a:latin typeface="Futura Medium" charset="0"/>
                          <a:ea typeface="Futura Medium" charset="0"/>
                          <a:cs typeface="Futura Medium" charset="0"/>
                        </a:rPr>
                        <a:t>Effectif</a:t>
                      </a:r>
                    </a:p>
                  </a:txBody>
                  <a:tcPr/>
                </a:tc>
                <a:extLst>
                  <a:ext uri="{0D108BD9-81ED-4DB2-BD59-A6C34878D82A}">
                    <a16:rowId xmlns:a16="http://schemas.microsoft.com/office/drawing/2014/main" val="10000"/>
                  </a:ext>
                </a:extLst>
              </a:tr>
              <a:tr h="444100">
                <a:tc>
                  <a:txBody>
                    <a:bodyPr/>
                    <a:lstStyle/>
                    <a:p>
                      <a:r>
                        <a:rPr lang="fr-FR" sz="1600" dirty="0">
                          <a:latin typeface="Futura Medium" charset="0"/>
                          <a:ea typeface="Futura Medium" charset="0"/>
                          <a:cs typeface="Futura Medium" charset="0"/>
                        </a:rPr>
                        <a:t>Enseignants Chercheurs (titulaires &amp; contractuels)</a:t>
                      </a:r>
                    </a:p>
                  </a:txBody>
                  <a:tcPr/>
                </a:tc>
                <a:tc>
                  <a:txBody>
                    <a:bodyPr/>
                    <a:lstStyle/>
                    <a:p>
                      <a:pPr algn="ctr"/>
                      <a:r>
                        <a:rPr lang="fr-FR" sz="1600" dirty="0">
                          <a:latin typeface="Futura Medium" charset="0"/>
                          <a:ea typeface="Futura Medium" charset="0"/>
                          <a:cs typeface="Futura Medium" charset="0"/>
                        </a:rPr>
                        <a:t>40</a:t>
                      </a:r>
                    </a:p>
                  </a:txBody>
                  <a:tcPr/>
                </a:tc>
                <a:extLst>
                  <a:ext uri="{0D108BD9-81ED-4DB2-BD59-A6C34878D82A}">
                    <a16:rowId xmlns:a16="http://schemas.microsoft.com/office/drawing/2014/main" val="10001"/>
                  </a:ext>
                </a:extLst>
              </a:tr>
              <a:tr h="334205">
                <a:tc>
                  <a:txBody>
                    <a:bodyPr/>
                    <a:lstStyle/>
                    <a:p>
                      <a:r>
                        <a:rPr lang="fr-FR" sz="1600" dirty="0">
                          <a:latin typeface="Futura Medium" charset="0"/>
                          <a:ea typeface="Futura Medium" charset="0"/>
                          <a:cs typeface="Futura Medium" charset="0"/>
                        </a:rPr>
                        <a:t>ATER</a:t>
                      </a:r>
                    </a:p>
                  </a:txBody>
                  <a:tcPr/>
                </a:tc>
                <a:tc>
                  <a:txBody>
                    <a:bodyPr/>
                    <a:lstStyle/>
                    <a:p>
                      <a:pPr algn="ctr"/>
                      <a:r>
                        <a:rPr lang="fr-FR" sz="1600" b="0" dirty="0">
                          <a:solidFill>
                            <a:schemeClr val="tx1"/>
                          </a:solidFill>
                          <a:latin typeface="Futura Medium" charset="0"/>
                          <a:ea typeface="Futura Medium" charset="0"/>
                          <a:cs typeface="Futura Medium" charset="0"/>
                        </a:rPr>
                        <a:t>4</a:t>
                      </a:r>
                    </a:p>
                  </a:txBody>
                  <a:tcPr/>
                </a:tc>
                <a:extLst>
                  <a:ext uri="{0D108BD9-81ED-4DB2-BD59-A6C34878D82A}">
                    <a16:rowId xmlns:a16="http://schemas.microsoft.com/office/drawing/2014/main" val="1879119995"/>
                  </a:ext>
                </a:extLst>
              </a:tr>
              <a:tr h="334205">
                <a:tc>
                  <a:txBody>
                    <a:bodyPr/>
                    <a:lstStyle/>
                    <a:p>
                      <a:r>
                        <a:rPr lang="fr-FR" sz="1600" dirty="0">
                          <a:latin typeface="Futura Medium" charset="0"/>
                          <a:ea typeface="Futura Medium" charset="0"/>
                          <a:cs typeface="Futura Medium" charset="0"/>
                        </a:rPr>
                        <a:t>Doctorants</a:t>
                      </a:r>
                    </a:p>
                  </a:txBody>
                  <a:tcPr/>
                </a:tc>
                <a:tc>
                  <a:txBody>
                    <a:bodyPr/>
                    <a:lstStyle/>
                    <a:p>
                      <a:pPr algn="ctr"/>
                      <a:r>
                        <a:rPr lang="fr-FR" sz="1600" b="0" dirty="0">
                          <a:solidFill>
                            <a:schemeClr val="tx1"/>
                          </a:solidFill>
                          <a:latin typeface="Futura Medium" charset="0"/>
                          <a:ea typeface="Futura Medium" charset="0"/>
                          <a:cs typeface="Futura Medium" charset="0"/>
                        </a:rPr>
                        <a:t>18</a:t>
                      </a:r>
                    </a:p>
                  </a:txBody>
                  <a:tcPr/>
                </a:tc>
                <a:extLst>
                  <a:ext uri="{0D108BD9-81ED-4DB2-BD59-A6C34878D82A}">
                    <a16:rowId xmlns:a16="http://schemas.microsoft.com/office/drawing/2014/main" val="10002"/>
                  </a:ext>
                </a:extLst>
              </a:tr>
              <a:tr h="334205">
                <a:tc>
                  <a:txBody>
                    <a:bodyPr/>
                    <a:lstStyle/>
                    <a:p>
                      <a:r>
                        <a:rPr lang="fr-FR" sz="1600" dirty="0">
                          <a:latin typeface="Futura Medium" charset="0"/>
                          <a:ea typeface="Futura Medium" charset="0"/>
                          <a:cs typeface="Futura Medium" charset="0"/>
                        </a:rPr>
                        <a:t>Post-doctorants</a:t>
                      </a:r>
                    </a:p>
                  </a:txBody>
                  <a:tcPr/>
                </a:tc>
                <a:tc>
                  <a:txBody>
                    <a:bodyPr/>
                    <a:lstStyle/>
                    <a:p>
                      <a:pPr algn="ctr"/>
                      <a:r>
                        <a:rPr lang="fr-FR" sz="1600" dirty="0">
                          <a:latin typeface="Futura Medium" charset="0"/>
                          <a:ea typeface="Futura Medium" charset="0"/>
                          <a:cs typeface="Futura Medium" charset="0"/>
                        </a:rPr>
                        <a:t>2</a:t>
                      </a:r>
                    </a:p>
                  </a:txBody>
                  <a:tcPr/>
                </a:tc>
                <a:extLst>
                  <a:ext uri="{0D108BD9-81ED-4DB2-BD59-A6C34878D82A}">
                    <a16:rowId xmlns:a16="http://schemas.microsoft.com/office/drawing/2014/main" val="10003"/>
                  </a:ext>
                </a:extLst>
              </a:tr>
              <a:tr h="334205">
                <a:tc>
                  <a:txBody>
                    <a:bodyPr/>
                    <a:lstStyle/>
                    <a:p>
                      <a:r>
                        <a:rPr lang="fr-FR" sz="1600" dirty="0">
                          <a:latin typeface="Futura Medium" charset="0"/>
                          <a:ea typeface="Futura Medium" charset="0"/>
                          <a:cs typeface="Futura Medium" charset="0"/>
                        </a:rPr>
                        <a:t>Ingénieurs d’études</a:t>
                      </a:r>
                    </a:p>
                  </a:txBody>
                  <a:tcPr/>
                </a:tc>
                <a:tc>
                  <a:txBody>
                    <a:bodyPr/>
                    <a:lstStyle/>
                    <a:p>
                      <a:pPr algn="ctr"/>
                      <a:r>
                        <a:rPr lang="fr-FR" sz="1600" dirty="0">
                          <a:latin typeface="Futura Medium" charset="0"/>
                          <a:ea typeface="Futura Medium" charset="0"/>
                          <a:cs typeface="Futura Medium" charset="0"/>
                        </a:rPr>
                        <a:t>4 (temps plein) et 3 (20%)</a:t>
                      </a:r>
                    </a:p>
                  </a:txBody>
                  <a:tcPr/>
                </a:tc>
                <a:extLst>
                  <a:ext uri="{0D108BD9-81ED-4DB2-BD59-A6C34878D82A}">
                    <a16:rowId xmlns:a16="http://schemas.microsoft.com/office/drawing/2014/main" val="10005"/>
                  </a:ext>
                </a:extLst>
              </a:tr>
              <a:tr h="334205">
                <a:tc>
                  <a:txBody>
                    <a:bodyPr/>
                    <a:lstStyle/>
                    <a:p>
                      <a:r>
                        <a:rPr lang="fr-FR" sz="1600" dirty="0">
                          <a:latin typeface="Futura Medium" charset="0"/>
                          <a:ea typeface="Futura Medium" charset="0"/>
                          <a:cs typeface="Futura Medium" charset="0"/>
                        </a:rPr>
                        <a:t>Assistante de laboratoire</a:t>
                      </a:r>
                    </a:p>
                  </a:txBody>
                  <a:tcPr/>
                </a:tc>
                <a:tc>
                  <a:txBody>
                    <a:bodyPr/>
                    <a:lstStyle/>
                    <a:p>
                      <a:pPr algn="ctr"/>
                      <a:r>
                        <a:rPr lang="fr-FR" sz="1600" dirty="0">
                          <a:latin typeface="Futura Medium" charset="0"/>
                          <a:ea typeface="Futura Medium" charset="0"/>
                          <a:cs typeface="Futura Medium" charset="0"/>
                        </a:rPr>
                        <a:t>1</a:t>
                      </a:r>
                    </a:p>
                  </a:txBody>
                  <a:tcPr/>
                </a:tc>
                <a:extLst>
                  <a:ext uri="{0D108BD9-81ED-4DB2-BD59-A6C34878D82A}">
                    <a16:rowId xmlns:a16="http://schemas.microsoft.com/office/drawing/2014/main" val="10006"/>
                  </a:ext>
                </a:extLst>
              </a:tr>
              <a:tr h="334205">
                <a:tc>
                  <a:txBody>
                    <a:bodyPr/>
                    <a:lstStyle/>
                    <a:p>
                      <a:pPr algn="r"/>
                      <a:r>
                        <a:rPr lang="fr-FR" sz="1600" b="1" dirty="0">
                          <a:solidFill>
                            <a:schemeClr val="accent2"/>
                          </a:solidFill>
                          <a:latin typeface="Futura Medium" charset="0"/>
                          <a:ea typeface="Futura Medium" charset="0"/>
                          <a:cs typeface="Futura Medium" charset="0"/>
                        </a:rPr>
                        <a:t>Total</a:t>
                      </a:r>
                    </a:p>
                  </a:txBody>
                  <a:tcPr/>
                </a:tc>
                <a:tc>
                  <a:txBody>
                    <a:bodyPr/>
                    <a:lstStyle/>
                    <a:p>
                      <a:pPr algn="ctr"/>
                      <a:r>
                        <a:rPr lang="fr-FR" sz="1600" b="1" dirty="0">
                          <a:solidFill>
                            <a:schemeClr val="accent2"/>
                          </a:solidFill>
                          <a:latin typeface="Futura Medium" charset="0"/>
                          <a:ea typeface="Futura Medium" charset="0"/>
                          <a:cs typeface="Futura Medium" charset="0"/>
                        </a:rPr>
                        <a:t>72</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0501719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DSC</a:t>
            </a:r>
            <a:endParaRPr lang="fr-FR" dirty="0"/>
          </a:p>
        </p:txBody>
      </p:sp>
      <p:sp>
        <p:nvSpPr>
          <p:cNvPr id="3" name="Espace réservé du contenu 2"/>
          <p:cNvSpPr>
            <a:spLocks noGrp="1"/>
          </p:cNvSpPr>
          <p:nvPr>
            <p:ph idx="1"/>
          </p:nvPr>
        </p:nvSpPr>
        <p:spPr>
          <a:xfrm>
            <a:off x="457200" y="1336552"/>
            <a:ext cx="8229600" cy="5019635"/>
          </a:xfrm>
        </p:spPr>
        <p:txBody>
          <a:bodyPr>
            <a:noAutofit/>
          </a:bodyPr>
          <a:lstStyle/>
          <a:p>
            <a:pPr>
              <a:spcBef>
                <a:spcPts val="0"/>
              </a:spcBef>
              <a:spcAft>
                <a:spcPts val="1200"/>
              </a:spcAft>
            </a:pPr>
            <a:r>
              <a:rPr lang="fr-FR" sz="2000" b="1" dirty="0">
                <a:solidFill>
                  <a:schemeClr val="accent2"/>
                </a:solidFill>
              </a:rPr>
              <a:t>Objectifs scientifiques</a:t>
            </a:r>
          </a:p>
          <a:p>
            <a:pPr lvl="1">
              <a:spcBef>
                <a:spcPts val="0"/>
              </a:spcBef>
              <a:spcAft>
                <a:spcPts val="1200"/>
              </a:spcAft>
            </a:pPr>
            <a:endParaRPr lang="fr-FR" sz="1600" dirty="0"/>
          </a:p>
        </p:txBody>
      </p:sp>
      <p:sp>
        <p:nvSpPr>
          <p:cNvPr id="4" name="Rectangle 3">
            <a:extLst>
              <a:ext uri="{FF2B5EF4-FFF2-40B4-BE49-F238E27FC236}">
                <a16:creationId xmlns:a16="http://schemas.microsoft.com/office/drawing/2014/main" id="{98EA5D82-2FF6-E24D-B649-DED229309760}"/>
              </a:ext>
            </a:extLst>
          </p:cNvPr>
          <p:cNvSpPr/>
          <p:nvPr/>
        </p:nvSpPr>
        <p:spPr>
          <a:xfrm>
            <a:off x="308243" y="828735"/>
            <a:ext cx="3949736"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a:t>
            </a:r>
          </a:p>
        </p:txBody>
      </p:sp>
    </p:spTree>
    <p:extLst>
      <p:ext uri="{BB962C8B-B14F-4D97-AF65-F5344CB8AC3E}">
        <p14:creationId xmlns:p14="http://schemas.microsoft.com/office/powerpoint/2010/main" val="6320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DSC</a:t>
            </a:r>
            <a:endParaRPr lang="fr-FR" dirty="0"/>
          </a:p>
        </p:txBody>
      </p:sp>
      <p:sp>
        <p:nvSpPr>
          <p:cNvPr id="3" name="Espace réservé du contenu 2"/>
          <p:cNvSpPr>
            <a:spLocks noGrp="1"/>
          </p:cNvSpPr>
          <p:nvPr>
            <p:ph idx="1"/>
          </p:nvPr>
        </p:nvSpPr>
        <p:spPr>
          <a:xfrm>
            <a:off x="457200" y="1336552"/>
            <a:ext cx="8229600" cy="5019635"/>
          </a:xfrm>
        </p:spPr>
        <p:txBody>
          <a:bodyPr>
            <a:noAutofit/>
          </a:bodyPr>
          <a:lstStyle/>
          <a:p>
            <a:pPr>
              <a:spcBef>
                <a:spcPts val="0"/>
              </a:spcBef>
              <a:spcAft>
                <a:spcPts val="1200"/>
              </a:spcAft>
            </a:pPr>
            <a:r>
              <a:rPr lang="fr-FR" sz="2400" b="1" dirty="0">
                <a:solidFill>
                  <a:schemeClr val="accent2"/>
                </a:solidFill>
              </a:rPr>
              <a:t>Stratégie et Développements partenariaux</a:t>
            </a:r>
          </a:p>
          <a:p>
            <a:pPr lvl="1">
              <a:spcBef>
                <a:spcPts val="0"/>
              </a:spcBef>
              <a:spcAft>
                <a:spcPts val="1200"/>
              </a:spcAft>
            </a:pPr>
            <a:endParaRPr lang="fr-FR" sz="1800" dirty="0"/>
          </a:p>
        </p:txBody>
      </p:sp>
      <p:sp>
        <p:nvSpPr>
          <p:cNvPr id="4" name="Rectangle 3">
            <a:extLst>
              <a:ext uri="{FF2B5EF4-FFF2-40B4-BE49-F238E27FC236}">
                <a16:creationId xmlns:a16="http://schemas.microsoft.com/office/drawing/2014/main" id="{98EA5D82-2FF6-E24D-B649-DED229309760}"/>
              </a:ext>
            </a:extLst>
          </p:cNvPr>
          <p:cNvSpPr/>
          <p:nvPr/>
        </p:nvSpPr>
        <p:spPr>
          <a:xfrm>
            <a:off x="308243" y="828735"/>
            <a:ext cx="3949736"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a:t>
            </a:r>
          </a:p>
        </p:txBody>
      </p:sp>
    </p:spTree>
    <p:extLst>
      <p:ext uri="{BB962C8B-B14F-4D97-AF65-F5344CB8AC3E}">
        <p14:creationId xmlns:p14="http://schemas.microsoft.com/office/powerpoint/2010/main" val="751704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1400" y="2130425"/>
            <a:ext cx="7772400" cy="1470025"/>
          </a:xfrm>
        </p:spPr>
        <p:txBody>
          <a:bodyPr/>
          <a:lstStyle/>
          <a:p>
            <a:pPr algn="r"/>
            <a:r>
              <a:rPr lang="fr-FR" dirty="0"/>
              <a:t>Compétence </a:t>
            </a:r>
            <a:r>
              <a:rPr lang="fr-FR" dirty="0">
                <a:solidFill>
                  <a:schemeClr val="accent2"/>
                </a:solidFill>
              </a:rPr>
              <a:t>Vibration et Acoustique des Transports</a:t>
            </a:r>
            <a:endParaRPr lang="fr-FR" dirty="0"/>
          </a:p>
        </p:txBody>
      </p:sp>
    </p:spTree>
    <p:extLst>
      <p:ext uri="{BB962C8B-B14F-4D97-AF65-F5344CB8AC3E}">
        <p14:creationId xmlns:p14="http://schemas.microsoft.com/office/powerpoint/2010/main" val="11165601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chemeClr val="accent2"/>
                </a:solidFill>
              </a:rPr>
              <a:t>Vibration et Acoustique des Transports</a:t>
            </a:r>
            <a:endParaRPr lang="fr-FR" dirty="0"/>
          </a:p>
        </p:txBody>
      </p:sp>
      <p:sp>
        <p:nvSpPr>
          <p:cNvPr id="3" name="Espace réservé du contenu 2"/>
          <p:cNvSpPr>
            <a:spLocks noGrp="1"/>
          </p:cNvSpPr>
          <p:nvPr>
            <p:ph idx="1"/>
          </p:nvPr>
        </p:nvSpPr>
        <p:spPr>
          <a:xfrm>
            <a:off x="457200" y="909832"/>
            <a:ext cx="8229600" cy="5478267"/>
          </a:xfrm>
        </p:spPr>
        <p:txBody>
          <a:bodyPr>
            <a:noAutofit/>
          </a:bodyPr>
          <a:lstStyle/>
          <a:p>
            <a:pPr>
              <a:lnSpc>
                <a:spcPts val="2200"/>
              </a:lnSpc>
              <a:tabLst>
                <a:tab pos="1371600" algn="l"/>
                <a:tab pos="1511300" algn="l"/>
              </a:tabLst>
            </a:pPr>
            <a:endParaRPr lang="fr-FR" altLang="fr-FR" sz="2000" b="1" dirty="0">
              <a:latin typeface="Futura Medium" charset="0"/>
              <a:ea typeface="Futura Medium" charset="0"/>
              <a:cs typeface="Futura Medium" charset="0"/>
            </a:endParaRPr>
          </a:p>
          <a:p>
            <a:pPr>
              <a:lnSpc>
                <a:spcPts val="2200"/>
              </a:lnSpc>
              <a:tabLst>
                <a:tab pos="1371600" algn="l"/>
                <a:tab pos="1511300" algn="l"/>
              </a:tabLst>
            </a:pPr>
            <a:r>
              <a:rPr lang="fr-FR" altLang="fr-FR" sz="2000" b="1" dirty="0">
                <a:latin typeface="Futura Medium" charset="0"/>
                <a:ea typeface="Futura Medium" charset="0"/>
                <a:cs typeface="Futura Medium" charset="0"/>
              </a:rPr>
              <a:t>02</a:t>
            </a:r>
            <a:r>
              <a:rPr lang="fr-FR" altLang="fr-FR" sz="2000" dirty="0">
                <a:latin typeface="Futura Medium" charset="0"/>
                <a:ea typeface="Futura Medium" charset="0"/>
                <a:cs typeface="Futura Medium" charset="0"/>
              </a:rPr>
              <a:t> PR 	: 	P. Leclaire,  B. Martin</a:t>
            </a:r>
            <a:endParaRPr lang="fr-FR" altLang="fr-FR" sz="2000" strike="sngStrike" dirty="0">
              <a:latin typeface="Futura Medium" charset="0"/>
              <a:ea typeface="Futura Medium" charset="0"/>
              <a:cs typeface="Futura Medium" charset="0"/>
            </a:endParaRPr>
          </a:p>
          <a:p>
            <a:pPr>
              <a:lnSpc>
                <a:spcPts val="2200"/>
              </a:lnSpc>
              <a:tabLst>
                <a:tab pos="1371600" algn="l"/>
                <a:tab pos="1511300" algn="l"/>
              </a:tabLst>
            </a:pPr>
            <a:endParaRPr lang="fr-FR" altLang="fr-FR" sz="2000" b="1" dirty="0">
              <a:latin typeface="Futura Medium" charset="0"/>
              <a:ea typeface="Futura Medium" charset="0"/>
              <a:cs typeface="Futura Medium" charset="0"/>
            </a:endParaRPr>
          </a:p>
          <a:p>
            <a:pPr>
              <a:lnSpc>
                <a:spcPts val="2200"/>
              </a:lnSpc>
              <a:tabLst>
                <a:tab pos="1371600" algn="l"/>
                <a:tab pos="1511300" algn="l"/>
              </a:tabLst>
            </a:pPr>
            <a:r>
              <a:rPr lang="fr-FR" altLang="fr-FR" sz="2000" b="1" dirty="0">
                <a:latin typeface="Futura Medium" charset="0"/>
                <a:ea typeface="Futura Medium" charset="0"/>
                <a:cs typeface="Futura Medium" charset="0"/>
              </a:rPr>
              <a:t>00 (1)</a:t>
            </a:r>
            <a:r>
              <a:rPr lang="fr-FR" altLang="fr-FR" sz="2000" dirty="0">
                <a:latin typeface="Futura Medium" charset="0"/>
                <a:ea typeface="Futura Medium" charset="0"/>
                <a:cs typeface="Futura Medium" charset="0"/>
              </a:rPr>
              <a:t> MCF	: 	O. </a:t>
            </a:r>
            <a:r>
              <a:rPr lang="fr-FR" altLang="fr-FR" sz="2000" dirty="0" err="1">
                <a:latin typeface="Futura Medium" charset="0"/>
                <a:ea typeface="Futura Medium" charset="0"/>
                <a:cs typeface="Futura Medium" charset="0"/>
              </a:rPr>
              <a:t>Andrianarison</a:t>
            </a:r>
            <a:r>
              <a:rPr lang="fr-FR" altLang="fr-FR" sz="2000" dirty="0">
                <a:latin typeface="Futura Medium" charset="0"/>
                <a:ea typeface="Futura Medium" charset="0"/>
                <a:cs typeface="Futura Medium" charset="0"/>
              </a:rPr>
              <a:t> –S. </a:t>
            </a:r>
            <a:r>
              <a:rPr lang="fr-FR" altLang="fr-FR" sz="2000" dirty="0" err="1">
                <a:latin typeface="Futura Medium" charset="0"/>
                <a:ea typeface="Futura Medium" charset="0"/>
                <a:cs typeface="Futura Medium" charset="0"/>
              </a:rPr>
              <a:t>Gorog</a:t>
            </a:r>
            <a:r>
              <a:rPr lang="fr-FR" altLang="fr-FR" sz="2000" dirty="0">
                <a:latin typeface="Futura Medium" charset="0"/>
                <a:ea typeface="Futura Medium" charset="0"/>
                <a:cs typeface="Futura Medium" charset="0"/>
              </a:rPr>
              <a:t> – A. El-</a:t>
            </a:r>
            <a:r>
              <a:rPr lang="fr-FR" altLang="fr-FR" sz="2000" dirty="0" err="1">
                <a:latin typeface="Futura Medium" charset="0"/>
                <a:ea typeface="Futura Medium" charset="0"/>
                <a:cs typeface="Futura Medium" charset="0"/>
              </a:rPr>
              <a:t>Hafidi</a:t>
            </a:r>
            <a:r>
              <a:rPr lang="fr-FR" altLang="fr-FR" sz="2000" dirty="0">
                <a:latin typeface="Futura Medium" charset="0"/>
                <a:ea typeface="Futura Medium" charset="0"/>
                <a:cs typeface="Futura Medium" charset="0"/>
              </a:rPr>
              <a:t> – </a:t>
            </a:r>
          </a:p>
          <a:p>
            <a:pPr marL="0" indent="0">
              <a:lnSpc>
                <a:spcPts val="2200"/>
              </a:lnSpc>
              <a:buNone/>
              <a:tabLst>
                <a:tab pos="1371600" algn="l"/>
                <a:tab pos="1511300" algn="l"/>
              </a:tabLst>
            </a:pPr>
            <a:r>
              <a:rPr lang="fr-FR" altLang="fr-FR" sz="2000" dirty="0">
                <a:latin typeface="Futura Medium" charset="0"/>
                <a:ea typeface="Futura Medium" charset="0"/>
                <a:cs typeface="Futura Medium" charset="0"/>
              </a:rPr>
              <a:t>				B. Lay – N. Massé –</a:t>
            </a:r>
          </a:p>
          <a:p>
            <a:pPr marL="0" indent="0">
              <a:lnSpc>
                <a:spcPts val="2200"/>
              </a:lnSpc>
              <a:buNone/>
              <a:tabLst>
                <a:tab pos="1371600" algn="l"/>
                <a:tab pos="1511300" algn="l"/>
              </a:tabLst>
            </a:pPr>
            <a:r>
              <a:rPr lang="fr-FR" altLang="fr-FR" sz="2000" dirty="0">
                <a:latin typeface="Futura Medium" charset="0"/>
                <a:ea typeface="Futura Medium" charset="0"/>
                <a:cs typeface="Futura Medium" charset="0"/>
              </a:rPr>
              <a:t>				</a:t>
            </a:r>
            <a:r>
              <a:rPr lang="fr-FR" altLang="fr-FR" sz="2000" dirty="0" err="1">
                <a:latin typeface="Futura Medium" charset="0"/>
                <a:ea typeface="Futura Medium" charset="0"/>
                <a:cs typeface="Futura Medium" charset="0"/>
              </a:rPr>
              <a:t>T</a:t>
            </a:r>
            <a:r>
              <a:rPr lang="fr-FR" altLang="fr-FR" sz="2000" dirty="0">
                <a:latin typeface="Futura Medium" charset="0"/>
                <a:ea typeface="Futura Medium" charset="0"/>
                <a:cs typeface="Futura Medium" charset="0"/>
              </a:rPr>
              <a:t>. Dupont (Détachement)</a:t>
            </a:r>
          </a:p>
          <a:p>
            <a:pPr marL="0" indent="0">
              <a:lnSpc>
                <a:spcPts val="2200"/>
              </a:lnSpc>
              <a:buNone/>
              <a:tabLst>
                <a:tab pos="1371600" algn="l"/>
                <a:tab pos="1511300" algn="l"/>
              </a:tabLst>
            </a:pPr>
            <a:endParaRPr lang="fr-FR" altLang="fr-FR" sz="2000" b="1" dirty="0">
              <a:latin typeface="Futura Medium" charset="0"/>
              <a:ea typeface="Futura Medium" charset="0"/>
              <a:cs typeface="Futura Medium" charset="0"/>
            </a:endParaRPr>
          </a:p>
          <a:p>
            <a:pPr>
              <a:lnSpc>
                <a:spcPts val="2200"/>
              </a:lnSpc>
              <a:tabLst>
                <a:tab pos="1371600" algn="l"/>
                <a:tab pos="1511300" algn="l"/>
              </a:tabLst>
            </a:pPr>
            <a:r>
              <a:rPr lang="fr-FR" altLang="fr-FR" sz="2000" b="1" dirty="0">
                <a:latin typeface="Futura Medium" charset="0"/>
                <a:ea typeface="Futura Medium" charset="0"/>
                <a:cs typeface="Futura Medium" charset="0"/>
              </a:rPr>
              <a:t>01</a:t>
            </a:r>
            <a:r>
              <a:rPr lang="fr-FR" altLang="fr-FR" sz="2000" dirty="0">
                <a:latin typeface="Futura Medium" charset="0"/>
                <a:ea typeface="Futura Medium" charset="0"/>
                <a:cs typeface="Futura Medium" charset="0"/>
              </a:rPr>
              <a:t> EC contractuel  : A. </a:t>
            </a:r>
            <a:r>
              <a:rPr lang="fr-FR" altLang="fr-FR" sz="2000" dirty="0" err="1">
                <a:latin typeface="Futura Medium" charset="0"/>
                <a:ea typeface="Futura Medium" charset="0"/>
                <a:cs typeface="Futura Medium" charset="0"/>
              </a:rPr>
              <a:t>Guérine</a:t>
            </a:r>
            <a:endParaRPr lang="fr-FR" altLang="fr-FR" sz="2000" dirty="0">
              <a:latin typeface="Futura Medium" charset="0"/>
              <a:ea typeface="Futura Medium" charset="0"/>
              <a:cs typeface="Futura Medium" charset="0"/>
            </a:endParaRPr>
          </a:p>
          <a:p>
            <a:pPr>
              <a:lnSpc>
                <a:spcPts val="2200"/>
              </a:lnSpc>
              <a:tabLst>
                <a:tab pos="1371600" algn="l"/>
                <a:tab pos="1511300" algn="l"/>
              </a:tabLst>
            </a:pPr>
            <a:endParaRPr lang="fr-FR" altLang="fr-FR" sz="2000" dirty="0">
              <a:latin typeface="Futura Medium" charset="0"/>
              <a:ea typeface="Futura Medium" charset="0"/>
              <a:cs typeface="Futura Medium" charset="0"/>
            </a:endParaRPr>
          </a:p>
          <a:p>
            <a:pPr>
              <a:lnSpc>
                <a:spcPts val="2200"/>
              </a:lnSpc>
              <a:tabLst>
                <a:tab pos="1371600" algn="l"/>
                <a:tab pos="1511300" algn="l"/>
              </a:tabLst>
            </a:pPr>
            <a:r>
              <a:rPr lang="fr-FR" altLang="fr-FR" sz="2000" dirty="0">
                <a:latin typeface="Futura Medium" charset="0"/>
                <a:ea typeface="Futura Medium" charset="0"/>
                <a:cs typeface="Futura Medium" charset="0"/>
              </a:rPr>
              <a:t>02 Doctorants	 : Khouloud </a:t>
            </a:r>
            <a:r>
              <a:rPr lang="fr-FR" altLang="fr-FR" sz="2000" dirty="0" err="1">
                <a:latin typeface="Futura Medium" charset="0"/>
                <a:ea typeface="Futura Medium" charset="0"/>
                <a:cs typeface="Futura Medium" charset="0"/>
              </a:rPr>
              <a:t>Srihi</a:t>
            </a:r>
            <a:r>
              <a:rPr lang="fr-FR" altLang="fr-FR" sz="2000" dirty="0">
                <a:latin typeface="Futura Medium" charset="0"/>
                <a:ea typeface="Futura Medium" charset="0"/>
                <a:cs typeface="Futura Medium" charset="0"/>
              </a:rPr>
              <a:t>, Lucie Gallerand</a:t>
            </a:r>
          </a:p>
          <a:p>
            <a:pPr>
              <a:lnSpc>
                <a:spcPts val="2200"/>
              </a:lnSpc>
              <a:tabLst>
                <a:tab pos="1371600" algn="l"/>
                <a:tab pos="1511300" algn="l"/>
              </a:tabLst>
            </a:pPr>
            <a:endParaRPr lang="fr-FR" altLang="fr-FR" sz="2000" b="1" dirty="0">
              <a:latin typeface="Futura Medium" charset="0"/>
              <a:ea typeface="Futura Medium" charset="0"/>
              <a:cs typeface="Futura Medium" charset="0"/>
            </a:endParaRPr>
          </a:p>
          <a:p>
            <a:pPr>
              <a:lnSpc>
                <a:spcPts val="2200"/>
              </a:lnSpc>
              <a:tabLst>
                <a:tab pos="1371600" algn="l"/>
                <a:tab pos="1511300" algn="l"/>
              </a:tabLst>
            </a:pPr>
            <a:r>
              <a:rPr lang="fr-FR" altLang="fr-FR" sz="2000" b="1" dirty="0">
                <a:latin typeface="Futura Medium" charset="0"/>
                <a:ea typeface="Futura Medium" charset="0"/>
                <a:cs typeface="Futura Medium" charset="0"/>
              </a:rPr>
              <a:t>01 </a:t>
            </a:r>
            <a:r>
              <a:rPr lang="fr-FR" altLang="fr-FR" sz="2000" dirty="0">
                <a:latin typeface="Futura Medium" charset="0"/>
                <a:ea typeface="Futura Medium" charset="0"/>
                <a:cs typeface="Futura Medium" charset="0"/>
              </a:rPr>
              <a:t>Post-doc : Z. </a:t>
            </a:r>
            <a:r>
              <a:rPr lang="fr-FR" altLang="fr-FR" sz="2000" dirty="0" err="1">
                <a:latin typeface="Futura Medium" charset="0"/>
                <a:ea typeface="Futura Medium" charset="0"/>
                <a:cs typeface="Futura Medium" charset="0"/>
              </a:rPr>
              <a:t>Zergoune</a:t>
            </a:r>
            <a:endParaRPr lang="fr-FR" altLang="fr-FR" sz="2000" dirty="0">
              <a:latin typeface="Futura Medium" charset="0"/>
              <a:ea typeface="Futura Medium" charset="0"/>
              <a:cs typeface="Futura Medium" charset="0"/>
            </a:endParaRPr>
          </a:p>
        </p:txBody>
      </p:sp>
    </p:spTree>
    <p:extLst>
      <p:ext uri="{BB962C8B-B14F-4D97-AF65-F5344CB8AC3E}">
        <p14:creationId xmlns:p14="http://schemas.microsoft.com/office/powerpoint/2010/main" val="2660442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2"/>
          <p:cNvSpPr txBox="1">
            <a:spLocks/>
          </p:cNvSpPr>
          <p:nvPr/>
        </p:nvSpPr>
        <p:spPr>
          <a:xfrm>
            <a:off x="223520" y="833120"/>
            <a:ext cx="8514080" cy="575056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kern="1200">
                <a:solidFill>
                  <a:schemeClr val="tx1"/>
                </a:solidFill>
                <a:latin typeface="Futura t"/>
                <a:ea typeface="+mn-ea"/>
                <a:cs typeface="Futura t"/>
              </a:defRPr>
            </a:lvl1pPr>
            <a:lvl2pPr marL="457200" indent="0" algn="l" defTabSz="457200" rtl="0" eaLnBrk="1" latinLnBrk="0" hangingPunct="1">
              <a:spcBef>
                <a:spcPct val="20000"/>
              </a:spcBef>
              <a:buFont typeface="Arial"/>
              <a:buNone/>
              <a:defRPr sz="2000" kern="1200">
                <a:solidFill>
                  <a:schemeClr val="tx1"/>
                </a:solidFill>
                <a:latin typeface="Futura t"/>
                <a:ea typeface="+mn-ea"/>
                <a:cs typeface="Futura t"/>
              </a:defRPr>
            </a:lvl2pPr>
            <a:lvl3pPr marL="914400" indent="0" algn="l" defTabSz="457200" rtl="0" eaLnBrk="1" latinLnBrk="0" hangingPunct="1">
              <a:spcBef>
                <a:spcPct val="20000"/>
              </a:spcBef>
              <a:buFont typeface="Arial"/>
              <a:buNone/>
              <a:defRPr sz="1800" kern="1200">
                <a:solidFill>
                  <a:schemeClr val="tx1"/>
                </a:solidFill>
                <a:latin typeface="Futura t"/>
                <a:ea typeface="+mn-ea"/>
                <a:cs typeface="Futura t"/>
              </a:defRPr>
            </a:lvl3pPr>
            <a:lvl4pPr marL="1371600" indent="0" algn="l" defTabSz="457200" rtl="0" eaLnBrk="1" latinLnBrk="0" hangingPunct="1">
              <a:spcBef>
                <a:spcPct val="20000"/>
              </a:spcBef>
              <a:buFont typeface="Arial"/>
              <a:buNone/>
              <a:defRPr sz="1600" kern="1200">
                <a:solidFill>
                  <a:schemeClr val="tx1"/>
                </a:solidFill>
                <a:latin typeface="Futura t"/>
                <a:ea typeface="+mn-ea"/>
                <a:cs typeface="Futura t"/>
              </a:defRPr>
            </a:lvl4pPr>
            <a:lvl5pPr marL="1828800" indent="0" algn="l" defTabSz="457200" rtl="0" eaLnBrk="1" latinLnBrk="0" hangingPunct="1">
              <a:spcBef>
                <a:spcPct val="20000"/>
              </a:spcBef>
              <a:buFont typeface="Arial"/>
              <a:buNone/>
              <a:defRPr sz="1600" kern="1200">
                <a:solidFill>
                  <a:schemeClr val="tx1"/>
                </a:solidFill>
                <a:latin typeface="Futura t"/>
                <a:ea typeface="+mn-ea"/>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sz="1600" dirty="0"/>
          </a:p>
        </p:txBody>
      </p:sp>
      <p:sp>
        <p:nvSpPr>
          <p:cNvPr id="2" name="Titre 1"/>
          <p:cNvSpPr>
            <a:spLocks noGrp="1"/>
          </p:cNvSpPr>
          <p:nvPr>
            <p:ph type="title"/>
          </p:nvPr>
        </p:nvSpPr>
        <p:spPr/>
        <p:txBody>
          <a:bodyPr/>
          <a:lstStyle/>
          <a:p>
            <a:r>
              <a:rPr lang="fr-FR" dirty="0"/>
              <a:t>Compétence </a:t>
            </a:r>
            <a:r>
              <a:rPr lang="fr-FR" dirty="0">
                <a:solidFill>
                  <a:schemeClr val="accent2"/>
                </a:solidFill>
              </a:rPr>
              <a:t>Vibration et Acoustique des Transports</a:t>
            </a:r>
            <a:endParaRPr lang="fr-FR" dirty="0"/>
          </a:p>
        </p:txBody>
      </p:sp>
      <p:sp>
        <p:nvSpPr>
          <p:cNvPr id="3" name="Espace réservé du contenu 2"/>
          <p:cNvSpPr>
            <a:spLocks noGrp="1"/>
          </p:cNvSpPr>
          <p:nvPr>
            <p:ph idx="1"/>
          </p:nvPr>
        </p:nvSpPr>
        <p:spPr>
          <a:xfrm>
            <a:off x="457200" y="772160"/>
            <a:ext cx="8229600" cy="5224780"/>
          </a:xfrm>
        </p:spPr>
        <p:txBody>
          <a:bodyPr>
            <a:noAutofit/>
          </a:bodyPr>
          <a:lstStyle/>
          <a:p>
            <a:pPr marL="0" indent="0">
              <a:spcBef>
                <a:spcPts val="0"/>
              </a:spcBef>
              <a:spcAft>
                <a:spcPts val="200"/>
              </a:spcAft>
              <a:buNone/>
            </a:pPr>
            <a:endParaRPr lang="fr-FR" altLang="fr-FR" sz="1800" b="1" u="sng" dirty="0">
              <a:latin typeface="Futura Medium" charset="0"/>
              <a:ea typeface="Futura Medium" charset="0"/>
              <a:cs typeface="Futura Medium" charset="0"/>
            </a:endParaRPr>
          </a:p>
          <a:p>
            <a:pPr marL="0" indent="0">
              <a:lnSpc>
                <a:spcPts val="2200"/>
              </a:lnSpc>
              <a:spcBef>
                <a:spcPts val="0"/>
              </a:spcBef>
              <a:spcAft>
                <a:spcPts val="200"/>
              </a:spcAft>
              <a:buNone/>
            </a:pPr>
            <a:r>
              <a:rPr lang="fr-FR" altLang="fr-FR" sz="1600" b="1" dirty="0">
                <a:solidFill>
                  <a:schemeClr val="accent2"/>
                </a:solidFill>
              </a:rPr>
              <a:t>Vision et démarche</a:t>
            </a:r>
            <a:endParaRPr lang="fr-FR" sz="1600" b="1" dirty="0">
              <a:solidFill>
                <a:schemeClr val="accent2"/>
              </a:solidFill>
            </a:endParaRPr>
          </a:p>
          <a:p>
            <a:pPr marL="0" indent="0">
              <a:spcBef>
                <a:spcPts val="0"/>
              </a:spcBef>
              <a:spcAft>
                <a:spcPts val="200"/>
              </a:spcAft>
              <a:buNone/>
            </a:pPr>
            <a:r>
              <a:rPr lang="fr-FR" sz="1800" dirty="0">
                <a:latin typeface="Futura Medium" charset="0"/>
                <a:cs typeface="Futura Medium" charset="0"/>
              </a:rPr>
              <a:t>Étude des propriétés </a:t>
            </a:r>
            <a:r>
              <a:rPr lang="fr-FR" sz="1800" dirty="0" err="1">
                <a:latin typeface="Futura Medium" charset="0"/>
                <a:cs typeface="Futura Medium" charset="0"/>
              </a:rPr>
              <a:t>vibroacoustiques</a:t>
            </a:r>
            <a:r>
              <a:rPr lang="fr-FR" sz="1800" dirty="0">
                <a:latin typeface="Futura Medium" charset="0"/>
                <a:cs typeface="Futura Medium" charset="0"/>
              </a:rPr>
              <a:t> des structures utilisées dans les transports avec une structuration en 3 axes principaux :</a:t>
            </a:r>
          </a:p>
          <a:p>
            <a:pPr marL="285750">
              <a:spcAft>
                <a:spcPts val="200"/>
              </a:spcAft>
              <a:buFont typeface="Arial" panose="020B0604020202020204" pitchFamily="34" charset="0"/>
              <a:buChar char="•"/>
            </a:pPr>
            <a:r>
              <a:rPr lang="fr-FR" sz="1600" b="1" dirty="0">
                <a:latin typeface="Futura Medium" charset="0"/>
                <a:cs typeface="Futura Medium" charset="0"/>
              </a:rPr>
              <a:t>Propriétés acoustiques </a:t>
            </a:r>
            <a:r>
              <a:rPr lang="fr-FR" sz="1600" dirty="0">
                <a:latin typeface="Futura Medium" charset="0"/>
                <a:cs typeface="Futura Medium" charset="0"/>
              </a:rPr>
              <a:t>de matériaux complexes dans les applications </a:t>
            </a:r>
            <a:r>
              <a:rPr lang="fr-FR" sz="1600" b="1" dirty="0">
                <a:solidFill>
                  <a:schemeClr val="accent4"/>
                </a:solidFill>
                <a:latin typeface="Futura Medium" charset="0"/>
                <a:cs typeface="Futura Medium" charset="0"/>
              </a:rPr>
              <a:t>de contrôle vibratoire et acoustique passif</a:t>
            </a:r>
            <a:r>
              <a:rPr lang="fr-FR" sz="1600" dirty="0">
                <a:latin typeface="Futura Medium" charset="0"/>
                <a:cs typeface="Futura Medium" charset="0"/>
              </a:rPr>
              <a:t> (matériaux amortissants viscoélastiques contraints de type caoutchouc, ou matériaux absorbant le son de type matériaux </a:t>
            </a:r>
            <a:r>
              <a:rPr lang="fr-FR" sz="1600" b="1" dirty="0">
                <a:latin typeface="Futura Medium" charset="0"/>
                <a:cs typeface="Futura Medium" charset="0"/>
              </a:rPr>
              <a:t>poreux</a:t>
            </a:r>
            <a:r>
              <a:rPr lang="fr-FR" sz="1600" dirty="0">
                <a:latin typeface="Futura Medium" charset="0"/>
                <a:cs typeface="Futura Medium" charset="0"/>
              </a:rPr>
              <a:t>, </a:t>
            </a:r>
            <a:r>
              <a:rPr lang="fr-FR" sz="1600" b="1" dirty="0">
                <a:latin typeface="Futura Medium" charset="0"/>
                <a:cs typeface="Futura Medium" charset="0"/>
              </a:rPr>
              <a:t>fibreux</a:t>
            </a:r>
            <a:r>
              <a:rPr lang="fr-FR" sz="1600" dirty="0">
                <a:latin typeface="Futura Medium" charset="0"/>
                <a:cs typeface="Futura Medium" charset="0"/>
              </a:rPr>
              <a:t> ou </a:t>
            </a:r>
            <a:r>
              <a:rPr lang="fr-FR" sz="1600" b="1" dirty="0">
                <a:latin typeface="Futura Medium" charset="0"/>
                <a:cs typeface="Futura Medium" charset="0"/>
              </a:rPr>
              <a:t>granulaires</a:t>
            </a:r>
            <a:r>
              <a:rPr lang="fr-FR" sz="1600" dirty="0">
                <a:latin typeface="Futura Medium" charset="0"/>
                <a:cs typeface="Futura Medium" charset="0"/>
              </a:rPr>
              <a:t> </a:t>
            </a:r>
            <a:r>
              <a:rPr lang="fr-FR" sz="1600" b="1" dirty="0">
                <a:latin typeface="Futura Medium" charset="0"/>
                <a:cs typeface="Futura Medium" charset="0"/>
              </a:rPr>
              <a:t>saturés</a:t>
            </a:r>
            <a:r>
              <a:rPr lang="fr-FR" sz="1600" dirty="0">
                <a:latin typeface="Futura Medium" charset="0"/>
                <a:cs typeface="Futura Medium" charset="0"/>
              </a:rPr>
              <a:t> d’air,..).</a:t>
            </a:r>
          </a:p>
          <a:p>
            <a:pPr marL="285750">
              <a:spcBef>
                <a:spcPts val="0"/>
              </a:spcBef>
              <a:spcAft>
                <a:spcPts val="200"/>
              </a:spcAft>
              <a:buFont typeface="Arial" panose="020B0604020202020204" pitchFamily="34" charset="0"/>
              <a:buChar char="•"/>
            </a:pPr>
            <a:r>
              <a:rPr lang="fr-FR" sz="1600" b="1" dirty="0">
                <a:latin typeface="Futura Medium" charset="0"/>
                <a:cs typeface="Futura Medium" charset="0"/>
              </a:rPr>
              <a:t>Propriétés vibratoires </a:t>
            </a:r>
            <a:r>
              <a:rPr lang="fr-FR" sz="1600" dirty="0">
                <a:latin typeface="Futura Medium" charset="0"/>
                <a:cs typeface="Futura Medium" charset="0"/>
              </a:rPr>
              <a:t>de structures recouvertes de patchs multicouches</a:t>
            </a:r>
          </a:p>
          <a:p>
            <a:pPr marL="285750">
              <a:spcBef>
                <a:spcPts val="0"/>
              </a:spcBef>
              <a:spcAft>
                <a:spcPts val="200"/>
              </a:spcAft>
              <a:buFont typeface="Arial" panose="020B0604020202020204" pitchFamily="34" charset="0"/>
              <a:buChar char="•"/>
            </a:pPr>
            <a:r>
              <a:rPr lang="fr-FR" sz="1600" dirty="0">
                <a:latin typeface="Futura Medium" charset="0"/>
                <a:cs typeface="Futura Medium" charset="0"/>
              </a:rPr>
              <a:t>Thermique et vibrations</a:t>
            </a:r>
          </a:p>
          <a:p>
            <a:pPr marL="0" indent="0">
              <a:spcAft>
                <a:spcPts val="200"/>
              </a:spcAft>
              <a:buNone/>
            </a:pPr>
            <a:endParaRPr lang="fr-FR" sz="1800" b="1" u="sng" dirty="0">
              <a:latin typeface="Futura Medium" charset="0"/>
              <a:cs typeface="Futura Medium" charset="0"/>
            </a:endParaRPr>
          </a:p>
          <a:p>
            <a:pPr marL="0" indent="0">
              <a:lnSpc>
                <a:spcPts val="2200"/>
              </a:lnSpc>
              <a:spcBef>
                <a:spcPts val="0"/>
              </a:spcBef>
              <a:spcAft>
                <a:spcPts val="200"/>
              </a:spcAft>
              <a:buNone/>
            </a:pPr>
            <a:r>
              <a:rPr lang="fr-FR" sz="1600" b="1" dirty="0">
                <a:solidFill>
                  <a:schemeClr val="accent2"/>
                </a:solidFill>
              </a:rPr>
              <a:t>Domaines d’application</a:t>
            </a:r>
          </a:p>
          <a:p>
            <a:pPr>
              <a:spcAft>
                <a:spcPts val="200"/>
              </a:spcAft>
            </a:pPr>
            <a:r>
              <a:rPr lang="fr-FR" sz="1800" dirty="0">
                <a:latin typeface="Futura Medium" charset="0"/>
                <a:cs typeface="Futura Medium" charset="0"/>
              </a:rPr>
              <a:t>Transports et infrastructures</a:t>
            </a:r>
          </a:p>
          <a:p>
            <a:pPr>
              <a:spcAft>
                <a:spcPts val="200"/>
              </a:spcAft>
            </a:pPr>
            <a:r>
              <a:rPr lang="fr-FR" sz="1800" dirty="0" err="1">
                <a:latin typeface="Futura Medium" charset="0"/>
                <a:cs typeface="Futura Medium" charset="0"/>
              </a:rPr>
              <a:t>Matériaux</a:t>
            </a:r>
            <a:r>
              <a:rPr lang="fr-FR" sz="1800" dirty="0">
                <a:latin typeface="Futura Medium" charset="0"/>
                <a:cs typeface="Futura Medium" charset="0"/>
              </a:rPr>
              <a:t> pour le confort acoustique et vibratoire</a:t>
            </a:r>
          </a:p>
          <a:p>
            <a:pPr marL="0" indent="0">
              <a:spcBef>
                <a:spcPts val="0"/>
              </a:spcBef>
              <a:spcAft>
                <a:spcPts val="200"/>
              </a:spcAft>
              <a:buNone/>
            </a:pPr>
            <a:endParaRPr lang="fr-FR" sz="1800" b="1" u="sng" dirty="0">
              <a:latin typeface="Futura Medium" charset="0"/>
              <a:cs typeface="Futura Medium" charset="0"/>
            </a:endParaRPr>
          </a:p>
        </p:txBody>
      </p:sp>
      <p:pic>
        <p:nvPicPr>
          <p:cNvPr id="8" name="Picture 16">
            <a:extLst>
              <a:ext uri="{FF2B5EF4-FFF2-40B4-BE49-F238E27FC236}">
                <a16:creationId xmlns:a16="http://schemas.microsoft.com/office/drawing/2014/main" id="{F2DFC415-8BC6-CB49-B9DD-80BFC919F1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2145" y="3159383"/>
            <a:ext cx="1169218" cy="71552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nvGrpSpPr>
          <p:cNvPr id="9" name="Group 17">
            <a:extLst>
              <a:ext uri="{FF2B5EF4-FFF2-40B4-BE49-F238E27FC236}">
                <a16:creationId xmlns:a16="http://schemas.microsoft.com/office/drawing/2014/main" id="{69720D59-69C4-4D4B-86FE-D422DBC28DE8}"/>
              </a:ext>
            </a:extLst>
          </p:cNvPr>
          <p:cNvGrpSpPr>
            <a:grpSpLocks/>
          </p:cNvGrpSpPr>
          <p:nvPr/>
        </p:nvGrpSpPr>
        <p:grpSpPr bwMode="auto">
          <a:xfrm>
            <a:off x="7722145" y="4023592"/>
            <a:ext cx="1000673" cy="611981"/>
            <a:chOff x="4483" y="1710"/>
            <a:chExt cx="1260" cy="910"/>
          </a:xfrm>
        </p:grpSpPr>
        <p:pic>
          <p:nvPicPr>
            <p:cNvPr id="10" name="Picture 18">
              <a:extLst>
                <a:ext uri="{FF2B5EF4-FFF2-40B4-BE49-F238E27FC236}">
                  <a16:creationId xmlns:a16="http://schemas.microsoft.com/office/drawing/2014/main" id="{6444373E-C38D-0A4E-A6CA-97E3EFB08B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3" y="1710"/>
              <a:ext cx="1260" cy="742"/>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1" name="Text Box 19">
              <a:extLst>
                <a:ext uri="{FF2B5EF4-FFF2-40B4-BE49-F238E27FC236}">
                  <a16:creationId xmlns:a16="http://schemas.microsoft.com/office/drawing/2014/main" id="{DE29DC8B-902D-754E-9BEE-0C2BBD9A489D}"/>
                </a:ext>
              </a:extLst>
            </p:cNvPr>
            <p:cNvSpPr txBox="1">
              <a:spLocks noChangeArrowheads="1"/>
            </p:cNvSpPr>
            <p:nvPr/>
          </p:nvSpPr>
          <p:spPr bwMode="auto">
            <a:xfrm>
              <a:off x="4673" y="2466"/>
              <a:ext cx="509" cy="1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5pPr>
              <a:lvl6pPr marL="25146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6pPr>
              <a:lvl7pPr marL="29718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7pPr>
              <a:lvl8pPr marL="34290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8pPr>
              <a:lvl9pPr marL="38862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9pPr>
            </a:lstStyle>
            <a:p>
              <a:pPr>
                <a:buClrTx/>
                <a:buFontTx/>
                <a:buNone/>
              </a:pPr>
              <a:r>
                <a:rPr lang="fr-BE" sz="1000">
                  <a:solidFill>
                    <a:srgbClr val="FFFFFF"/>
                  </a:solidFill>
                </a:rPr>
                <a:t>Image ATF</a:t>
              </a:r>
            </a:p>
          </p:txBody>
        </p:sp>
      </p:grpSp>
      <p:grpSp>
        <p:nvGrpSpPr>
          <p:cNvPr id="12" name="Group 21">
            <a:extLst>
              <a:ext uri="{FF2B5EF4-FFF2-40B4-BE49-F238E27FC236}">
                <a16:creationId xmlns:a16="http://schemas.microsoft.com/office/drawing/2014/main" id="{C9B5C716-112E-E04F-8EB6-F76F866150A0}"/>
              </a:ext>
            </a:extLst>
          </p:cNvPr>
          <p:cNvGrpSpPr>
            <a:grpSpLocks/>
          </p:cNvGrpSpPr>
          <p:nvPr/>
        </p:nvGrpSpPr>
        <p:grpSpPr bwMode="auto">
          <a:xfrm>
            <a:off x="8144535" y="3555100"/>
            <a:ext cx="952971" cy="589330"/>
            <a:chOff x="3629" y="2561"/>
            <a:chExt cx="899" cy="723"/>
          </a:xfrm>
        </p:grpSpPr>
        <p:pic>
          <p:nvPicPr>
            <p:cNvPr id="13" name="Picture 22">
              <a:extLst>
                <a:ext uri="{FF2B5EF4-FFF2-40B4-BE49-F238E27FC236}">
                  <a16:creationId xmlns:a16="http://schemas.microsoft.com/office/drawing/2014/main" id="{72BEBC4F-FE78-464E-A93C-BB5BD61277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9" y="2561"/>
              <a:ext cx="899" cy="68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4" name="Picture 23">
              <a:extLst>
                <a:ext uri="{FF2B5EF4-FFF2-40B4-BE49-F238E27FC236}">
                  <a16:creationId xmlns:a16="http://schemas.microsoft.com/office/drawing/2014/main" id="{E6811078-9624-904D-BE44-AD67FBC0EA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9" y="3245"/>
              <a:ext cx="262" cy="38"/>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pic>
        <p:nvPicPr>
          <p:cNvPr id="15" name="Picture 24">
            <a:extLst>
              <a:ext uri="{FF2B5EF4-FFF2-40B4-BE49-F238E27FC236}">
                <a16:creationId xmlns:a16="http://schemas.microsoft.com/office/drawing/2014/main" id="{DA54CDF7-1328-8548-AAE9-B9191382B27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5248" y="4391925"/>
            <a:ext cx="975232" cy="767465"/>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6" name="Picture 3">
            <a:extLst>
              <a:ext uri="{FF2B5EF4-FFF2-40B4-BE49-F238E27FC236}">
                <a16:creationId xmlns:a16="http://schemas.microsoft.com/office/drawing/2014/main" id="{D1D99B3B-CA9C-034F-BC65-2F10EEB845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6337" y="3798146"/>
            <a:ext cx="2676146" cy="627357"/>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0094588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2"/>
          <p:cNvSpPr txBox="1">
            <a:spLocks/>
          </p:cNvSpPr>
          <p:nvPr/>
        </p:nvSpPr>
        <p:spPr>
          <a:xfrm>
            <a:off x="223520" y="833120"/>
            <a:ext cx="8514080" cy="575056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kern="1200">
                <a:solidFill>
                  <a:schemeClr val="tx1"/>
                </a:solidFill>
                <a:latin typeface="Futura t"/>
                <a:ea typeface="+mn-ea"/>
                <a:cs typeface="Futura t"/>
              </a:defRPr>
            </a:lvl1pPr>
            <a:lvl2pPr marL="457200" indent="0" algn="l" defTabSz="457200" rtl="0" eaLnBrk="1" latinLnBrk="0" hangingPunct="1">
              <a:spcBef>
                <a:spcPct val="20000"/>
              </a:spcBef>
              <a:buFont typeface="Arial"/>
              <a:buNone/>
              <a:defRPr sz="2000" kern="1200">
                <a:solidFill>
                  <a:schemeClr val="tx1"/>
                </a:solidFill>
                <a:latin typeface="Futura t"/>
                <a:ea typeface="+mn-ea"/>
                <a:cs typeface="Futura t"/>
              </a:defRPr>
            </a:lvl2pPr>
            <a:lvl3pPr marL="914400" indent="0" algn="l" defTabSz="457200" rtl="0" eaLnBrk="1" latinLnBrk="0" hangingPunct="1">
              <a:spcBef>
                <a:spcPct val="20000"/>
              </a:spcBef>
              <a:buFont typeface="Arial"/>
              <a:buNone/>
              <a:defRPr sz="1800" kern="1200">
                <a:solidFill>
                  <a:schemeClr val="tx1"/>
                </a:solidFill>
                <a:latin typeface="Futura t"/>
                <a:ea typeface="+mn-ea"/>
                <a:cs typeface="Futura t"/>
              </a:defRPr>
            </a:lvl3pPr>
            <a:lvl4pPr marL="1371600" indent="0" algn="l" defTabSz="457200" rtl="0" eaLnBrk="1" latinLnBrk="0" hangingPunct="1">
              <a:spcBef>
                <a:spcPct val="20000"/>
              </a:spcBef>
              <a:buFont typeface="Arial"/>
              <a:buNone/>
              <a:defRPr sz="1600" kern="1200">
                <a:solidFill>
                  <a:schemeClr val="tx1"/>
                </a:solidFill>
                <a:latin typeface="Futura t"/>
                <a:ea typeface="+mn-ea"/>
                <a:cs typeface="Futura t"/>
              </a:defRPr>
            </a:lvl4pPr>
            <a:lvl5pPr marL="1828800" indent="0" algn="l" defTabSz="457200" rtl="0" eaLnBrk="1" latinLnBrk="0" hangingPunct="1">
              <a:spcBef>
                <a:spcPct val="20000"/>
              </a:spcBef>
              <a:buFont typeface="Arial"/>
              <a:buNone/>
              <a:defRPr sz="1600" kern="1200">
                <a:solidFill>
                  <a:schemeClr val="tx1"/>
                </a:solidFill>
                <a:latin typeface="Futura t"/>
                <a:ea typeface="+mn-ea"/>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sz="1600" dirty="0"/>
          </a:p>
        </p:txBody>
      </p:sp>
      <p:sp>
        <p:nvSpPr>
          <p:cNvPr id="2" name="Titre 1"/>
          <p:cNvSpPr>
            <a:spLocks noGrp="1"/>
          </p:cNvSpPr>
          <p:nvPr>
            <p:ph type="title"/>
          </p:nvPr>
        </p:nvSpPr>
        <p:spPr/>
        <p:txBody>
          <a:bodyPr/>
          <a:lstStyle/>
          <a:p>
            <a:r>
              <a:rPr lang="fr-FR" dirty="0"/>
              <a:t>Compétence </a:t>
            </a:r>
            <a:r>
              <a:rPr lang="fr-FR" dirty="0">
                <a:solidFill>
                  <a:schemeClr val="accent2"/>
                </a:solidFill>
              </a:rPr>
              <a:t>Vibration et Acoustique des Transports</a:t>
            </a:r>
            <a:endParaRPr lang="fr-FR" dirty="0"/>
          </a:p>
        </p:txBody>
      </p:sp>
      <p:sp>
        <p:nvSpPr>
          <p:cNvPr id="8" name="Espace réservé du contenu 2">
            <a:extLst>
              <a:ext uri="{FF2B5EF4-FFF2-40B4-BE49-F238E27FC236}">
                <a16:creationId xmlns:a16="http://schemas.microsoft.com/office/drawing/2014/main" id="{3E69EED2-3BB1-45F3-AF19-B0A7F64E001C}"/>
              </a:ext>
            </a:extLst>
          </p:cNvPr>
          <p:cNvSpPr>
            <a:spLocks noGrp="1"/>
          </p:cNvSpPr>
          <p:nvPr>
            <p:ph idx="1"/>
          </p:nvPr>
        </p:nvSpPr>
        <p:spPr>
          <a:xfrm>
            <a:off x="457200" y="772160"/>
            <a:ext cx="8229600" cy="5224780"/>
          </a:xfrm>
        </p:spPr>
        <p:txBody>
          <a:bodyPr>
            <a:noAutofit/>
          </a:bodyPr>
          <a:lstStyle/>
          <a:p>
            <a:pPr marL="0" indent="0">
              <a:spcBef>
                <a:spcPts val="0"/>
              </a:spcBef>
              <a:spcAft>
                <a:spcPts val="600"/>
              </a:spcAft>
              <a:buNone/>
            </a:pPr>
            <a:r>
              <a:rPr lang="fr-FR" sz="1600" b="1" dirty="0">
                <a:solidFill>
                  <a:schemeClr val="accent2"/>
                </a:solidFill>
              </a:rPr>
              <a:t>Démarche scientifique </a:t>
            </a:r>
            <a:r>
              <a:rPr lang="fr-FR" sz="1600" b="1" dirty="0"/>
              <a:t>: </a:t>
            </a:r>
            <a:r>
              <a:rPr lang="fr-FR" sz="1600" dirty="0"/>
              <a:t>Étude des propriétés acoustiques et vibratoires </a:t>
            </a:r>
          </a:p>
          <a:p>
            <a:pPr marL="0" indent="0">
              <a:spcBef>
                <a:spcPts val="0"/>
              </a:spcBef>
              <a:spcAft>
                <a:spcPts val="600"/>
              </a:spcAft>
              <a:buNone/>
            </a:pPr>
            <a:r>
              <a:rPr lang="fr-FR" sz="1600" dirty="0"/>
              <a:t>des structures utilisées dans les transports. </a:t>
            </a: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r>
              <a:rPr lang="fr-FR" sz="1600" b="1" dirty="0">
                <a:solidFill>
                  <a:schemeClr val="accent2"/>
                </a:solidFill>
              </a:rPr>
              <a:t>Domaines d’application: </a:t>
            </a:r>
            <a:r>
              <a:rPr lang="fr-FR" sz="1600" dirty="0"/>
              <a:t>Transports et infrastructures, </a:t>
            </a:r>
            <a:r>
              <a:rPr lang="fr-FR" sz="1600" dirty="0" err="1"/>
              <a:t>Matériaux</a:t>
            </a:r>
            <a:r>
              <a:rPr lang="fr-FR" sz="1600" dirty="0"/>
              <a:t> pour </a:t>
            </a:r>
          </a:p>
          <a:p>
            <a:pPr marL="0" indent="0">
              <a:spcBef>
                <a:spcPts val="0"/>
              </a:spcBef>
              <a:spcAft>
                <a:spcPts val="600"/>
              </a:spcAft>
              <a:buNone/>
            </a:pPr>
            <a:r>
              <a:rPr lang="fr-FR" sz="1600" dirty="0"/>
              <a:t>le confort acoustique et vibratoire</a:t>
            </a: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0" indent="0">
              <a:spcBef>
                <a:spcPts val="0"/>
              </a:spcBef>
              <a:spcAft>
                <a:spcPts val="600"/>
              </a:spcAft>
              <a:buNone/>
            </a:pPr>
            <a:endParaRPr lang="fr-FR" sz="1600" b="1" dirty="0">
              <a:solidFill>
                <a:schemeClr val="accent2"/>
              </a:solidFill>
            </a:endParaRPr>
          </a:p>
          <a:p>
            <a:pPr marL="342900" lvl="1">
              <a:spcBef>
                <a:spcPts val="0"/>
              </a:spcBef>
              <a:spcAft>
                <a:spcPts val="200"/>
              </a:spcAft>
              <a:buFont typeface="Wingdings" panose="05000000000000000000" pitchFamily="2" charset="2"/>
              <a:buChar char="Ø"/>
            </a:pPr>
            <a:endParaRPr lang="fr-FR" sz="1800" dirty="0"/>
          </a:p>
          <a:p>
            <a:pPr>
              <a:spcAft>
                <a:spcPts val="200"/>
              </a:spcAft>
            </a:pPr>
            <a:endParaRPr lang="fr-FR" sz="1600" dirty="0"/>
          </a:p>
        </p:txBody>
      </p:sp>
      <p:graphicFrame>
        <p:nvGraphicFramePr>
          <p:cNvPr id="5" name="Group 255">
            <a:extLst>
              <a:ext uri="{FF2B5EF4-FFF2-40B4-BE49-F238E27FC236}">
                <a16:creationId xmlns:a16="http://schemas.microsoft.com/office/drawing/2014/main" id="{5128D2D0-D2BC-7140-AC7A-4F36EAD80A3D}"/>
              </a:ext>
            </a:extLst>
          </p:cNvPr>
          <p:cNvGraphicFramePr>
            <a:graphicFrameLocks noGrp="1"/>
          </p:cNvGraphicFramePr>
          <p:nvPr>
            <p:extLst>
              <p:ext uri="{D42A27DB-BD31-4B8C-83A1-F6EECF244321}">
                <p14:modId xmlns:p14="http://schemas.microsoft.com/office/powerpoint/2010/main" val="836422824"/>
              </p:ext>
            </p:extLst>
          </p:nvPr>
        </p:nvGraphicFramePr>
        <p:xfrm>
          <a:off x="171449" y="2610753"/>
          <a:ext cx="8801101" cy="3391310"/>
        </p:xfrm>
        <a:graphic>
          <a:graphicData uri="http://schemas.openxmlformats.org/drawingml/2006/table">
            <a:tbl>
              <a:tblPr firstRow="1" firstCol="1">
                <a:tableStyleId>{3C2FFA5D-87B4-456A-9821-1D502468CF0F}</a:tableStyleId>
              </a:tblPr>
              <a:tblGrid>
                <a:gridCol w="1689101">
                  <a:extLst>
                    <a:ext uri="{9D8B030D-6E8A-4147-A177-3AD203B41FA5}">
                      <a16:colId xmlns:a16="http://schemas.microsoft.com/office/drawing/2014/main" val="20000"/>
                    </a:ext>
                  </a:extLst>
                </a:gridCol>
                <a:gridCol w="3845791">
                  <a:extLst>
                    <a:ext uri="{9D8B030D-6E8A-4147-A177-3AD203B41FA5}">
                      <a16:colId xmlns:a16="http://schemas.microsoft.com/office/drawing/2014/main" val="20001"/>
                    </a:ext>
                  </a:extLst>
                </a:gridCol>
                <a:gridCol w="1704109">
                  <a:extLst>
                    <a:ext uri="{9D8B030D-6E8A-4147-A177-3AD203B41FA5}">
                      <a16:colId xmlns:a16="http://schemas.microsoft.com/office/drawing/2014/main" val="20002"/>
                    </a:ext>
                  </a:extLst>
                </a:gridCol>
                <a:gridCol w="1562100">
                  <a:extLst>
                    <a:ext uri="{9D8B030D-6E8A-4147-A177-3AD203B41FA5}">
                      <a16:colId xmlns:a16="http://schemas.microsoft.com/office/drawing/2014/main" val="20003"/>
                    </a:ext>
                  </a:extLst>
                </a:gridCol>
              </a:tblGrid>
              <a:tr h="785258">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Axes de recherche </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Thématiques</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34290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Enseignants</a:t>
                      </a:r>
                    </a:p>
                    <a:p>
                      <a:pPr marL="0" marR="0" lvl="0" indent="-34290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Chercheurs</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tc>
                  <a:txBody>
                    <a:bodyPr/>
                    <a:lstStyle/>
                    <a:p>
                      <a:pPr marL="0" marR="0" lvl="0" indent="0" algn="ctr" defTabSz="914400" rtl="0" eaLnBrk="1" fontAlgn="ctr" latinLnBrk="0" hangingPunct="1">
                        <a:lnSpc>
                          <a:spcPct val="100000"/>
                        </a:lnSpc>
                        <a:spcBef>
                          <a:spcPts val="600"/>
                        </a:spcBef>
                        <a:spcAft>
                          <a:spcPts val="0"/>
                        </a:spcAft>
                        <a:buClrTx/>
                        <a:buSzTx/>
                        <a:buFontTx/>
                        <a:buNone/>
                        <a:tabLst/>
                      </a:pPr>
                      <a:r>
                        <a:rPr kumimoji="0" lang="fr-FR" sz="1600" u="none" strike="noStrike" cap="none" normalizeH="0" baseline="0" dirty="0">
                          <a:ln>
                            <a:noFill/>
                          </a:ln>
                          <a:effectLst/>
                          <a:latin typeface="Futura Medium" charset="0"/>
                          <a:ea typeface="Futura Medium" charset="0"/>
                          <a:cs typeface="Futura Medium" charset="0"/>
                        </a:rPr>
                        <a:t>Thèses en cours</a:t>
                      </a:r>
                      <a:endParaRPr kumimoji="0" lang="fr-FR" sz="1600" b="1" i="0" u="none" strike="noStrike" cap="none" normalizeH="0" baseline="0" dirty="0">
                        <a:ln>
                          <a:noFill/>
                        </a:ln>
                        <a:solidFill>
                          <a:srgbClr val="FFFFFF"/>
                        </a:solidFill>
                        <a:effectLst/>
                        <a:latin typeface="Futura Medium" charset="0"/>
                        <a:ea typeface="Futura Medium" charset="0"/>
                        <a:cs typeface="Futura Medium" charset="0"/>
                      </a:endParaRPr>
                    </a:p>
                  </a:txBody>
                  <a:tcPr marT="45723" marB="45723" anchor="ctr" horzOverflow="overflow"/>
                </a:tc>
                <a:extLst>
                  <a:ext uri="{0D108BD9-81ED-4DB2-BD59-A6C34878D82A}">
                    <a16:rowId xmlns:a16="http://schemas.microsoft.com/office/drawing/2014/main" val="10000"/>
                  </a:ext>
                </a:extLst>
              </a:tr>
              <a:tr h="1165372">
                <a:tc>
                  <a:txBody>
                    <a:bodyPr/>
                    <a:lstStyle/>
                    <a:p>
                      <a:pPr algn="l" fontAlgn="ctr"/>
                      <a:r>
                        <a:rPr lang="fr-FR" sz="1600" b="1" u="none" strike="noStrike" dirty="0">
                          <a:effectLst/>
                        </a:rPr>
                        <a:t>Acoustique des matériaux complexes</a:t>
                      </a:r>
                      <a:endParaRPr lang="fr-FR" sz="1600" b="1" i="0" u="none" strike="noStrike" dirty="0">
                        <a:solidFill>
                          <a:srgbClr val="000000"/>
                        </a:solidFill>
                        <a:effectLst/>
                        <a:latin typeface="Calibri" panose="020F0502020204030204" pitchFamily="34" charset="0"/>
                      </a:endParaRPr>
                    </a:p>
                  </a:txBody>
                  <a:tcPr marT="45723" marB="45723" anchor="ctr" horzOverflow="overflow"/>
                </a:tc>
                <a:tc>
                  <a:txBody>
                    <a:bodyPr/>
                    <a:lstStyle/>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r>
                        <a:rPr lang="fr-FR" sz="1600" dirty="0">
                          <a:solidFill>
                            <a:schemeClr val="tx1"/>
                          </a:solidFill>
                          <a:latin typeface="Futura Medium" charset="0"/>
                          <a:cs typeface="Futura Medium" charset="0"/>
                        </a:rPr>
                        <a:t>Matériaux poreux et </a:t>
                      </a:r>
                      <a:r>
                        <a:rPr lang="fr-FR" sz="1600" dirty="0" err="1">
                          <a:solidFill>
                            <a:schemeClr val="tx1"/>
                          </a:solidFill>
                          <a:latin typeface="Futura Medium" charset="0"/>
                          <a:cs typeface="Futura Medium" charset="0"/>
                        </a:rPr>
                        <a:t>microstructurés</a:t>
                      </a:r>
                      <a:r>
                        <a:rPr lang="fr-FR" sz="1600" dirty="0">
                          <a:solidFill>
                            <a:schemeClr val="tx1"/>
                          </a:solidFill>
                          <a:latin typeface="Futura Medium" charset="0"/>
                          <a:cs typeface="Futura Medium" charset="0"/>
                        </a:rPr>
                        <a:t> </a:t>
                      </a:r>
                    </a:p>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r>
                        <a:rPr lang="fr-FR" sz="1600" dirty="0">
                          <a:solidFill>
                            <a:schemeClr val="tx1"/>
                          </a:solidFill>
                          <a:latin typeface="Futura Medium" charset="0"/>
                          <a:cs typeface="Futura Medium" charset="0"/>
                        </a:rPr>
                        <a:t>Métamatériaux</a:t>
                      </a:r>
                    </a:p>
                    <a:p>
                      <a:pPr marL="285750" marR="0" indent="-285750" algn="l" defTabSz="457200" rtl="0" eaLnBrk="1" fontAlgn="ctr" latinLnBrk="0" hangingPunct="1">
                        <a:lnSpc>
                          <a:spcPct val="100000"/>
                        </a:lnSpc>
                        <a:spcBef>
                          <a:spcPts val="600"/>
                        </a:spcBef>
                        <a:spcAft>
                          <a:spcPts val="0"/>
                        </a:spcAft>
                        <a:buClrTx/>
                        <a:buSzTx/>
                        <a:buFont typeface="Arial" panose="020B0604020202020204" pitchFamily="34" charset="0"/>
                        <a:buChar char="•"/>
                        <a:tabLst/>
                        <a:defRPr/>
                      </a:pPr>
                      <a:r>
                        <a:rPr lang="fr-FR" sz="1600" dirty="0">
                          <a:solidFill>
                            <a:schemeClr val="tx1"/>
                          </a:solidFill>
                          <a:latin typeface="Futura Medium" charset="0"/>
                          <a:cs typeface="Futura Medium" charset="0"/>
                        </a:rPr>
                        <a:t>Matériaux microperforés</a:t>
                      </a: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cs typeface="Futura Medium" charset="0"/>
                        </a:rPr>
                        <a:t>Ph. </a:t>
                      </a:r>
                      <a:r>
                        <a:rPr kumimoji="0" lang="fr-FR" sz="1600" b="0" i="0" u="none" strike="noStrike" cap="none" normalizeH="0" baseline="0" dirty="0" err="1">
                          <a:ln>
                            <a:noFill/>
                          </a:ln>
                          <a:solidFill>
                            <a:schemeClr val="tx1"/>
                          </a:solidFill>
                          <a:effectLst/>
                          <a:latin typeface="Futura Medium" charset="0"/>
                          <a:cs typeface="Futura Medium" charset="0"/>
                        </a:rPr>
                        <a:t>Leclaire</a:t>
                      </a:r>
                      <a:endParaRPr kumimoji="0" lang="fr-FR" sz="1600" b="0" i="0" u="none" strike="noStrike" cap="none" normalizeH="0" baseline="0" dirty="0">
                        <a:ln>
                          <a:noFill/>
                        </a:ln>
                        <a:solidFill>
                          <a:schemeClr val="tx1"/>
                        </a:solidFill>
                        <a:effectLst/>
                        <a:latin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cs typeface="Futura Medium" charset="0"/>
                        </a:rPr>
                        <a:t>O. </a:t>
                      </a:r>
                      <a:r>
                        <a:rPr kumimoji="0" lang="fr-FR" sz="1600" b="0" i="0" u="none" strike="noStrike" cap="none" normalizeH="0" baseline="0" dirty="0" err="1">
                          <a:ln>
                            <a:noFill/>
                          </a:ln>
                          <a:solidFill>
                            <a:schemeClr val="tx1"/>
                          </a:solidFill>
                          <a:effectLst/>
                          <a:latin typeface="Futura Medium" charset="0"/>
                          <a:cs typeface="Futura Medium" charset="0"/>
                        </a:rPr>
                        <a:t>Adrianarison</a:t>
                      </a:r>
                      <a:endParaRPr kumimoji="0" lang="fr-FR" sz="1600" b="0" i="0" u="none" strike="noStrike" cap="none" normalizeH="0" baseline="0" dirty="0">
                        <a:ln>
                          <a:noFill/>
                        </a:ln>
                        <a:solidFill>
                          <a:schemeClr val="tx1"/>
                        </a:solidFill>
                        <a:effectLst/>
                        <a:latin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cs typeface="Futura Medium" charset="0"/>
                        </a:rPr>
                        <a:t>S. </a:t>
                      </a:r>
                      <a:r>
                        <a:rPr kumimoji="0" lang="fr-FR" sz="1600" b="0" i="0" u="none" strike="noStrike" cap="none" normalizeH="0" baseline="0" dirty="0" err="1">
                          <a:ln>
                            <a:noFill/>
                          </a:ln>
                          <a:solidFill>
                            <a:schemeClr val="tx1"/>
                          </a:solidFill>
                          <a:effectLst/>
                          <a:latin typeface="Futura Medium" charset="0"/>
                          <a:cs typeface="Futura Medium" charset="0"/>
                        </a:rPr>
                        <a:t>Gorog</a:t>
                      </a:r>
                      <a:endParaRPr kumimoji="0" lang="fr-FR" sz="1600" b="0" i="0" u="none" strike="noStrike" cap="none" normalizeH="0" baseline="0" dirty="0">
                        <a:ln>
                          <a:noFill/>
                        </a:ln>
                        <a:solidFill>
                          <a:schemeClr val="tx1"/>
                        </a:solidFill>
                        <a:effectLst/>
                        <a:latin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endParaRPr kumimoji="0" lang="fr-FR" sz="1600" b="0" i="0" u="none" strike="noStrike" cap="none" normalizeH="0" baseline="0" dirty="0">
                        <a:ln>
                          <a:noFill/>
                        </a:ln>
                        <a:solidFill>
                          <a:schemeClr val="tx1"/>
                        </a:solidFill>
                        <a:effectLst/>
                        <a:latin typeface="Futura Medium" charset="0"/>
                        <a:cs typeface="Futura Medium" charset="0"/>
                      </a:endParaRP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ea typeface="Futura Medium" charset="0"/>
                          <a:cs typeface="Futura Medium" charset="0"/>
                        </a:rPr>
                        <a:t>1</a:t>
                      </a:r>
                    </a:p>
                  </a:txBody>
                  <a:tcPr marT="45723" marB="45723" anchor="ctr" horzOverflow="overflow"/>
                </a:tc>
                <a:extLst>
                  <a:ext uri="{0D108BD9-81ED-4DB2-BD59-A6C34878D82A}">
                    <a16:rowId xmlns:a16="http://schemas.microsoft.com/office/drawing/2014/main" val="10001"/>
                  </a:ext>
                </a:extLst>
              </a:tr>
              <a:tr h="1310646">
                <a:tc>
                  <a:txBody>
                    <a:bodyPr/>
                    <a:lstStyle/>
                    <a:p>
                      <a:pPr algn="l" fontAlgn="ctr"/>
                      <a:r>
                        <a:rPr lang="fr-FR" sz="1600" b="1" u="none" strike="noStrike" dirty="0">
                          <a:effectLst/>
                        </a:rPr>
                        <a:t>Thermo </a:t>
                      </a:r>
                      <a:r>
                        <a:rPr lang="fr-FR" sz="1600" b="1" u="none" strike="noStrike" dirty="0" err="1">
                          <a:effectLst/>
                        </a:rPr>
                        <a:t>vibroacoustique</a:t>
                      </a:r>
                      <a:endParaRPr lang="fr-FR" sz="1600" b="1" u="none" strike="noStrike" dirty="0">
                        <a:effectLst/>
                      </a:endParaRPr>
                    </a:p>
                  </a:txBody>
                  <a:tcPr marT="45723" marB="45723" anchor="ctr" horzOverflow="overflow"/>
                </a:tc>
                <a:tc>
                  <a:txBody>
                    <a:bodyPr/>
                    <a:lstStyle/>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600" b="0" i="0" u="none" strike="noStrike" cap="none" normalizeH="0" baseline="0" dirty="0">
                          <a:ln>
                            <a:noFill/>
                          </a:ln>
                          <a:solidFill>
                            <a:schemeClr val="tx1"/>
                          </a:solidFill>
                          <a:effectLst/>
                          <a:latin typeface="Futura Medium" charset="0"/>
                          <a:cs typeface="Futura Medium" charset="0"/>
                        </a:rPr>
                        <a:t>Champs vibratoires et thermiques</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600" b="0" i="0" u="none" strike="noStrike" cap="none" normalizeH="0" baseline="0" dirty="0">
                          <a:ln>
                            <a:noFill/>
                          </a:ln>
                          <a:solidFill>
                            <a:schemeClr val="tx1"/>
                          </a:solidFill>
                          <a:effectLst/>
                          <a:latin typeface="Futura Medium" charset="0"/>
                          <a:cs typeface="Futura Medium" charset="0"/>
                        </a:rPr>
                        <a:t>Matériaux biosourcés</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600" b="0" i="0" u="none" strike="noStrike" cap="none" normalizeH="0" baseline="0" dirty="0">
                          <a:ln>
                            <a:noFill/>
                          </a:ln>
                          <a:solidFill>
                            <a:schemeClr val="tx1"/>
                          </a:solidFill>
                          <a:effectLst/>
                          <a:latin typeface="Futura Medium" charset="0"/>
                          <a:cs typeface="Futura Medium" charset="0"/>
                        </a:rPr>
                        <a:t>Rayonnement acoustique</a:t>
                      </a:r>
                    </a:p>
                    <a:p>
                      <a:pPr marL="285750" marR="0" lvl="0" indent="-285750" algn="l" defTabSz="914400" rtl="0" eaLnBrk="1" fontAlgn="ctr" latinLnBrk="0" hangingPunct="1">
                        <a:lnSpc>
                          <a:spcPct val="100000"/>
                        </a:lnSpc>
                        <a:spcBef>
                          <a:spcPts val="600"/>
                        </a:spcBef>
                        <a:spcAft>
                          <a:spcPts val="0"/>
                        </a:spcAft>
                        <a:buClrTx/>
                        <a:buSzTx/>
                        <a:buFont typeface="Arial" panose="020B0604020202020204" pitchFamily="34" charset="0"/>
                        <a:buChar char="•"/>
                        <a:tabLst/>
                      </a:pPr>
                      <a:r>
                        <a:rPr kumimoji="0" lang="fr-FR" sz="1600" b="0" i="0" u="none" strike="noStrike" cap="none" normalizeH="0" baseline="0" dirty="0" err="1">
                          <a:ln>
                            <a:noFill/>
                          </a:ln>
                          <a:solidFill>
                            <a:schemeClr val="tx1"/>
                          </a:solidFill>
                          <a:effectLst/>
                          <a:latin typeface="Futura Medium" charset="0"/>
                          <a:cs typeface="Futura Medium" charset="0"/>
                        </a:rPr>
                        <a:t>Aéroacoustique</a:t>
                      </a:r>
                      <a:endParaRPr kumimoji="0" lang="fr-FR" sz="1600" b="0" i="0" u="none" strike="noStrike" cap="none" normalizeH="0" baseline="0" dirty="0">
                        <a:ln>
                          <a:noFill/>
                        </a:ln>
                        <a:solidFill>
                          <a:schemeClr val="tx1"/>
                        </a:solidFill>
                        <a:effectLst/>
                        <a:latin typeface="Futura Medium" charset="0"/>
                        <a:cs typeface="Futura Medium" charset="0"/>
                      </a:endParaRPr>
                    </a:p>
                  </a:txBody>
                  <a:tcPr marT="45723" marB="45723" anchor="ctr" horzOverflow="overflow"/>
                </a:tc>
                <a:tc>
                  <a:txBody>
                    <a:bodyPr/>
                    <a:lstStyle/>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ea typeface="Futura Medium" charset="0"/>
                          <a:cs typeface="Futura Medium" charset="0"/>
                        </a:rPr>
                        <a:t>B. Martin</a:t>
                      </a: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ea typeface="Futura Medium" charset="0"/>
                          <a:cs typeface="Futura Medium" charset="0"/>
                        </a:rPr>
                        <a:t>B. Lay</a:t>
                      </a: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ea typeface="Futura Medium" charset="0"/>
                          <a:cs typeface="Futura Medium" charset="0"/>
                        </a:rPr>
                        <a:t>Ali El-</a:t>
                      </a:r>
                      <a:r>
                        <a:rPr kumimoji="0" lang="fr-FR" sz="1600" b="0" i="0" u="none" strike="noStrike" cap="none" normalizeH="0" baseline="0" dirty="0" err="1">
                          <a:ln>
                            <a:noFill/>
                          </a:ln>
                          <a:solidFill>
                            <a:schemeClr val="tx1"/>
                          </a:solidFill>
                          <a:effectLst/>
                          <a:latin typeface="Futura Medium" charset="0"/>
                          <a:ea typeface="Futura Medium" charset="0"/>
                          <a:cs typeface="Futura Medium" charset="0"/>
                        </a:rPr>
                        <a:t>Hafidi</a:t>
                      </a:r>
                      <a:endParaRPr kumimoji="0" lang="fr-FR" sz="1600" b="0" i="0" u="none" strike="noStrike" cap="none" normalizeH="0" baseline="0" dirty="0">
                        <a:ln>
                          <a:noFill/>
                        </a:ln>
                        <a:solidFill>
                          <a:schemeClr val="tx1"/>
                        </a:solidFill>
                        <a:effectLst/>
                        <a:latin typeface="Futura Medium" charset="0"/>
                        <a:ea typeface="Futura Medium" charset="0"/>
                        <a:cs typeface="Futura Medium" charset="0"/>
                      </a:endParaRPr>
                    </a:p>
                    <a:p>
                      <a:pPr marL="0" marR="0" lvl="0" indent="0" algn="l" defTabSz="914400" rtl="0" eaLnBrk="1" fontAlgn="ctr" latinLnBrk="0" hangingPunct="1">
                        <a:lnSpc>
                          <a:spcPct val="100000"/>
                        </a:lnSpc>
                        <a:spcBef>
                          <a:spcPts val="600"/>
                        </a:spcBef>
                        <a:spcAft>
                          <a:spcPts val="0"/>
                        </a:spcAft>
                        <a:buClrTx/>
                        <a:buSzTx/>
                        <a:buFontTx/>
                        <a:buNone/>
                        <a:tabLst/>
                      </a:pPr>
                      <a:r>
                        <a:rPr kumimoji="0" lang="fr-FR" sz="1600" b="0" i="0" u="none" strike="noStrike" cap="none" normalizeH="0" baseline="0" dirty="0">
                          <a:ln>
                            <a:noFill/>
                          </a:ln>
                          <a:solidFill>
                            <a:schemeClr val="tx1"/>
                          </a:solidFill>
                          <a:effectLst/>
                          <a:latin typeface="Futura Medium" charset="0"/>
                          <a:ea typeface="Futura Medium" charset="0"/>
                          <a:cs typeface="Futura Medium" charset="0"/>
                        </a:rPr>
                        <a:t>N. Massé</a:t>
                      </a:r>
                    </a:p>
                  </a:txBody>
                  <a:tcPr marT="45723" marB="45723" anchor="ctr" horzOverflow="overflow"/>
                </a:tc>
                <a:tc>
                  <a:txBody>
                    <a:bodyPr/>
                    <a:lstStyle/>
                    <a:p>
                      <a:pPr marL="0" fontAlgn="ctr">
                        <a:spcBef>
                          <a:spcPts val="600"/>
                        </a:spcBef>
                        <a:spcAft>
                          <a:spcPts val="0"/>
                        </a:spcAft>
                      </a:pPr>
                      <a:r>
                        <a:rPr lang="fr-FR" sz="1400" dirty="0">
                          <a:solidFill>
                            <a:schemeClr val="tx1"/>
                          </a:solidFill>
                          <a:latin typeface="Futura Medium" charset="0"/>
                          <a:ea typeface="Futura Medium" charset="0"/>
                          <a:cs typeface="Futura Medium" charset="0"/>
                        </a:rPr>
                        <a:t>1</a:t>
                      </a:r>
                    </a:p>
                  </a:txBody>
                  <a:tcPr marT="45723" marB="45723" anchor="ctr" horzOverflow="overflow"/>
                </a:tc>
                <a:extLst>
                  <a:ext uri="{0D108BD9-81ED-4DB2-BD59-A6C34878D82A}">
                    <a16:rowId xmlns:a16="http://schemas.microsoft.com/office/drawing/2014/main" val="10003"/>
                  </a:ext>
                </a:extLst>
              </a:tr>
            </a:tbl>
          </a:graphicData>
        </a:graphic>
      </p:graphicFrame>
      <p:pic>
        <p:nvPicPr>
          <p:cNvPr id="9" name="Picture 16">
            <a:extLst>
              <a:ext uri="{FF2B5EF4-FFF2-40B4-BE49-F238E27FC236}">
                <a16:creationId xmlns:a16="http://schemas.microsoft.com/office/drawing/2014/main" id="{BF4691C6-865F-954F-8D1A-ABC8D413A8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940" y="585611"/>
            <a:ext cx="1169218" cy="71552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nvGrpSpPr>
          <p:cNvPr id="10" name="Group 17">
            <a:extLst>
              <a:ext uri="{FF2B5EF4-FFF2-40B4-BE49-F238E27FC236}">
                <a16:creationId xmlns:a16="http://schemas.microsoft.com/office/drawing/2014/main" id="{7050222A-D1A5-9F4D-BD90-574262CF4C91}"/>
              </a:ext>
            </a:extLst>
          </p:cNvPr>
          <p:cNvGrpSpPr>
            <a:grpSpLocks/>
          </p:cNvGrpSpPr>
          <p:nvPr/>
        </p:nvGrpSpPr>
        <p:grpSpPr bwMode="auto">
          <a:xfrm>
            <a:off x="7882940" y="1449820"/>
            <a:ext cx="1000673" cy="611981"/>
            <a:chOff x="4483" y="1710"/>
            <a:chExt cx="1260" cy="910"/>
          </a:xfrm>
        </p:grpSpPr>
        <p:pic>
          <p:nvPicPr>
            <p:cNvPr id="11" name="Picture 18">
              <a:extLst>
                <a:ext uri="{FF2B5EF4-FFF2-40B4-BE49-F238E27FC236}">
                  <a16:creationId xmlns:a16="http://schemas.microsoft.com/office/drawing/2014/main" id="{7B51D991-6DFA-394A-B4DA-FDDB7F6917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3" y="1710"/>
              <a:ext cx="1260" cy="742"/>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2" name="Text Box 19">
              <a:extLst>
                <a:ext uri="{FF2B5EF4-FFF2-40B4-BE49-F238E27FC236}">
                  <a16:creationId xmlns:a16="http://schemas.microsoft.com/office/drawing/2014/main" id="{2A5FF954-971C-C947-9686-1A1E8D5C243B}"/>
                </a:ext>
              </a:extLst>
            </p:cNvPr>
            <p:cNvSpPr txBox="1">
              <a:spLocks noChangeArrowheads="1"/>
            </p:cNvSpPr>
            <p:nvPr/>
          </p:nvSpPr>
          <p:spPr bwMode="auto">
            <a:xfrm>
              <a:off x="4673" y="2466"/>
              <a:ext cx="509" cy="15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5pPr>
              <a:lvl6pPr marL="25146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6pPr>
              <a:lvl7pPr marL="29718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7pPr>
              <a:lvl8pPr marL="34290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8pPr>
              <a:lvl9pPr marL="3886200" indent="-228600" defTabSz="449263" fontAlgn="base">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Arial" charset="0"/>
                </a:defRPr>
              </a:lvl9pPr>
            </a:lstStyle>
            <a:p>
              <a:pPr>
                <a:buClrTx/>
                <a:buFontTx/>
                <a:buNone/>
              </a:pPr>
              <a:r>
                <a:rPr lang="fr-BE" sz="1000">
                  <a:solidFill>
                    <a:srgbClr val="FFFFFF"/>
                  </a:solidFill>
                </a:rPr>
                <a:t>Image ATF</a:t>
              </a:r>
            </a:p>
          </p:txBody>
        </p:sp>
      </p:grpSp>
      <p:grpSp>
        <p:nvGrpSpPr>
          <p:cNvPr id="13" name="Group 21">
            <a:extLst>
              <a:ext uri="{FF2B5EF4-FFF2-40B4-BE49-F238E27FC236}">
                <a16:creationId xmlns:a16="http://schemas.microsoft.com/office/drawing/2014/main" id="{6AF2C7AC-EAEB-5147-AA98-80B5D62B0F4D}"/>
              </a:ext>
            </a:extLst>
          </p:cNvPr>
          <p:cNvGrpSpPr>
            <a:grpSpLocks/>
          </p:cNvGrpSpPr>
          <p:nvPr/>
        </p:nvGrpSpPr>
        <p:grpSpPr bwMode="auto">
          <a:xfrm>
            <a:off x="8305330" y="981328"/>
            <a:ext cx="952971" cy="589330"/>
            <a:chOff x="3629" y="2561"/>
            <a:chExt cx="899" cy="723"/>
          </a:xfrm>
        </p:grpSpPr>
        <p:pic>
          <p:nvPicPr>
            <p:cNvPr id="14" name="Picture 22">
              <a:extLst>
                <a:ext uri="{FF2B5EF4-FFF2-40B4-BE49-F238E27FC236}">
                  <a16:creationId xmlns:a16="http://schemas.microsoft.com/office/drawing/2014/main" id="{CB557380-30CB-0F4D-A6BD-5EC8D869E7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 y="2561"/>
              <a:ext cx="899" cy="68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5" name="Picture 23">
              <a:extLst>
                <a:ext uri="{FF2B5EF4-FFF2-40B4-BE49-F238E27FC236}">
                  <a16:creationId xmlns:a16="http://schemas.microsoft.com/office/drawing/2014/main" id="{0971FBB9-CA4A-F44E-988E-6643CB3A85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9" y="3245"/>
              <a:ext cx="262" cy="38"/>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pic>
        <p:nvPicPr>
          <p:cNvPr id="16" name="Picture 24">
            <a:extLst>
              <a:ext uri="{FF2B5EF4-FFF2-40B4-BE49-F238E27FC236}">
                <a16:creationId xmlns:a16="http://schemas.microsoft.com/office/drawing/2014/main" id="{94431CBF-F6EA-284C-9690-2B95F66AFF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0438" y="1666959"/>
            <a:ext cx="975232" cy="767465"/>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7" name="Picture 3">
            <a:extLst>
              <a:ext uri="{FF2B5EF4-FFF2-40B4-BE49-F238E27FC236}">
                <a16:creationId xmlns:a16="http://schemas.microsoft.com/office/drawing/2014/main" id="{0A2E5F46-9622-F845-88FE-03E8DEE23F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7132" y="1224374"/>
            <a:ext cx="2676146" cy="627357"/>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505998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chemeClr val="accent2"/>
                </a:solidFill>
              </a:rPr>
              <a:t>Vibration et Acoustique des Transports</a:t>
            </a:r>
            <a:endParaRPr lang="fr-FR" dirty="0"/>
          </a:p>
        </p:txBody>
      </p:sp>
      <p:sp>
        <p:nvSpPr>
          <p:cNvPr id="3" name="Espace réservé du contenu 2"/>
          <p:cNvSpPr>
            <a:spLocks noGrp="1"/>
          </p:cNvSpPr>
          <p:nvPr>
            <p:ph idx="1"/>
          </p:nvPr>
        </p:nvSpPr>
        <p:spPr>
          <a:xfrm>
            <a:off x="457200" y="909832"/>
            <a:ext cx="8229600" cy="5478267"/>
          </a:xfrm>
        </p:spPr>
        <p:txBody>
          <a:bodyPr>
            <a:noAutofit/>
          </a:bodyPr>
          <a:lstStyle/>
          <a:p>
            <a:pPr>
              <a:lnSpc>
                <a:spcPts val="2200"/>
              </a:lnSpc>
              <a:tabLst>
                <a:tab pos="1371600" algn="l"/>
                <a:tab pos="1511300" algn="l"/>
              </a:tabLst>
            </a:pPr>
            <a:endParaRPr lang="fr-FR" altLang="fr-FR" sz="1600" b="1" dirty="0">
              <a:latin typeface="Futura Medium" charset="0"/>
              <a:ea typeface="Futura Medium" charset="0"/>
              <a:cs typeface="Futura Medium" charset="0"/>
            </a:endParaRPr>
          </a:p>
          <a:p>
            <a:pPr marL="0" indent="0">
              <a:lnSpc>
                <a:spcPts val="2200"/>
              </a:lnSpc>
              <a:spcBef>
                <a:spcPts val="0"/>
              </a:spcBef>
              <a:spcAft>
                <a:spcPts val="200"/>
              </a:spcAft>
              <a:buNone/>
            </a:pPr>
            <a:r>
              <a:rPr lang="fr-FR" altLang="fr-FR" sz="1600" b="1" dirty="0">
                <a:solidFill>
                  <a:schemeClr val="accent2"/>
                </a:solidFill>
              </a:rPr>
              <a:t>Infrastructures et équipements</a:t>
            </a:r>
          </a:p>
          <a:p>
            <a:pPr>
              <a:lnSpc>
                <a:spcPts val="2200"/>
              </a:lnSpc>
              <a:tabLst>
                <a:tab pos="2222500" algn="l"/>
                <a:tab pos="2527300" algn="l"/>
              </a:tabLst>
            </a:pPr>
            <a:r>
              <a:rPr lang="fr-FR" altLang="fr-FR" sz="1600" dirty="0">
                <a:latin typeface="Futura Medium" charset="0"/>
                <a:ea typeface="Futura Medium" charset="0"/>
                <a:cs typeface="Futura Medium" charset="0"/>
              </a:rPr>
              <a:t>Surface de recherche	:	500 m</a:t>
            </a:r>
            <a:r>
              <a:rPr lang="fr-FR" altLang="fr-FR" sz="1600" baseline="30000" dirty="0">
                <a:latin typeface="Futura Medium" charset="0"/>
                <a:ea typeface="Futura Medium" charset="0"/>
                <a:cs typeface="Futura Medium" charset="0"/>
              </a:rPr>
              <a:t>2</a:t>
            </a:r>
            <a:endParaRPr lang="fr-FR" altLang="fr-FR" sz="1600" dirty="0">
              <a:latin typeface="Futura Medium" charset="0"/>
              <a:ea typeface="Futura Medium" charset="0"/>
              <a:cs typeface="Futura Medium" charset="0"/>
            </a:endParaRPr>
          </a:p>
          <a:p>
            <a:pPr>
              <a:lnSpc>
                <a:spcPts val="2200"/>
              </a:lnSpc>
              <a:tabLst>
                <a:tab pos="2222500" algn="l"/>
                <a:tab pos="2527300" algn="l"/>
              </a:tabLst>
            </a:pPr>
            <a:r>
              <a:rPr lang="fr-FR" altLang="fr-FR" sz="1600" dirty="0">
                <a:latin typeface="Futura Medium" charset="0"/>
                <a:ea typeface="Futura Medium" charset="0"/>
                <a:cs typeface="Futura Medium" charset="0"/>
              </a:rPr>
              <a:t>Laboratoire Acoustique	:  	</a:t>
            </a:r>
            <a:r>
              <a:rPr lang="fr-FR" altLang="fr-FR" sz="1600" dirty="0" err="1">
                <a:latin typeface="Futura Medium" charset="0"/>
                <a:ea typeface="Futura Medium" charset="0"/>
                <a:cs typeface="Futura Medium" charset="0"/>
              </a:rPr>
              <a:t>Porosimètre</a:t>
            </a:r>
            <a:r>
              <a:rPr lang="fr-FR" altLang="fr-FR" sz="1600" dirty="0">
                <a:latin typeface="Futura Medium" charset="0"/>
                <a:ea typeface="Futura Medium" charset="0"/>
                <a:cs typeface="Futura Medium" charset="0"/>
              </a:rPr>
              <a:t>, tortuosité, résistivité, Ultrasons aériens, Tube 			à impédance, analyseurs de spectres, microphones, 			   holographie acoustique,  </a:t>
            </a:r>
            <a:r>
              <a:rPr lang="is-IS" altLang="fr-FR" sz="1600" dirty="0">
                <a:latin typeface="Futura Medium" charset="0"/>
                <a:ea typeface="Futura Medium" charset="0"/>
                <a:cs typeface="Futura Medium" charset="0"/>
              </a:rPr>
              <a:t>…</a:t>
            </a:r>
            <a:endParaRPr lang="fr-FR" altLang="fr-FR" sz="1600" dirty="0">
              <a:latin typeface="Futura Medium" charset="0"/>
              <a:ea typeface="Futura Medium" charset="0"/>
              <a:cs typeface="Futura Medium" charset="0"/>
            </a:endParaRPr>
          </a:p>
          <a:p>
            <a:pPr>
              <a:lnSpc>
                <a:spcPts val="2200"/>
              </a:lnSpc>
              <a:tabLst>
                <a:tab pos="2222500" algn="l"/>
                <a:tab pos="2527300" algn="l"/>
              </a:tabLst>
            </a:pPr>
            <a:r>
              <a:rPr lang="fr-FR" altLang="fr-FR" sz="1600" dirty="0">
                <a:latin typeface="Futura Medium" charset="0"/>
                <a:ea typeface="Futura Medium" charset="0"/>
                <a:cs typeface="Futura Medium" charset="0"/>
              </a:rPr>
              <a:t>Laboratoire vibrations 	: 	</a:t>
            </a:r>
            <a:r>
              <a:rPr lang="fr-FR" altLang="fr-FR" sz="1600" dirty="0" err="1">
                <a:latin typeface="Futura Medium" charset="0"/>
                <a:ea typeface="Futura Medium" charset="0"/>
                <a:cs typeface="Futura Medium" charset="0"/>
              </a:rPr>
              <a:t>Vibromètre</a:t>
            </a:r>
            <a:r>
              <a:rPr lang="fr-FR" altLang="fr-FR" sz="1600" dirty="0">
                <a:latin typeface="Futura Medium" charset="0"/>
                <a:ea typeface="Futura Medium" charset="0"/>
                <a:cs typeface="Futura Medium" charset="0"/>
              </a:rPr>
              <a:t> laser, Pots vibrants, analyseurs de spectres, 			accéléromètres, </a:t>
            </a:r>
            <a:r>
              <a:rPr lang="fr-FR" altLang="fr-FR" sz="1600" dirty="0" err="1">
                <a:latin typeface="Futura Medium" charset="0"/>
                <a:ea typeface="Futura Medium" charset="0"/>
                <a:cs typeface="Futura Medium" charset="0"/>
              </a:rPr>
              <a:t>caméra</a:t>
            </a:r>
            <a:r>
              <a:rPr lang="fr-FR" altLang="fr-FR" sz="1600" dirty="0">
                <a:latin typeface="Futura Medium" charset="0"/>
                <a:ea typeface="Futura Medium" charset="0"/>
                <a:cs typeface="Futura Medium" charset="0"/>
              </a:rPr>
              <a:t> thermique haute </a:t>
            </a:r>
            <a:r>
              <a:rPr lang="fr-FR" altLang="fr-FR" sz="1600" dirty="0" err="1">
                <a:latin typeface="Futura Medium" charset="0"/>
                <a:ea typeface="Futura Medium" charset="0"/>
                <a:cs typeface="Futura Medium" charset="0"/>
              </a:rPr>
              <a:t>fréquence</a:t>
            </a:r>
            <a:r>
              <a:rPr lang="fr-FR" altLang="fr-FR" sz="1600" dirty="0">
                <a:latin typeface="Futura Medium" charset="0"/>
                <a:ea typeface="Futura Medium" charset="0"/>
                <a:cs typeface="Futura Medium" charset="0"/>
              </a:rPr>
              <a:t>,</a:t>
            </a:r>
            <a:r>
              <a:rPr lang="is-IS" altLang="fr-FR" sz="1600" dirty="0">
                <a:latin typeface="Futura Medium" charset="0"/>
                <a:ea typeface="Futura Medium" charset="0"/>
                <a:cs typeface="Futura Medium" charset="0"/>
              </a:rPr>
              <a:t>…</a:t>
            </a:r>
            <a:endParaRPr lang="fr-FR" altLang="fr-FR" sz="1600" dirty="0">
              <a:latin typeface="Futura Medium" charset="0"/>
              <a:ea typeface="Futura Medium" charset="0"/>
              <a:cs typeface="Futura Medium" charset="0"/>
            </a:endParaRPr>
          </a:p>
          <a:p>
            <a:pPr>
              <a:lnSpc>
                <a:spcPts val="2200"/>
              </a:lnSpc>
              <a:tabLst>
                <a:tab pos="2222500" algn="l"/>
                <a:tab pos="2527300" algn="l"/>
              </a:tabLst>
            </a:pPr>
            <a:r>
              <a:rPr lang="fr-FR" altLang="fr-FR" sz="1600" dirty="0">
                <a:latin typeface="Futura Medium" charset="0"/>
                <a:ea typeface="Futura Medium" charset="0"/>
                <a:cs typeface="Futura Medium" charset="0"/>
              </a:rPr>
              <a:t>Grandes infrastructures	: 	</a:t>
            </a:r>
            <a:r>
              <a:rPr lang="fr-FR" altLang="fr-FR" sz="1600" b="1" dirty="0">
                <a:latin typeface="Futura Medium" charset="0"/>
                <a:ea typeface="Futura Medium" charset="0"/>
                <a:cs typeface="Futura Medium" charset="0"/>
              </a:rPr>
              <a:t>Chambres hémi-</a:t>
            </a:r>
            <a:r>
              <a:rPr lang="fr-FR" altLang="fr-FR" sz="1600" b="1" dirty="0" err="1">
                <a:latin typeface="Futura Medium" charset="0"/>
                <a:ea typeface="Futura Medium" charset="0"/>
                <a:cs typeface="Futura Medium" charset="0"/>
              </a:rPr>
              <a:t>anéchoïque</a:t>
            </a:r>
            <a:r>
              <a:rPr lang="fr-FR" altLang="fr-FR" sz="1600" b="1" dirty="0">
                <a:latin typeface="Futura Medium" charset="0"/>
                <a:ea typeface="Futura Medium" charset="0"/>
                <a:cs typeface="Futura Medium" charset="0"/>
              </a:rPr>
              <a:t> </a:t>
            </a:r>
            <a:r>
              <a:rPr lang="fr-FR" altLang="fr-FR" sz="1600" dirty="0">
                <a:latin typeface="Futura Medium" charset="0"/>
                <a:ea typeface="Futura Medium" charset="0"/>
                <a:cs typeface="Futura Medium" charset="0"/>
              </a:rPr>
              <a:t>et </a:t>
            </a:r>
            <a:r>
              <a:rPr lang="fr-FR" altLang="fr-FR" sz="1600" b="1" dirty="0" err="1">
                <a:latin typeface="Futura Medium" charset="0"/>
                <a:ea typeface="Futura Medium" charset="0"/>
                <a:cs typeface="Futura Medium" charset="0"/>
              </a:rPr>
              <a:t>réverbérante</a:t>
            </a:r>
            <a:endParaRPr lang="fr-FR" altLang="fr-FR" sz="1600" b="1" dirty="0">
              <a:latin typeface="Futura Medium" charset="0"/>
              <a:ea typeface="Futura Medium" charset="0"/>
              <a:cs typeface="Futura Medium" charset="0"/>
            </a:endParaRPr>
          </a:p>
        </p:txBody>
      </p:sp>
      <p:pic>
        <p:nvPicPr>
          <p:cNvPr id="5" name="Picture 4" descr="bandeau acoustique">
            <a:extLst>
              <a:ext uri="{FF2B5EF4-FFF2-40B4-BE49-F238E27FC236}">
                <a16:creationId xmlns:a16="http://schemas.microsoft.com/office/drawing/2014/main" id="{48B7D136-CB8C-9B41-9E34-5117CDFA148A}"/>
              </a:ext>
            </a:extLst>
          </p:cNvPr>
          <p:cNvPicPr>
            <a:picLocks noChangeAspect="1" noChangeArrowheads="1"/>
          </p:cNvPicPr>
          <p:nvPr/>
        </p:nvPicPr>
        <p:blipFill>
          <a:blip r:embed="rId2"/>
          <a:srcRect l="2651" t="7210" r="3307" b="10133"/>
          <a:stretch>
            <a:fillRect/>
          </a:stretch>
        </p:blipFill>
        <p:spPr bwMode="auto">
          <a:xfrm>
            <a:off x="1690333" y="3888311"/>
            <a:ext cx="5763333" cy="1855319"/>
          </a:xfrm>
          <a:prstGeom prst="rect">
            <a:avLst/>
          </a:prstGeom>
          <a:noFill/>
        </p:spPr>
      </p:pic>
    </p:spTree>
    <p:extLst>
      <p:ext uri="{BB962C8B-B14F-4D97-AF65-F5344CB8AC3E}">
        <p14:creationId xmlns:p14="http://schemas.microsoft.com/office/powerpoint/2010/main" val="1314468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VAT</a:t>
            </a:r>
            <a:endParaRPr lang="fr-FR" dirty="0"/>
          </a:p>
        </p:txBody>
      </p:sp>
      <p:sp>
        <p:nvSpPr>
          <p:cNvPr id="5" name="Espace réservé du contenu 2"/>
          <p:cNvSpPr>
            <a:spLocks noGrp="1"/>
          </p:cNvSpPr>
          <p:nvPr>
            <p:ph idx="4294967295"/>
          </p:nvPr>
        </p:nvSpPr>
        <p:spPr>
          <a:xfrm>
            <a:off x="571500" y="1433466"/>
            <a:ext cx="8572500" cy="5403850"/>
          </a:xfrm>
        </p:spPr>
        <p:txBody>
          <a:bodyPr>
            <a:normAutofit/>
          </a:bodyPr>
          <a:lstStyle/>
          <a:p>
            <a:pPr>
              <a:spcBef>
                <a:spcPts val="0"/>
              </a:spcBef>
              <a:spcAft>
                <a:spcPts val="600"/>
              </a:spcAft>
            </a:pPr>
            <a:r>
              <a:rPr lang="fr-FR" sz="1800" b="1" dirty="0">
                <a:solidFill>
                  <a:schemeClr val="accent2"/>
                </a:solidFill>
              </a:rPr>
              <a:t>Objectifs scientifiques</a:t>
            </a:r>
          </a:p>
          <a:p>
            <a:pPr>
              <a:spcBef>
                <a:spcPts val="0"/>
              </a:spcBef>
              <a:spcAft>
                <a:spcPts val="600"/>
              </a:spcAft>
            </a:pPr>
            <a:r>
              <a:rPr lang="fr-FR" sz="1600" dirty="0"/>
              <a:t>Absorption acoustique des Basses fréquences</a:t>
            </a:r>
          </a:p>
          <a:p>
            <a:pPr>
              <a:spcBef>
                <a:spcPts val="0"/>
              </a:spcBef>
              <a:spcAft>
                <a:spcPts val="600"/>
              </a:spcAft>
            </a:pPr>
            <a:r>
              <a:rPr lang="fr-FR" sz="1600" dirty="0"/>
              <a:t>Métamatériaux et trous noirs</a:t>
            </a:r>
          </a:p>
          <a:p>
            <a:pPr>
              <a:spcBef>
                <a:spcPts val="0"/>
              </a:spcBef>
              <a:spcAft>
                <a:spcPts val="600"/>
              </a:spcAft>
            </a:pPr>
            <a:r>
              <a:rPr lang="fr-FR" sz="1600" dirty="0"/>
              <a:t>Biomatériaux, amortissement vibratoire et absorption acoustique </a:t>
            </a:r>
          </a:p>
          <a:p>
            <a:pPr>
              <a:spcBef>
                <a:spcPts val="0"/>
              </a:spcBef>
              <a:spcAft>
                <a:spcPts val="600"/>
              </a:spcAft>
            </a:pPr>
            <a:r>
              <a:rPr lang="fr-FR" sz="1600" dirty="0"/>
              <a:t>Champs vibratoires et thermiques</a:t>
            </a:r>
          </a:p>
          <a:p>
            <a:pPr>
              <a:spcBef>
                <a:spcPts val="0"/>
              </a:spcBef>
              <a:spcAft>
                <a:spcPts val="600"/>
              </a:spcAft>
            </a:pPr>
            <a:r>
              <a:rPr lang="fr-FR" sz="1600" dirty="0"/>
              <a:t>Allègement de structures</a:t>
            </a:r>
          </a:p>
          <a:p>
            <a:pPr>
              <a:spcBef>
                <a:spcPts val="0"/>
              </a:spcBef>
              <a:spcAft>
                <a:spcPts val="600"/>
              </a:spcAft>
            </a:pPr>
            <a:r>
              <a:rPr lang="fr-FR" sz="1600" dirty="0"/>
              <a:t>Confort, sécurité, santé, environnement et développement durable</a:t>
            </a:r>
          </a:p>
          <a:p>
            <a:pPr marL="0" indent="0">
              <a:spcBef>
                <a:spcPts val="0"/>
              </a:spcBef>
              <a:spcAft>
                <a:spcPts val="600"/>
              </a:spcAft>
              <a:buNone/>
            </a:pPr>
            <a:endParaRPr lang="fr-FR" sz="1600" dirty="0"/>
          </a:p>
        </p:txBody>
      </p:sp>
      <p:sp>
        <p:nvSpPr>
          <p:cNvPr id="4" name="Rectangle 3">
            <a:extLst>
              <a:ext uri="{FF2B5EF4-FFF2-40B4-BE49-F238E27FC236}">
                <a16:creationId xmlns:a16="http://schemas.microsoft.com/office/drawing/2014/main" id="{F3F7B0B1-A275-BB4D-8631-1B86448576C6}"/>
              </a:ext>
            </a:extLst>
          </p:cNvPr>
          <p:cNvSpPr/>
          <p:nvPr/>
        </p:nvSpPr>
        <p:spPr>
          <a:xfrm>
            <a:off x="308243" y="828735"/>
            <a:ext cx="3949736"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a:t>
            </a:r>
          </a:p>
        </p:txBody>
      </p:sp>
    </p:spTree>
    <p:extLst>
      <p:ext uri="{BB962C8B-B14F-4D97-AF65-F5344CB8AC3E}">
        <p14:creationId xmlns:p14="http://schemas.microsoft.com/office/powerpoint/2010/main" val="2437307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Perspectives de </a:t>
            </a:r>
            <a:r>
              <a:rPr lang="fr-FR" dirty="0">
                <a:solidFill>
                  <a:schemeClr val="accent2"/>
                </a:solidFill>
              </a:rPr>
              <a:t>la compétence VAT</a:t>
            </a:r>
            <a:endParaRPr lang="fr-FR" dirty="0"/>
          </a:p>
        </p:txBody>
      </p:sp>
      <p:sp>
        <p:nvSpPr>
          <p:cNvPr id="5" name="Espace réservé du contenu 2"/>
          <p:cNvSpPr>
            <a:spLocks noGrp="1"/>
          </p:cNvSpPr>
          <p:nvPr>
            <p:ph idx="4294967295"/>
          </p:nvPr>
        </p:nvSpPr>
        <p:spPr>
          <a:xfrm>
            <a:off x="571500" y="1433466"/>
            <a:ext cx="8572500" cy="5403850"/>
          </a:xfrm>
        </p:spPr>
        <p:txBody>
          <a:bodyPr>
            <a:normAutofit/>
          </a:bodyPr>
          <a:lstStyle/>
          <a:p>
            <a:pPr>
              <a:spcBef>
                <a:spcPts val="0"/>
              </a:spcBef>
              <a:spcAft>
                <a:spcPts val="1200"/>
              </a:spcAft>
            </a:pPr>
            <a:r>
              <a:rPr lang="fr-FR" sz="1800" b="1" dirty="0">
                <a:solidFill>
                  <a:schemeClr val="accent2"/>
                </a:solidFill>
              </a:rPr>
              <a:t>Stratégie et Développements partenariaux</a:t>
            </a:r>
          </a:p>
          <a:p>
            <a:pPr>
              <a:spcBef>
                <a:spcPts val="0"/>
              </a:spcBef>
              <a:spcAft>
                <a:spcPts val="1200"/>
              </a:spcAft>
            </a:pPr>
            <a:r>
              <a:rPr lang="fr-FR" sz="1800" dirty="0"/>
              <a:t>Poursuite de la politique de projet labélisés (ANR, EU…)</a:t>
            </a:r>
          </a:p>
          <a:p>
            <a:pPr lvl="1">
              <a:spcBef>
                <a:spcPts val="0"/>
              </a:spcBef>
              <a:spcAft>
                <a:spcPts val="1200"/>
              </a:spcAft>
            </a:pPr>
            <a:r>
              <a:rPr lang="fr-FR" sz="1400" dirty="0"/>
              <a:t>Sur la base des avancées scientifiques obtenues</a:t>
            </a:r>
          </a:p>
          <a:p>
            <a:pPr lvl="1">
              <a:spcBef>
                <a:spcPts val="0"/>
              </a:spcBef>
              <a:spcAft>
                <a:spcPts val="1200"/>
              </a:spcAft>
            </a:pPr>
            <a:r>
              <a:rPr lang="fr-FR" sz="1400" dirty="0"/>
              <a:t>Projets de financements de cotutelles avec le Royaume Uni (DSTL/DGA) et avec le Canada (ETS Montréal, Université de Sherbrooke, Université Mac Gill)</a:t>
            </a:r>
          </a:p>
          <a:p>
            <a:pPr>
              <a:spcBef>
                <a:spcPts val="0"/>
              </a:spcBef>
              <a:spcAft>
                <a:spcPts val="1200"/>
              </a:spcAft>
            </a:pPr>
            <a:r>
              <a:rPr lang="fr-FR" sz="1800" dirty="0"/>
              <a:t>Poursuite de la politique de publications</a:t>
            </a:r>
          </a:p>
          <a:p>
            <a:pPr>
              <a:spcBef>
                <a:spcPts val="0"/>
              </a:spcBef>
              <a:spcAft>
                <a:spcPts val="1200"/>
              </a:spcAft>
            </a:pPr>
            <a:r>
              <a:rPr lang="fr-FR" sz="1800" dirty="0"/>
              <a:t>Limitation des prestations industrielles (pour le fonctionnement)</a:t>
            </a:r>
          </a:p>
          <a:p>
            <a:pPr lvl="1">
              <a:spcBef>
                <a:spcPts val="0"/>
              </a:spcBef>
              <a:spcAft>
                <a:spcPts val="1200"/>
              </a:spcAft>
            </a:pPr>
            <a:r>
              <a:rPr lang="fr-FR" sz="1400" dirty="0"/>
              <a:t>Développement de collaborations nationales et internationales</a:t>
            </a:r>
          </a:p>
          <a:p>
            <a:pPr lvl="1">
              <a:spcBef>
                <a:spcPts val="0"/>
              </a:spcBef>
              <a:spcAft>
                <a:spcPts val="1200"/>
              </a:spcAft>
            </a:pPr>
            <a:r>
              <a:rPr lang="fr-FR" sz="1400" dirty="0"/>
              <a:t>ETS Montréal et Université de Sherbrooke, Canada</a:t>
            </a:r>
          </a:p>
          <a:p>
            <a:pPr lvl="1">
              <a:spcBef>
                <a:spcPts val="0"/>
              </a:spcBef>
              <a:spcAft>
                <a:spcPts val="1200"/>
              </a:spcAft>
            </a:pPr>
            <a:r>
              <a:rPr lang="fr-FR" sz="1400" dirty="0"/>
              <a:t>Université de Salford, UK</a:t>
            </a:r>
          </a:p>
          <a:p>
            <a:pPr lvl="1">
              <a:spcBef>
                <a:spcPts val="0"/>
              </a:spcBef>
              <a:spcAft>
                <a:spcPts val="1200"/>
              </a:spcAft>
            </a:pPr>
            <a:r>
              <a:rPr lang="fr-FR" sz="1400" dirty="0"/>
              <a:t>Universitaires et industrielles</a:t>
            </a:r>
          </a:p>
          <a:p>
            <a:pPr>
              <a:spcBef>
                <a:spcPts val="0"/>
              </a:spcBef>
              <a:spcAft>
                <a:spcPts val="1200"/>
              </a:spcAft>
            </a:pPr>
            <a:endParaRPr lang="fr-FR" sz="1800" dirty="0"/>
          </a:p>
          <a:p>
            <a:pPr>
              <a:spcBef>
                <a:spcPts val="0"/>
              </a:spcBef>
              <a:spcAft>
                <a:spcPts val="1200"/>
              </a:spcAft>
            </a:pPr>
            <a:endParaRPr lang="fr-FR" sz="1800" b="1" dirty="0">
              <a:solidFill>
                <a:schemeClr val="accent2"/>
              </a:solidFill>
            </a:endParaRPr>
          </a:p>
          <a:p>
            <a:pPr lvl="2">
              <a:spcBef>
                <a:spcPts val="0"/>
              </a:spcBef>
              <a:spcAft>
                <a:spcPts val="600"/>
              </a:spcAft>
            </a:pPr>
            <a:endParaRPr lang="fr-FR" sz="1000" b="1" dirty="0">
              <a:solidFill>
                <a:schemeClr val="accent2"/>
              </a:solidFill>
            </a:endParaRPr>
          </a:p>
        </p:txBody>
      </p:sp>
      <p:sp>
        <p:nvSpPr>
          <p:cNvPr id="4" name="Rectangle 3">
            <a:extLst>
              <a:ext uri="{FF2B5EF4-FFF2-40B4-BE49-F238E27FC236}">
                <a16:creationId xmlns:a16="http://schemas.microsoft.com/office/drawing/2014/main" id="{F3F7B0B1-A275-BB4D-8631-1B86448576C6}"/>
              </a:ext>
            </a:extLst>
          </p:cNvPr>
          <p:cNvSpPr/>
          <p:nvPr/>
        </p:nvSpPr>
        <p:spPr>
          <a:xfrm>
            <a:off x="308243" y="828735"/>
            <a:ext cx="3949736" cy="400110"/>
          </a:xfrm>
          <a:prstGeom prst="rect">
            <a:avLst/>
          </a:prstGeom>
        </p:spPr>
        <p:txBody>
          <a:bodyPr wrap="none">
            <a:spAutoFit/>
          </a:bodyPr>
          <a:lstStyle/>
          <a:p>
            <a:r>
              <a:rPr lang="fr-FR" altLang="fr-FR" sz="2000" b="1" dirty="0">
                <a:solidFill>
                  <a:schemeClr val="accent2"/>
                </a:solidFill>
                <a:latin typeface="Futura Medium" charset="0"/>
                <a:ea typeface="Futura Medium" charset="0"/>
                <a:cs typeface="Futura Medium" charset="0"/>
              </a:rPr>
              <a:t>Projet à 5 ans de la compétence</a:t>
            </a:r>
          </a:p>
        </p:txBody>
      </p:sp>
    </p:spTree>
    <p:extLst>
      <p:ext uri="{BB962C8B-B14F-4D97-AF65-F5344CB8AC3E}">
        <p14:creationId xmlns:p14="http://schemas.microsoft.com/office/powerpoint/2010/main" val="3051258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r"/>
            <a:r>
              <a:rPr lang="fr-FR" dirty="0">
                <a:solidFill>
                  <a:schemeClr val="accent2"/>
                </a:solidFill>
              </a:rPr>
              <a:t>Formation</a:t>
            </a:r>
            <a:r>
              <a:rPr lang="fr-FR" dirty="0"/>
              <a:t> par et à la recherche</a:t>
            </a:r>
          </a:p>
        </p:txBody>
      </p:sp>
      <p:sp>
        <p:nvSpPr>
          <p:cNvPr id="3" name="Espace réservé du contenu 2"/>
          <p:cNvSpPr>
            <a:spLocks noGrp="1"/>
          </p:cNvSpPr>
          <p:nvPr>
            <p:ph idx="1"/>
          </p:nvPr>
        </p:nvSpPr>
        <p:spPr>
          <a:xfrm>
            <a:off x="457200" y="840898"/>
            <a:ext cx="8229600" cy="4525963"/>
          </a:xfrm>
        </p:spPr>
        <p:txBody>
          <a:bodyPr>
            <a:normAutofit/>
          </a:bodyPr>
          <a:lstStyle/>
          <a:p>
            <a:r>
              <a:rPr lang="fr-FR" sz="1600" b="1" dirty="0"/>
              <a:t>Les équipes pilotent le développent la pédagogie de </a:t>
            </a:r>
            <a:r>
              <a:rPr lang="fr-FR" sz="1600" b="1" dirty="0">
                <a:solidFill>
                  <a:schemeClr val="accent2"/>
                </a:solidFill>
              </a:rPr>
              <a:t>2 masters </a:t>
            </a:r>
            <a:r>
              <a:rPr lang="fr-FR" sz="1600" dirty="0"/>
              <a:t>:</a:t>
            </a:r>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endParaRPr lang="fr-FR" sz="1600" dirty="0"/>
          </a:p>
          <a:p>
            <a:pPr lvl="0"/>
            <a:r>
              <a:rPr lang="fr-FR" sz="1600" b="1" dirty="0">
                <a:solidFill>
                  <a:schemeClr val="accent2"/>
                </a:solidFill>
              </a:rPr>
              <a:t>Formation d’une centaine d’étudiants </a:t>
            </a:r>
            <a:r>
              <a:rPr lang="fr-FR" sz="1600" dirty="0"/>
              <a:t>M</a:t>
            </a:r>
            <a:r>
              <a:rPr lang="fr-FR" sz="1600" baseline="-25000" dirty="0"/>
              <a:t>2</a:t>
            </a:r>
            <a:r>
              <a:rPr lang="fr-FR" sz="1600" dirty="0"/>
              <a:t> dans le cadre de la coordination et de l’exécution de l’ensemble des modules du </a:t>
            </a:r>
            <a:r>
              <a:rPr lang="fr-FR" sz="1600" b="1" dirty="0"/>
              <a:t>MASTER MEETING</a:t>
            </a:r>
            <a:r>
              <a:rPr lang="fr-FR" sz="1600" dirty="0"/>
              <a:t> et du master </a:t>
            </a:r>
            <a:r>
              <a:rPr lang="fr-FR" sz="1600" b="1" dirty="0" err="1"/>
              <a:t>MASTER</a:t>
            </a:r>
            <a:r>
              <a:rPr lang="fr-FR" sz="1600" b="1" dirty="0"/>
              <a:t> AESM</a:t>
            </a:r>
            <a:endParaRPr lang="fr-FR" sz="1600" dirty="0"/>
          </a:p>
          <a:p>
            <a:endParaRPr lang="fr-FR" sz="1600" dirty="0"/>
          </a:p>
          <a:p>
            <a:endParaRPr lang="fr-FR" sz="1600" dirty="0"/>
          </a:p>
          <a:p>
            <a:endParaRPr lang="fr-FR" sz="1600" dirty="0"/>
          </a:p>
          <a:p>
            <a:endParaRPr lang="fr-FR" sz="1600" dirty="0"/>
          </a:p>
        </p:txBody>
      </p:sp>
      <p:graphicFrame>
        <p:nvGraphicFramePr>
          <p:cNvPr id="4" name="Tableau 3"/>
          <p:cNvGraphicFramePr>
            <a:graphicFrameLocks noGrp="1"/>
          </p:cNvGraphicFramePr>
          <p:nvPr>
            <p:extLst>
              <p:ext uri="{D42A27DB-BD31-4B8C-83A1-F6EECF244321}">
                <p14:modId xmlns:p14="http://schemas.microsoft.com/office/powerpoint/2010/main" val="1543270167"/>
              </p:ext>
            </p:extLst>
          </p:nvPr>
        </p:nvGraphicFramePr>
        <p:xfrm>
          <a:off x="457200" y="1828800"/>
          <a:ext cx="8229600" cy="15290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6604000">
                  <a:extLst>
                    <a:ext uri="{9D8B030D-6E8A-4147-A177-3AD203B41FA5}">
                      <a16:colId xmlns:a16="http://schemas.microsoft.com/office/drawing/2014/main" val="20001"/>
                    </a:ext>
                  </a:extLst>
                </a:gridCol>
              </a:tblGrid>
              <a:tr h="370840">
                <a:tc>
                  <a:txBody>
                    <a:bodyPr/>
                    <a:lstStyle/>
                    <a:p>
                      <a:r>
                        <a:rPr lang="fr-FR" sz="1600" dirty="0">
                          <a:solidFill>
                            <a:schemeClr val="bg1">
                              <a:lumMod val="50000"/>
                            </a:schemeClr>
                          </a:solidFill>
                          <a:latin typeface="Futura Medium" charset="0"/>
                          <a:ea typeface="Futura Medium" charset="0"/>
                          <a:cs typeface="Futura Medium" charset="0"/>
                        </a:rPr>
                        <a:t>Master</a:t>
                      </a:r>
                    </a:p>
                  </a:txBody>
                  <a:tcPr>
                    <a:solidFill>
                      <a:schemeClr val="bg1">
                        <a:lumMod val="95000"/>
                      </a:schemeClr>
                    </a:solidFill>
                  </a:tcPr>
                </a:tc>
                <a:tc>
                  <a:txBody>
                    <a:bodyPr/>
                    <a:lstStyle/>
                    <a:p>
                      <a:r>
                        <a:rPr lang="fr-FR" sz="1600" dirty="0">
                          <a:solidFill>
                            <a:schemeClr val="bg1">
                              <a:lumMod val="50000"/>
                            </a:schemeClr>
                          </a:solidFill>
                          <a:latin typeface="Futura Medium" charset="0"/>
                          <a:ea typeface="Futura Medium" charset="0"/>
                          <a:cs typeface="Futura Medium" charset="0"/>
                        </a:rPr>
                        <a:t>Intitulé et </a:t>
                      </a:r>
                      <a:r>
                        <a:rPr lang="fr-FR" sz="1600" dirty="0" err="1">
                          <a:solidFill>
                            <a:schemeClr val="bg1">
                              <a:lumMod val="50000"/>
                            </a:schemeClr>
                          </a:solidFill>
                          <a:latin typeface="Futura Medium" charset="0"/>
                          <a:ea typeface="Futura Medium" charset="0"/>
                          <a:cs typeface="Futura Medium" charset="0"/>
                        </a:rPr>
                        <a:t>co</a:t>
                      </a:r>
                      <a:r>
                        <a:rPr lang="fr-FR" sz="1600" dirty="0">
                          <a:solidFill>
                            <a:schemeClr val="bg1">
                              <a:lumMod val="50000"/>
                            </a:schemeClr>
                          </a:solidFill>
                          <a:latin typeface="Futura Medium" charset="0"/>
                          <a:ea typeface="Futura Medium" charset="0"/>
                          <a:cs typeface="Futura Medium" charset="0"/>
                        </a:rPr>
                        <a:t>-habilitation</a:t>
                      </a:r>
                    </a:p>
                  </a:txBody>
                  <a:tcPr>
                    <a:solidFill>
                      <a:schemeClr val="bg1">
                        <a:lumMod val="95000"/>
                      </a:schemeClr>
                    </a:solidFill>
                  </a:tcPr>
                </a:tc>
                <a:extLst>
                  <a:ext uri="{0D108BD9-81ED-4DB2-BD59-A6C34878D82A}">
                    <a16:rowId xmlns:a16="http://schemas.microsoft.com/office/drawing/2014/main" val="10000"/>
                  </a:ext>
                </a:extLst>
              </a:tr>
              <a:tr h="370840">
                <a:tc>
                  <a:txBody>
                    <a:bodyPr/>
                    <a:lstStyle/>
                    <a:p>
                      <a:r>
                        <a:rPr lang="fr-FR" sz="1600" b="1" dirty="0">
                          <a:solidFill>
                            <a:schemeClr val="accent1"/>
                          </a:solidFill>
                          <a:latin typeface="Futura Medium" charset="0"/>
                          <a:ea typeface="Futura Medium" charset="0"/>
                          <a:cs typeface="Futura Medium" charset="0"/>
                        </a:rPr>
                        <a:t>MEETING </a:t>
                      </a:r>
                    </a:p>
                    <a:p>
                      <a:r>
                        <a:rPr lang="fr-FR" sz="1600" b="1" dirty="0">
                          <a:solidFill>
                            <a:schemeClr val="accent1"/>
                          </a:solidFill>
                          <a:latin typeface="Futura Medium" charset="0"/>
                          <a:ea typeface="Futura Medium" charset="0"/>
                          <a:cs typeface="Futura Medium" charset="0"/>
                        </a:rPr>
                        <a:t>Equipe</a:t>
                      </a:r>
                      <a:r>
                        <a:rPr lang="fr-FR" sz="1600" b="1" baseline="0" dirty="0">
                          <a:solidFill>
                            <a:schemeClr val="accent1"/>
                          </a:solidFill>
                          <a:latin typeface="Futura Medium" charset="0"/>
                          <a:ea typeface="Futura Medium" charset="0"/>
                          <a:cs typeface="Futura Medium" charset="0"/>
                        </a:rPr>
                        <a:t> MAT</a:t>
                      </a:r>
                      <a:endParaRPr lang="fr-FR" sz="1600" b="1" dirty="0">
                        <a:solidFill>
                          <a:schemeClr val="accent1"/>
                        </a:solidFill>
                        <a:latin typeface="Futura Medium" charset="0"/>
                        <a:ea typeface="Futura Medium" charset="0"/>
                        <a:cs typeface="Futura Medium" charset="0"/>
                      </a:endParaRPr>
                    </a:p>
                  </a:txBody>
                  <a:tcPr>
                    <a:solidFill>
                      <a:schemeClr val="accent1">
                        <a:lumMod val="20000"/>
                        <a:lumOff val="8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600" dirty="0">
                          <a:latin typeface="Futura Medium" charset="0"/>
                          <a:ea typeface="Futura Medium" charset="0"/>
                          <a:cs typeface="Futura Medium" charset="0"/>
                        </a:rPr>
                        <a:t>Master Recherche Mécanique et Ingénierie, </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600" dirty="0" err="1">
                          <a:latin typeface="Futura Medium" charset="0"/>
                          <a:ea typeface="Futura Medium" charset="0"/>
                          <a:cs typeface="Futura Medium" charset="0"/>
                        </a:rPr>
                        <a:t>co</a:t>
                      </a:r>
                      <a:r>
                        <a:rPr lang="fr-FR" sz="1600" dirty="0">
                          <a:latin typeface="Futura Medium" charset="0"/>
                          <a:ea typeface="Futura Medium" charset="0"/>
                          <a:cs typeface="Futura Medium" charset="0"/>
                        </a:rPr>
                        <a:t>-habilité avec l’UFC et l’ENSMM</a:t>
                      </a:r>
                    </a:p>
                  </a:txBody>
                  <a:tcPr>
                    <a:solidFill>
                      <a:schemeClr val="accent1">
                        <a:lumMod val="20000"/>
                        <a:lumOff val="80000"/>
                      </a:schemeClr>
                    </a:solidFill>
                  </a:tcPr>
                </a:tc>
                <a:extLst>
                  <a:ext uri="{0D108BD9-81ED-4DB2-BD59-A6C34878D82A}">
                    <a16:rowId xmlns:a16="http://schemas.microsoft.com/office/drawing/2014/main" val="10001"/>
                  </a:ext>
                </a:extLst>
              </a:tr>
              <a:tr h="370840">
                <a:tc>
                  <a:txBody>
                    <a:bodyPr/>
                    <a:lstStyle/>
                    <a:p>
                      <a:r>
                        <a:rPr lang="fr-FR" sz="1600" b="1" dirty="0">
                          <a:solidFill>
                            <a:schemeClr val="accent2"/>
                          </a:solidFill>
                          <a:latin typeface="Futura Medium" charset="0"/>
                          <a:ea typeface="Futura Medium" charset="0"/>
                          <a:cs typeface="Futura Medium" charset="0"/>
                        </a:rPr>
                        <a:t>AESM</a:t>
                      </a:r>
                    </a:p>
                    <a:p>
                      <a:r>
                        <a:rPr lang="fr-FR" sz="1600" b="1" dirty="0">
                          <a:solidFill>
                            <a:schemeClr val="accent2"/>
                          </a:solidFill>
                          <a:latin typeface="Futura Medium" charset="0"/>
                          <a:ea typeface="Futura Medium" charset="0"/>
                          <a:cs typeface="Futura Medium" charset="0"/>
                        </a:rPr>
                        <a:t>Equipe EPEE</a:t>
                      </a:r>
                    </a:p>
                  </a:txBody>
                  <a:tcPr>
                    <a:solidFill>
                      <a:schemeClr val="accent2">
                        <a:lumMod val="20000"/>
                        <a:lumOff val="80000"/>
                      </a:schemeClr>
                    </a:solidFill>
                  </a:tcPr>
                </a:tc>
                <a:tc>
                  <a:txBody>
                    <a:bodyPr/>
                    <a:lstStyle/>
                    <a:p>
                      <a:r>
                        <a:rPr lang="fr-FR" sz="1600" dirty="0">
                          <a:latin typeface="Futura Medium" charset="0"/>
                          <a:ea typeface="Futura Medium" charset="0"/>
                          <a:cs typeface="Futura Medium" charset="0"/>
                        </a:rPr>
                        <a:t>Master international AESM :« Automotive Engineering for </a:t>
                      </a:r>
                      <a:r>
                        <a:rPr lang="fr-FR" sz="1600" dirty="0" err="1">
                          <a:latin typeface="Futura Medium" charset="0"/>
                          <a:ea typeface="Futura Medium" charset="0"/>
                          <a:cs typeface="Futura Medium" charset="0"/>
                        </a:rPr>
                        <a:t>Sustainable</a:t>
                      </a:r>
                      <a:r>
                        <a:rPr lang="fr-FR" sz="1600" dirty="0">
                          <a:latin typeface="Futura Medium" charset="0"/>
                          <a:ea typeface="Futura Medium" charset="0"/>
                          <a:cs typeface="Futura Medium" charset="0"/>
                        </a:rPr>
                        <a:t> </a:t>
                      </a:r>
                      <a:r>
                        <a:rPr lang="fr-FR" sz="1600" dirty="0" err="1">
                          <a:latin typeface="Futura Medium" charset="0"/>
                          <a:ea typeface="Futura Medium" charset="0"/>
                          <a:cs typeface="Futura Medium" charset="0"/>
                        </a:rPr>
                        <a:t>Mobility</a:t>
                      </a:r>
                      <a:r>
                        <a:rPr lang="fr-FR" sz="1600" dirty="0">
                          <a:latin typeface="Futura Medium" charset="0"/>
                          <a:ea typeface="Futura Medium" charset="0"/>
                          <a:cs typeface="Futura Medium" charset="0"/>
                        </a:rPr>
                        <a:t> », </a:t>
                      </a:r>
                      <a:r>
                        <a:rPr lang="fr-FR" sz="1600" dirty="0" err="1">
                          <a:latin typeface="Futura Medium" charset="0"/>
                          <a:ea typeface="Futura Medium" charset="0"/>
                          <a:cs typeface="Futura Medium" charset="0"/>
                        </a:rPr>
                        <a:t>co</a:t>
                      </a:r>
                      <a:r>
                        <a:rPr lang="fr-FR" sz="1600" dirty="0">
                          <a:latin typeface="Futura Medium" charset="0"/>
                          <a:ea typeface="Futura Medium" charset="0"/>
                          <a:cs typeface="Futura Medium" charset="0"/>
                        </a:rPr>
                        <a:t>-habilité avec l’université d’Orléans</a:t>
                      </a:r>
                    </a:p>
                  </a:txBody>
                  <a:tcPr>
                    <a:solidFill>
                      <a:schemeClr val="accent2">
                        <a:lumMod val="20000"/>
                        <a:lumOff val="80000"/>
                      </a:schemeClr>
                    </a:solidFill>
                  </a:tcPr>
                </a:tc>
                <a:extLst>
                  <a:ext uri="{0D108BD9-81ED-4DB2-BD59-A6C34878D82A}">
                    <a16:rowId xmlns:a16="http://schemas.microsoft.com/office/drawing/2014/main" val="10002"/>
                  </a:ext>
                </a:extLst>
              </a:tr>
            </a:tbl>
          </a:graphicData>
        </a:graphic>
      </p:graphicFrame>
      <p:sp>
        <p:nvSpPr>
          <p:cNvPr id="6" name="ZoneTexte 5"/>
          <p:cNvSpPr txBox="1"/>
          <p:nvPr/>
        </p:nvSpPr>
        <p:spPr>
          <a:xfrm>
            <a:off x="5486400" y="5207726"/>
            <a:ext cx="3464405" cy="338554"/>
          </a:xfrm>
          <a:prstGeom prst="rect">
            <a:avLst/>
          </a:prstGeom>
          <a:noFill/>
        </p:spPr>
        <p:txBody>
          <a:bodyPr wrap="square" rtlCol="0">
            <a:spAutoFit/>
          </a:bodyPr>
          <a:lstStyle/>
          <a:p>
            <a:r>
              <a:rPr lang="fr-FR" sz="1600" dirty="0">
                <a:latin typeface="Futura Medium" charset="0"/>
                <a:ea typeface="Futura Medium" charset="0"/>
                <a:cs typeface="Futura Medium" charset="0"/>
              </a:rPr>
              <a:t>:</a:t>
            </a:r>
          </a:p>
        </p:txBody>
      </p:sp>
    </p:spTree>
    <p:extLst>
      <p:ext uri="{BB962C8B-B14F-4D97-AF65-F5344CB8AC3E}">
        <p14:creationId xmlns:p14="http://schemas.microsoft.com/office/powerpoint/2010/main" val="74515133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accent2"/>
                </a:solidFill>
              </a:rPr>
              <a:t>Structuration</a:t>
            </a:r>
            <a:r>
              <a:rPr lang="fr-FR" dirty="0"/>
              <a:t> du laboratoire</a:t>
            </a:r>
          </a:p>
        </p:txBody>
      </p:sp>
      <p:pic>
        <p:nvPicPr>
          <p:cNvPr id="20" name="Imag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27000"/>
            <a:ext cx="16891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Rectangle 3">
            <a:extLst>
              <a:ext uri="{FF2B5EF4-FFF2-40B4-BE49-F238E27FC236}">
                <a16:creationId xmlns:a16="http://schemas.microsoft.com/office/drawing/2014/main" id="{134E84C0-1F2A-024C-BE55-01464B50D1F2}"/>
              </a:ext>
            </a:extLst>
          </p:cNvPr>
          <p:cNvSpPr>
            <a:spLocks noChangeArrowheads="1"/>
          </p:cNvSpPr>
          <p:nvPr/>
        </p:nvSpPr>
        <p:spPr bwMode="auto">
          <a:xfrm>
            <a:off x="352425" y="2572788"/>
            <a:ext cx="4052888"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a:r>
              <a:rPr lang="fr-FR" altLang="zh-TW" sz="2000" b="1" dirty="0">
                <a:solidFill>
                  <a:srgbClr val="889EB3"/>
                </a:solidFill>
                <a:latin typeface="Gill Sans" charset="0"/>
              </a:rPr>
              <a:t>Energie, Mobilité, Intelligence et Environnement (EMIE)</a:t>
            </a:r>
          </a:p>
          <a:p>
            <a:pPr algn="ctr"/>
            <a:r>
              <a:rPr lang="fr-FR" sz="1600" i="1" dirty="0">
                <a:cs typeface="Arial" charset="0"/>
              </a:rPr>
              <a:t>Pr. Luis </a:t>
            </a:r>
            <a:r>
              <a:rPr lang="fr-FR" sz="1600" i="1" dirty="0" err="1">
                <a:cs typeface="Arial" charset="0"/>
              </a:rPr>
              <a:t>Le-Moyne</a:t>
            </a:r>
            <a:endParaRPr lang="fr-FR" sz="1600" i="1" dirty="0">
              <a:cs typeface="Arial" charset="0"/>
            </a:endParaRPr>
          </a:p>
        </p:txBody>
      </p:sp>
      <p:grpSp>
        <p:nvGrpSpPr>
          <p:cNvPr id="24" name="Grouper 8">
            <a:extLst>
              <a:ext uri="{FF2B5EF4-FFF2-40B4-BE49-F238E27FC236}">
                <a16:creationId xmlns:a16="http://schemas.microsoft.com/office/drawing/2014/main" id="{2C9C860D-1A05-0342-8DFA-45BBAEBF811B}"/>
              </a:ext>
            </a:extLst>
          </p:cNvPr>
          <p:cNvGrpSpPr>
            <a:grpSpLocks/>
          </p:cNvGrpSpPr>
          <p:nvPr/>
        </p:nvGrpSpPr>
        <p:grpSpPr bwMode="auto">
          <a:xfrm>
            <a:off x="0" y="4007338"/>
            <a:ext cx="4405313" cy="1963244"/>
            <a:chOff x="2649217" y="3429000"/>
            <a:chExt cx="4772686" cy="1961969"/>
          </a:xfrm>
        </p:grpSpPr>
        <p:sp>
          <p:nvSpPr>
            <p:cNvPr id="25" name="Flèche vers le bas 3">
              <a:extLst>
                <a:ext uri="{FF2B5EF4-FFF2-40B4-BE49-F238E27FC236}">
                  <a16:creationId xmlns:a16="http://schemas.microsoft.com/office/drawing/2014/main" id="{4FEF4A18-2EEE-DD45-A367-1B4DC95006A5}"/>
                </a:ext>
              </a:extLst>
            </p:cNvPr>
            <p:cNvSpPr>
              <a:spLocks noChangeArrowheads="1"/>
            </p:cNvSpPr>
            <p:nvPr/>
          </p:nvSpPr>
          <p:spPr bwMode="auto">
            <a:xfrm>
              <a:off x="3325699" y="3429000"/>
              <a:ext cx="504056" cy="432048"/>
            </a:xfrm>
            <a:prstGeom prst="downArrow">
              <a:avLst>
                <a:gd name="adj1" fmla="val 50000"/>
                <a:gd name="adj2" fmla="val 50000"/>
              </a:avLst>
            </a:prstGeom>
            <a:solidFill>
              <a:srgbClr val="C7103E"/>
            </a:solidFill>
            <a:ln w="9525">
              <a:solidFill>
                <a:srgbClr val="C7103E"/>
              </a:solidFill>
              <a:round/>
              <a:headEnd/>
              <a:tailEnd/>
            </a:ln>
          </p:spPr>
          <p:txBody>
            <a:bodyPr/>
            <a:lstStyle/>
            <a:p>
              <a:endParaRPr lang="fr-FR" sz="1200">
                <a:solidFill>
                  <a:schemeClr val="bg1"/>
                </a:solidFill>
                <a:latin typeface="Gill Sans" charset="0"/>
                <a:cs typeface="Arial Unicode MS" charset="0"/>
              </a:endParaRPr>
            </a:p>
          </p:txBody>
        </p:sp>
        <p:sp>
          <p:nvSpPr>
            <p:cNvPr id="26" name="Flèche vers le bas 4">
              <a:extLst>
                <a:ext uri="{FF2B5EF4-FFF2-40B4-BE49-F238E27FC236}">
                  <a16:creationId xmlns:a16="http://schemas.microsoft.com/office/drawing/2014/main" id="{99C51DCD-5BE4-A649-A8F3-7B8ADC450C8F}"/>
                </a:ext>
              </a:extLst>
            </p:cNvPr>
            <p:cNvSpPr>
              <a:spLocks noChangeArrowheads="1"/>
            </p:cNvSpPr>
            <p:nvPr/>
          </p:nvSpPr>
          <p:spPr bwMode="auto">
            <a:xfrm>
              <a:off x="5817889" y="3429000"/>
              <a:ext cx="504056" cy="432048"/>
            </a:xfrm>
            <a:prstGeom prst="downArrow">
              <a:avLst>
                <a:gd name="adj1" fmla="val 50000"/>
                <a:gd name="adj2" fmla="val 50000"/>
              </a:avLst>
            </a:prstGeom>
            <a:solidFill>
              <a:srgbClr val="C7103E"/>
            </a:solidFill>
            <a:ln w="9525">
              <a:solidFill>
                <a:srgbClr val="C7103E"/>
              </a:solidFill>
              <a:round/>
              <a:headEnd/>
              <a:tailEnd/>
            </a:ln>
          </p:spPr>
          <p:txBody>
            <a:bodyPr/>
            <a:lstStyle/>
            <a:p>
              <a:endParaRPr lang="fr-FR" sz="1200">
                <a:solidFill>
                  <a:schemeClr val="bg1"/>
                </a:solidFill>
                <a:latin typeface="Gill Sans" charset="0"/>
                <a:cs typeface="Arial Unicode MS" charset="0"/>
              </a:endParaRPr>
            </a:p>
          </p:txBody>
        </p:sp>
        <p:sp>
          <p:nvSpPr>
            <p:cNvPr id="27" name="ZoneTexte 26">
              <a:extLst>
                <a:ext uri="{FF2B5EF4-FFF2-40B4-BE49-F238E27FC236}">
                  <a16:creationId xmlns:a16="http://schemas.microsoft.com/office/drawing/2014/main" id="{E594CD96-CF37-344A-A800-F6EBE01919A8}"/>
                </a:ext>
              </a:extLst>
            </p:cNvPr>
            <p:cNvSpPr txBox="1"/>
            <p:nvPr/>
          </p:nvSpPr>
          <p:spPr>
            <a:xfrm>
              <a:off x="2649217" y="3860519"/>
              <a:ext cx="1946912" cy="1530450"/>
            </a:xfrm>
            <a:prstGeom prst="rect">
              <a:avLst/>
            </a:prstGeom>
            <a:noFill/>
          </p:spPr>
          <p:txBody>
            <a:bodyPr>
              <a:spAutoFit/>
            </a:bodyPr>
            <a:lstStyle/>
            <a:p>
              <a:pPr algn="ctr">
                <a:lnSpc>
                  <a:spcPct val="150000"/>
                </a:lnSpc>
                <a:defRPr/>
              </a:pPr>
              <a:r>
                <a:rPr lang="fr-FR" sz="1600" b="1" dirty="0">
                  <a:solidFill>
                    <a:srgbClr val="C7103E"/>
                  </a:solidFill>
                  <a:latin typeface="+mn-lt"/>
                  <a:cs typeface="Arial" charset="0"/>
                </a:rPr>
                <a:t> </a:t>
              </a:r>
              <a:r>
                <a:rPr lang="fr-FR" sz="1600" b="1" dirty="0">
                  <a:latin typeface="+mn-lt"/>
                  <a:cs typeface="Arial" charset="0"/>
                </a:rPr>
                <a:t>Mobilité, Energie, Environnement et Propulsion (MEEP)</a:t>
              </a:r>
              <a:endParaRPr lang="fr-FR" sz="1600" i="1" dirty="0">
                <a:latin typeface="+mn-lt"/>
                <a:cs typeface="Arial" charset="0"/>
              </a:endParaRPr>
            </a:p>
            <a:p>
              <a:pPr algn="ctr">
                <a:lnSpc>
                  <a:spcPct val="150000"/>
                </a:lnSpc>
                <a:defRPr/>
              </a:pPr>
              <a:r>
                <a:rPr lang="fr-FR" sz="1600" i="1" dirty="0">
                  <a:latin typeface="+mn-lt"/>
                  <a:cs typeface="Arial" charset="0"/>
                </a:rPr>
                <a:t>Pr. Luis </a:t>
              </a:r>
              <a:r>
                <a:rPr lang="fr-FR" sz="1600" i="1" dirty="0" err="1">
                  <a:latin typeface="+mn-lt"/>
                  <a:cs typeface="Arial" charset="0"/>
                </a:rPr>
                <a:t>Le-Moyne</a:t>
              </a:r>
              <a:endParaRPr lang="fr-FR" sz="1600" i="1" dirty="0">
                <a:latin typeface="+mn-lt"/>
                <a:cs typeface="Arial" charset="0"/>
              </a:endParaRPr>
            </a:p>
          </p:txBody>
        </p:sp>
        <p:sp>
          <p:nvSpPr>
            <p:cNvPr id="28" name="ZoneTexte 27">
              <a:extLst>
                <a:ext uri="{FF2B5EF4-FFF2-40B4-BE49-F238E27FC236}">
                  <a16:creationId xmlns:a16="http://schemas.microsoft.com/office/drawing/2014/main" id="{C88692E9-00EA-304C-A6E3-5FA81984E472}"/>
                </a:ext>
              </a:extLst>
            </p:cNvPr>
            <p:cNvSpPr txBox="1"/>
            <p:nvPr/>
          </p:nvSpPr>
          <p:spPr>
            <a:xfrm>
              <a:off x="4817995" y="3860519"/>
              <a:ext cx="2603908" cy="1530450"/>
            </a:xfrm>
            <a:prstGeom prst="rect">
              <a:avLst/>
            </a:prstGeom>
            <a:noFill/>
          </p:spPr>
          <p:txBody>
            <a:bodyPr>
              <a:spAutoFit/>
            </a:bodyPr>
            <a:lstStyle/>
            <a:p>
              <a:pPr algn="ctr">
                <a:lnSpc>
                  <a:spcPct val="150000"/>
                </a:lnSpc>
                <a:defRPr/>
              </a:pPr>
              <a:r>
                <a:rPr lang="fr-FR" sz="1600" b="1" dirty="0">
                  <a:latin typeface="+mn-lt"/>
                  <a:cs typeface="Arial" charset="0"/>
                </a:rPr>
                <a:t>Systèmes Intelligents et Connectés (SIC)</a:t>
              </a:r>
            </a:p>
            <a:p>
              <a:pPr algn="ctr">
                <a:lnSpc>
                  <a:spcPct val="150000"/>
                </a:lnSpc>
                <a:defRPr/>
              </a:pPr>
              <a:endParaRPr lang="fr-FR" sz="1600" i="1" dirty="0">
                <a:latin typeface="+mn-lt"/>
                <a:cs typeface="Arial" charset="0"/>
              </a:endParaRPr>
            </a:p>
            <a:p>
              <a:pPr algn="ctr">
                <a:lnSpc>
                  <a:spcPct val="150000"/>
                </a:lnSpc>
                <a:defRPr/>
              </a:pPr>
              <a:r>
                <a:rPr lang="fr-FR" sz="1600" i="1" dirty="0">
                  <a:latin typeface="+mn-lt"/>
                  <a:cs typeface="Arial" charset="0"/>
                </a:rPr>
                <a:t>Pr. El-</a:t>
              </a:r>
              <a:r>
                <a:rPr lang="fr-FR" sz="1600" i="1" dirty="0" err="1">
                  <a:latin typeface="+mn-lt"/>
                  <a:cs typeface="Arial" charset="0"/>
                </a:rPr>
                <a:t>Hassane</a:t>
              </a:r>
              <a:r>
                <a:rPr lang="fr-FR" sz="1600" i="1" dirty="0">
                  <a:latin typeface="+mn-lt"/>
                  <a:cs typeface="Arial" charset="0"/>
                </a:rPr>
                <a:t> </a:t>
              </a:r>
              <a:r>
                <a:rPr lang="fr-FR" sz="1600" i="1" dirty="0" err="1">
                  <a:latin typeface="+mn-lt"/>
                  <a:cs typeface="Arial" charset="0"/>
                </a:rPr>
                <a:t>Aglzim</a:t>
              </a:r>
              <a:endParaRPr lang="fr-FR" sz="1600" i="1" dirty="0">
                <a:latin typeface="+mn-lt"/>
                <a:cs typeface="Arial" charset="0"/>
              </a:endParaRPr>
            </a:p>
          </p:txBody>
        </p:sp>
      </p:grpSp>
      <p:sp>
        <p:nvSpPr>
          <p:cNvPr id="29" name="Rectangle 3">
            <a:extLst>
              <a:ext uri="{FF2B5EF4-FFF2-40B4-BE49-F238E27FC236}">
                <a16:creationId xmlns:a16="http://schemas.microsoft.com/office/drawing/2014/main" id="{87C28CCE-34F9-3143-99C8-FE0EC0CB4246}"/>
              </a:ext>
            </a:extLst>
          </p:cNvPr>
          <p:cNvSpPr>
            <a:spLocks noChangeArrowheads="1"/>
          </p:cNvSpPr>
          <p:nvPr/>
        </p:nvSpPr>
        <p:spPr bwMode="auto">
          <a:xfrm>
            <a:off x="4833938" y="2606125"/>
            <a:ext cx="4103687"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en-US" altLang="zh-TW" sz="2000" b="1" dirty="0" err="1">
                <a:solidFill>
                  <a:srgbClr val="889EB3"/>
                </a:solidFill>
                <a:latin typeface="Gill Sans" charset="0"/>
              </a:rPr>
              <a:t>Mécanique</a:t>
            </a:r>
            <a:r>
              <a:rPr lang="en-US" altLang="zh-TW" sz="2000" b="1" dirty="0">
                <a:solidFill>
                  <a:srgbClr val="889EB3"/>
                </a:solidFill>
                <a:latin typeface="Gill Sans" charset="0"/>
              </a:rPr>
              <a:t> et </a:t>
            </a:r>
            <a:r>
              <a:rPr lang="en-US" altLang="zh-TW" sz="2000" b="1" dirty="0" err="1">
                <a:solidFill>
                  <a:srgbClr val="889EB3"/>
                </a:solidFill>
                <a:latin typeface="Gill Sans" charset="0"/>
              </a:rPr>
              <a:t>Acoustique</a:t>
            </a:r>
            <a:r>
              <a:rPr lang="en-US" altLang="zh-TW" sz="2000" b="1" dirty="0">
                <a:solidFill>
                  <a:srgbClr val="889EB3"/>
                </a:solidFill>
                <a:latin typeface="Gill Sans" charset="0"/>
              </a:rPr>
              <a:t> pour les Transports (MAT)</a:t>
            </a:r>
          </a:p>
          <a:p>
            <a:pPr algn="ctr"/>
            <a:r>
              <a:rPr lang="fr-FR" sz="1600" i="1" dirty="0">
                <a:cs typeface="Arial" charset="0"/>
              </a:rPr>
              <a:t>Pr. Philippe </a:t>
            </a:r>
            <a:r>
              <a:rPr lang="fr-FR" sz="1600" i="1" dirty="0" err="1">
                <a:cs typeface="Arial" charset="0"/>
              </a:rPr>
              <a:t>Leclaire</a:t>
            </a:r>
            <a:endParaRPr lang="fr-FR" sz="1600" i="1" dirty="0">
              <a:cs typeface="Arial" charset="0"/>
            </a:endParaRPr>
          </a:p>
        </p:txBody>
      </p:sp>
      <p:grpSp>
        <p:nvGrpSpPr>
          <p:cNvPr id="30" name="Grouper 8">
            <a:extLst>
              <a:ext uri="{FF2B5EF4-FFF2-40B4-BE49-F238E27FC236}">
                <a16:creationId xmlns:a16="http://schemas.microsoft.com/office/drawing/2014/main" id="{79601491-71C9-AF48-A5CA-47E40016BAC3}"/>
              </a:ext>
            </a:extLst>
          </p:cNvPr>
          <p:cNvGrpSpPr>
            <a:grpSpLocks/>
          </p:cNvGrpSpPr>
          <p:nvPr/>
        </p:nvGrpSpPr>
        <p:grpSpPr bwMode="auto">
          <a:xfrm>
            <a:off x="4565652" y="4008926"/>
            <a:ext cx="4654547" cy="1963246"/>
            <a:chOff x="2378130" y="3429000"/>
            <a:chExt cx="5043764" cy="1963600"/>
          </a:xfrm>
        </p:grpSpPr>
        <p:sp>
          <p:nvSpPr>
            <p:cNvPr id="31" name="Flèche vers le bas 3">
              <a:extLst>
                <a:ext uri="{FF2B5EF4-FFF2-40B4-BE49-F238E27FC236}">
                  <a16:creationId xmlns:a16="http://schemas.microsoft.com/office/drawing/2014/main" id="{AB1D6CF2-1358-F14F-A221-B5D67742C70C}"/>
                </a:ext>
              </a:extLst>
            </p:cNvPr>
            <p:cNvSpPr>
              <a:spLocks noChangeArrowheads="1"/>
            </p:cNvSpPr>
            <p:nvPr/>
          </p:nvSpPr>
          <p:spPr bwMode="auto">
            <a:xfrm>
              <a:off x="3101326" y="3429000"/>
              <a:ext cx="504057" cy="431798"/>
            </a:xfrm>
            <a:prstGeom prst="downArrow">
              <a:avLst>
                <a:gd name="adj1" fmla="val 50000"/>
                <a:gd name="adj2" fmla="val 50000"/>
              </a:avLst>
            </a:prstGeom>
            <a:solidFill>
              <a:srgbClr val="C7103E"/>
            </a:solidFill>
            <a:ln w="9525">
              <a:solidFill>
                <a:srgbClr val="C7103E"/>
              </a:solidFill>
              <a:round/>
              <a:headEnd/>
              <a:tailEnd/>
            </a:ln>
          </p:spPr>
          <p:txBody>
            <a:bodyPr/>
            <a:lstStyle/>
            <a:p>
              <a:endParaRPr lang="fr-FR" sz="1200">
                <a:solidFill>
                  <a:schemeClr val="bg1"/>
                </a:solidFill>
                <a:latin typeface="Gill Sans" charset="0"/>
                <a:cs typeface="Arial Unicode MS" charset="0"/>
              </a:endParaRPr>
            </a:p>
          </p:txBody>
        </p:sp>
        <p:sp>
          <p:nvSpPr>
            <p:cNvPr id="32" name="Flèche vers le bas 4">
              <a:extLst>
                <a:ext uri="{FF2B5EF4-FFF2-40B4-BE49-F238E27FC236}">
                  <a16:creationId xmlns:a16="http://schemas.microsoft.com/office/drawing/2014/main" id="{FC29489D-438E-3541-8A0E-2B48C2DD28BE}"/>
                </a:ext>
              </a:extLst>
            </p:cNvPr>
            <p:cNvSpPr>
              <a:spLocks noChangeArrowheads="1"/>
            </p:cNvSpPr>
            <p:nvPr/>
          </p:nvSpPr>
          <p:spPr bwMode="auto">
            <a:xfrm>
              <a:off x="5693705" y="3429000"/>
              <a:ext cx="504057" cy="432048"/>
            </a:xfrm>
            <a:prstGeom prst="downArrow">
              <a:avLst>
                <a:gd name="adj1" fmla="val 50000"/>
                <a:gd name="adj2" fmla="val 50000"/>
              </a:avLst>
            </a:prstGeom>
            <a:solidFill>
              <a:srgbClr val="C7103E"/>
            </a:solidFill>
            <a:ln w="9525">
              <a:solidFill>
                <a:srgbClr val="C7103E"/>
              </a:solidFill>
              <a:round/>
              <a:headEnd/>
              <a:tailEnd/>
            </a:ln>
          </p:spPr>
          <p:txBody>
            <a:bodyPr/>
            <a:lstStyle/>
            <a:p>
              <a:endParaRPr lang="fr-FR" sz="1200">
                <a:solidFill>
                  <a:schemeClr val="bg1"/>
                </a:solidFill>
                <a:latin typeface="Gill Sans" charset="0"/>
                <a:cs typeface="Arial Unicode MS" charset="0"/>
              </a:endParaRPr>
            </a:p>
          </p:txBody>
        </p:sp>
        <p:sp>
          <p:nvSpPr>
            <p:cNvPr id="33" name="ZoneTexte 32">
              <a:extLst>
                <a:ext uri="{FF2B5EF4-FFF2-40B4-BE49-F238E27FC236}">
                  <a16:creationId xmlns:a16="http://schemas.microsoft.com/office/drawing/2014/main" id="{6769ADCF-8917-F04C-BFE7-D64845A6A615}"/>
                </a:ext>
              </a:extLst>
            </p:cNvPr>
            <p:cNvSpPr txBox="1"/>
            <p:nvPr/>
          </p:nvSpPr>
          <p:spPr>
            <a:xfrm>
              <a:off x="2378130" y="3860878"/>
              <a:ext cx="2398028" cy="1531722"/>
            </a:xfrm>
            <a:prstGeom prst="rect">
              <a:avLst/>
            </a:prstGeom>
            <a:noFill/>
          </p:spPr>
          <p:txBody>
            <a:bodyPr wrap="none">
              <a:spAutoFit/>
            </a:bodyPr>
            <a:lstStyle/>
            <a:p>
              <a:pPr algn="ctr">
                <a:lnSpc>
                  <a:spcPct val="150000"/>
                </a:lnSpc>
                <a:defRPr/>
              </a:pPr>
              <a:r>
                <a:rPr lang="fr-FR" sz="1600" b="1" dirty="0">
                  <a:latin typeface="+mn-lt"/>
                  <a:cs typeface="Arial" charset="0"/>
                </a:rPr>
                <a:t>Durabilité et Structures </a:t>
              </a:r>
            </a:p>
            <a:p>
              <a:pPr algn="ctr">
                <a:lnSpc>
                  <a:spcPct val="150000"/>
                </a:lnSpc>
                <a:defRPr/>
              </a:pPr>
              <a:r>
                <a:rPr lang="fr-FR" sz="1600" b="1" dirty="0">
                  <a:latin typeface="+mn-lt"/>
                  <a:cs typeface="Arial" charset="0"/>
                </a:rPr>
                <a:t>Composites (DSC)</a:t>
              </a:r>
            </a:p>
            <a:p>
              <a:pPr algn="ctr">
                <a:lnSpc>
                  <a:spcPct val="150000"/>
                </a:lnSpc>
                <a:defRPr/>
              </a:pPr>
              <a:endParaRPr lang="fr-FR" sz="1600" i="1" dirty="0">
                <a:latin typeface="+mn-lt"/>
                <a:cs typeface="Arial" charset="0"/>
              </a:endParaRPr>
            </a:p>
            <a:p>
              <a:pPr algn="ctr">
                <a:lnSpc>
                  <a:spcPct val="150000"/>
                </a:lnSpc>
                <a:defRPr/>
              </a:pPr>
              <a:r>
                <a:rPr lang="fr-FR" sz="1600" i="1" dirty="0">
                  <a:latin typeface="+mn-lt"/>
                  <a:cs typeface="Arial" charset="0"/>
                </a:rPr>
                <a:t>Pr. Olivier SICOT</a:t>
              </a:r>
            </a:p>
          </p:txBody>
        </p:sp>
        <p:sp>
          <p:nvSpPr>
            <p:cNvPr id="34" name="ZoneTexte 33">
              <a:extLst>
                <a:ext uri="{FF2B5EF4-FFF2-40B4-BE49-F238E27FC236}">
                  <a16:creationId xmlns:a16="http://schemas.microsoft.com/office/drawing/2014/main" id="{49100729-3F99-3444-AB31-D109EF359833}"/>
                </a:ext>
              </a:extLst>
            </p:cNvPr>
            <p:cNvSpPr txBox="1"/>
            <p:nvPr/>
          </p:nvSpPr>
          <p:spPr>
            <a:xfrm>
              <a:off x="4614449" y="3860878"/>
              <a:ext cx="2807445" cy="1531721"/>
            </a:xfrm>
            <a:prstGeom prst="rect">
              <a:avLst/>
            </a:prstGeom>
            <a:noFill/>
          </p:spPr>
          <p:txBody>
            <a:bodyPr>
              <a:spAutoFit/>
            </a:bodyPr>
            <a:lstStyle/>
            <a:p>
              <a:pPr algn="ctr">
                <a:lnSpc>
                  <a:spcPct val="150000"/>
                </a:lnSpc>
                <a:defRPr/>
              </a:pPr>
              <a:r>
                <a:rPr lang="fr-FR" sz="1600" b="1" dirty="0">
                  <a:latin typeface="+mn-lt"/>
                  <a:cs typeface="Arial" charset="0"/>
                </a:rPr>
                <a:t>Vibrations et Acoustique des Transports (VAT)</a:t>
              </a:r>
            </a:p>
            <a:p>
              <a:pPr algn="ctr">
                <a:lnSpc>
                  <a:spcPct val="150000"/>
                </a:lnSpc>
                <a:defRPr/>
              </a:pPr>
              <a:endParaRPr lang="fr-FR" sz="1600" i="1" dirty="0">
                <a:latin typeface="+mn-lt"/>
                <a:cs typeface="Arial" charset="0"/>
              </a:endParaRPr>
            </a:p>
            <a:p>
              <a:pPr algn="ctr">
                <a:lnSpc>
                  <a:spcPct val="150000"/>
                </a:lnSpc>
                <a:defRPr/>
              </a:pPr>
              <a:r>
                <a:rPr lang="fr-FR" sz="1600" i="1" dirty="0">
                  <a:latin typeface="+mn-lt"/>
                  <a:cs typeface="Arial" charset="0"/>
                </a:rPr>
                <a:t>Pr. Philippe </a:t>
              </a:r>
              <a:r>
                <a:rPr lang="fr-FR" sz="1600" i="1" dirty="0" err="1">
                  <a:latin typeface="+mn-lt"/>
                  <a:cs typeface="Arial" charset="0"/>
                </a:rPr>
                <a:t>Leclaire</a:t>
              </a:r>
              <a:endParaRPr lang="fr-FR" sz="1600" i="1" dirty="0">
                <a:latin typeface="+mn-lt"/>
                <a:cs typeface="Arial" charset="0"/>
              </a:endParaRPr>
            </a:p>
          </p:txBody>
        </p:sp>
      </p:grpSp>
      <p:sp>
        <p:nvSpPr>
          <p:cNvPr id="35" name="Accolade ouvrante 34">
            <a:extLst>
              <a:ext uri="{FF2B5EF4-FFF2-40B4-BE49-F238E27FC236}">
                <a16:creationId xmlns:a16="http://schemas.microsoft.com/office/drawing/2014/main" id="{20A857B2-B6B7-3A44-A4F8-5253917C5CE8}"/>
              </a:ext>
            </a:extLst>
          </p:cNvPr>
          <p:cNvSpPr/>
          <p:nvPr/>
        </p:nvSpPr>
        <p:spPr>
          <a:xfrm rot="5400000">
            <a:off x="1808957" y="2649110"/>
            <a:ext cx="385762" cy="2359025"/>
          </a:xfrm>
          <a:prstGeom prst="leftBrace">
            <a:avLst/>
          </a:prstGeom>
          <a:ln w="57150" cmpd="sng">
            <a:solidFill>
              <a:schemeClr val="accent2"/>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p>
        </p:txBody>
      </p:sp>
      <p:sp>
        <p:nvSpPr>
          <p:cNvPr id="36" name="Accolade ouvrante 35">
            <a:extLst>
              <a:ext uri="{FF2B5EF4-FFF2-40B4-BE49-F238E27FC236}">
                <a16:creationId xmlns:a16="http://schemas.microsoft.com/office/drawing/2014/main" id="{652E6D7D-11CC-AF4A-B923-DADAB73770E8}"/>
              </a:ext>
            </a:extLst>
          </p:cNvPr>
          <p:cNvSpPr/>
          <p:nvPr/>
        </p:nvSpPr>
        <p:spPr>
          <a:xfrm rot="5400000">
            <a:off x="6482556" y="2622123"/>
            <a:ext cx="385763" cy="2359025"/>
          </a:xfrm>
          <a:prstGeom prst="leftBrace">
            <a:avLst/>
          </a:prstGeom>
          <a:ln w="57150" cmpd="sng">
            <a:solidFill>
              <a:schemeClr val="accent2"/>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p>
        </p:txBody>
      </p:sp>
      <p:sp>
        <p:nvSpPr>
          <p:cNvPr id="37" name="Accolade ouvrante 36">
            <a:extLst>
              <a:ext uri="{FF2B5EF4-FFF2-40B4-BE49-F238E27FC236}">
                <a16:creationId xmlns:a16="http://schemas.microsoft.com/office/drawing/2014/main" id="{8CB003FF-B8FE-5C45-AA64-335D717EBA08}"/>
              </a:ext>
            </a:extLst>
          </p:cNvPr>
          <p:cNvSpPr/>
          <p:nvPr/>
        </p:nvSpPr>
        <p:spPr>
          <a:xfrm rot="5400000">
            <a:off x="4105274" y="-41131"/>
            <a:ext cx="420688" cy="4627562"/>
          </a:xfrm>
          <a:prstGeom prst="leftBrace">
            <a:avLst/>
          </a:prstGeom>
          <a:ln w="57150" cmpd="sng">
            <a:solidFill>
              <a:schemeClr val="accent2"/>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fr-FR"/>
          </a:p>
        </p:txBody>
      </p:sp>
      <p:pic>
        <p:nvPicPr>
          <p:cNvPr id="38" name="Image 2">
            <a:extLst>
              <a:ext uri="{FF2B5EF4-FFF2-40B4-BE49-F238E27FC236}">
                <a16:creationId xmlns:a16="http://schemas.microsoft.com/office/drawing/2014/main" id="{3F688A12-82C4-E141-90B1-467F13DC150A}"/>
              </a:ext>
            </a:extLst>
          </p:cNvPr>
          <p:cNvPicPr>
            <a:picLocks noChangeAspect="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3040357" y="789619"/>
            <a:ext cx="2618313" cy="905582"/>
          </a:xfrm>
          <a:prstGeom prst="rect">
            <a:avLst/>
          </a:prstGeom>
          <a:noFill/>
          <a:ln w="57150" cmpd="sng">
            <a:noFill/>
            <a:miter lim="800000"/>
            <a:headEnd/>
            <a:tailEnd/>
          </a:ln>
          <a:extLst>
            <a:ext uri="{909E8E84-426E-40dd-AFC4-6F175D3DCCD1}">
              <a14:hiddenFill xmlns="" xmlns:a14="http://schemas.microsoft.com/office/drawing/2010/main">
                <a:solidFill>
                  <a:srgbClr val="FFFFFF"/>
                </a:solidFill>
              </a14:hiddenFill>
            </a:ext>
          </a:extLst>
        </p:spPr>
      </p:pic>
      <p:sp>
        <p:nvSpPr>
          <p:cNvPr id="39" name="ZoneTexte 38">
            <a:extLst>
              <a:ext uri="{FF2B5EF4-FFF2-40B4-BE49-F238E27FC236}">
                <a16:creationId xmlns:a16="http://schemas.microsoft.com/office/drawing/2014/main" id="{B8EFC0AD-6316-054E-A3D9-2088A08EBDF1}"/>
              </a:ext>
            </a:extLst>
          </p:cNvPr>
          <p:cNvSpPr txBox="1"/>
          <p:nvPr/>
        </p:nvSpPr>
        <p:spPr bwMode="auto">
          <a:xfrm>
            <a:off x="2420099" y="1552376"/>
            <a:ext cx="3970428" cy="461665"/>
          </a:xfrm>
          <a:prstGeom prst="rect">
            <a:avLst/>
          </a:prstGeom>
          <a:noFill/>
        </p:spPr>
        <p:txBody>
          <a:bodyPr wrap="square">
            <a:spAutoFit/>
          </a:bodyPr>
          <a:lstStyle/>
          <a:p>
            <a:pPr algn="ctr">
              <a:lnSpc>
                <a:spcPct val="150000"/>
              </a:lnSpc>
              <a:defRPr/>
            </a:pPr>
            <a:r>
              <a:rPr lang="fr-FR" sz="1600" b="1" dirty="0">
                <a:latin typeface="+mn-lt"/>
                <a:cs typeface="Arial" charset="0"/>
              </a:rPr>
              <a:t>Pr. Sidi Mohammed </a:t>
            </a:r>
            <a:r>
              <a:rPr lang="fr-FR" sz="1600" b="1" dirty="0" err="1">
                <a:latin typeface="+mn-lt"/>
                <a:cs typeface="Arial" charset="0"/>
              </a:rPr>
              <a:t>Senouci</a:t>
            </a:r>
            <a:r>
              <a:rPr lang="fr-FR" sz="1600" b="1" dirty="0">
                <a:latin typeface="+mn-lt"/>
                <a:cs typeface="Arial" charset="0"/>
              </a:rPr>
              <a:t>, directeur</a:t>
            </a:r>
          </a:p>
        </p:txBody>
      </p:sp>
      <p:pic>
        <p:nvPicPr>
          <p:cNvPr id="1026" name="Picture 2" descr="Le Maire et les adjoints - Ville Varennes-Vauzelles">
            <a:extLst>
              <a:ext uri="{FF2B5EF4-FFF2-40B4-BE49-F238E27FC236}">
                <a16:creationId xmlns:a16="http://schemas.microsoft.com/office/drawing/2014/main" id="{103F5DCE-28D4-544E-A95A-954BE9AEC1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46" r="23845" b="51980"/>
          <a:stretch/>
        </p:blipFill>
        <p:spPr bwMode="auto">
          <a:xfrm>
            <a:off x="5196450" y="5970298"/>
            <a:ext cx="871369" cy="7976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9DD82073-119B-1F4E-AC7E-BE4BC57DFC5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385" b="8093"/>
          <a:stretch/>
        </p:blipFill>
        <p:spPr bwMode="auto">
          <a:xfrm>
            <a:off x="367017" y="5970298"/>
            <a:ext cx="955066" cy="8358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l-Hassane AGLZIM - Directeur du département Energétique, Propulsion,  Electronique et Environnement (EPEE) - Institut Supérieur de l'Automobile  et des Transports – ISAT | LinkedIn">
            <a:extLst>
              <a:ext uri="{FF2B5EF4-FFF2-40B4-BE49-F238E27FC236}">
                <a16:creationId xmlns:a16="http://schemas.microsoft.com/office/drawing/2014/main" id="{E80C172B-8994-8E46-A36C-3984880BF82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581" r="16262" b="45710"/>
          <a:stretch/>
        </p:blipFill>
        <p:spPr bwMode="auto">
          <a:xfrm>
            <a:off x="2724243" y="5971206"/>
            <a:ext cx="914216" cy="78586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acebook">
            <a:extLst>
              <a:ext uri="{FF2B5EF4-FFF2-40B4-BE49-F238E27FC236}">
                <a16:creationId xmlns:a16="http://schemas.microsoft.com/office/drawing/2014/main" id="{38589D22-59E9-834B-9239-3AB285BCC83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1052" t="32257" r="70877" b="43269"/>
          <a:stretch/>
        </p:blipFill>
        <p:spPr bwMode="auto">
          <a:xfrm>
            <a:off x="7461091" y="5986054"/>
            <a:ext cx="927416" cy="83583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idi Mohammed Senouci - Laboratoire Drive">
            <a:extLst>
              <a:ext uri="{FF2B5EF4-FFF2-40B4-BE49-F238E27FC236}">
                <a16:creationId xmlns:a16="http://schemas.microsoft.com/office/drawing/2014/main" id="{950680E6-437A-CF41-A70E-957CFC91A69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2865" t="16439" r="8235" b="29814"/>
          <a:stretch/>
        </p:blipFill>
        <p:spPr bwMode="auto">
          <a:xfrm>
            <a:off x="1802812" y="1247393"/>
            <a:ext cx="927416" cy="844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3292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F5752-0956-F77D-F041-2951FB020F0A}"/>
              </a:ext>
            </a:extLst>
          </p:cNvPr>
          <p:cNvSpPr>
            <a:spLocks noGrp="1"/>
          </p:cNvSpPr>
          <p:nvPr>
            <p:ph type="title"/>
          </p:nvPr>
        </p:nvSpPr>
        <p:spPr/>
        <p:txBody>
          <a:bodyPr/>
          <a:lstStyle/>
          <a:p>
            <a:r>
              <a:rPr lang="fr-FR" dirty="0"/>
              <a:t>Plateforme de recherche BFC </a:t>
            </a:r>
            <a:r>
              <a:rPr lang="fr-FR" dirty="0">
                <a:solidFill>
                  <a:schemeClr val="accent2"/>
                </a:solidFill>
              </a:rPr>
              <a:t>STM3D</a:t>
            </a:r>
          </a:p>
        </p:txBody>
      </p:sp>
      <p:sp>
        <p:nvSpPr>
          <p:cNvPr id="3" name="Espace réservé du contenu 2">
            <a:extLst>
              <a:ext uri="{FF2B5EF4-FFF2-40B4-BE49-F238E27FC236}">
                <a16:creationId xmlns:a16="http://schemas.microsoft.com/office/drawing/2014/main" id="{ED39F840-2A13-EDD3-A399-2D86B096C1C8}"/>
              </a:ext>
            </a:extLst>
          </p:cNvPr>
          <p:cNvSpPr>
            <a:spLocks noGrp="1"/>
          </p:cNvSpPr>
          <p:nvPr>
            <p:ph idx="1"/>
          </p:nvPr>
        </p:nvSpPr>
        <p:spPr/>
        <p:txBody>
          <a:bodyPr/>
          <a:lstStyle/>
          <a:p>
            <a:endParaRPr lang="fr-FR" sz="2000" dirty="0"/>
          </a:p>
          <a:p>
            <a:r>
              <a:rPr lang="fr-FR" sz="2000" dirty="0"/>
              <a:t>Plateforme STM3D (Systèmes de Transports </a:t>
            </a:r>
            <a:r>
              <a:rPr lang="fr-FR" sz="2000" dirty="0" err="1"/>
              <a:t>Multi-Modaux</a:t>
            </a:r>
            <a:r>
              <a:rPr lang="fr-FR" sz="2000" dirty="0"/>
              <a:t> et Mobilité Durable) </a:t>
            </a:r>
          </a:p>
          <a:p>
            <a:pPr lvl="1"/>
            <a:r>
              <a:rPr lang="fr-FR" sz="1600" dirty="0"/>
              <a:t>Localisée sur Nevers et Magny-Cours</a:t>
            </a:r>
          </a:p>
          <a:p>
            <a:pPr lvl="1"/>
            <a:endParaRPr lang="fr-FR" sz="1600" dirty="0"/>
          </a:p>
          <a:p>
            <a:pPr lvl="1"/>
            <a:r>
              <a:rPr lang="fr-FR" sz="1600" dirty="0"/>
              <a:t>Labellisée par le COS BFC en décembre 2021</a:t>
            </a:r>
          </a:p>
          <a:p>
            <a:pPr lvl="1"/>
            <a:endParaRPr lang="fr-FR" sz="1600" dirty="0"/>
          </a:p>
          <a:p>
            <a:pPr lvl="1"/>
            <a:r>
              <a:rPr lang="fr-FR" sz="1600" dirty="0"/>
              <a:t>Offre des services technologique et/ou scientifique à une communauté d’utilisateurs publics et privé</a:t>
            </a:r>
          </a:p>
          <a:p>
            <a:pPr lvl="1"/>
            <a:endParaRPr lang="fr-FR" sz="1600" dirty="0"/>
          </a:p>
          <a:p>
            <a:pPr lvl="1"/>
            <a:r>
              <a:rPr lang="fr-FR" sz="1600" dirty="0"/>
              <a:t>Plus d’informations sur les équipements et services offerts : </a:t>
            </a:r>
            <a:r>
              <a:rPr lang="fr-FR" sz="1600" u="sng" dirty="0">
                <a:hlinkClick r:id="rId2"/>
              </a:rPr>
              <a:t>https://sciencesexpertise-bfc.fr/nos-structures-de-recherche/les-plateformes/</a:t>
            </a:r>
            <a:r>
              <a:rPr lang="fr-FR" sz="1600" dirty="0"/>
              <a:t>.</a:t>
            </a:r>
          </a:p>
          <a:p>
            <a:endParaRPr lang="fr-FR" sz="2000" dirty="0"/>
          </a:p>
        </p:txBody>
      </p:sp>
    </p:spTree>
    <p:extLst>
      <p:ext uri="{BB962C8B-B14F-4D97-AF65-F5344CB8AC3E}">
        <p14:creationId xmlns:p14="http://schemas.microsoft.com/office/powerpoint/2010/main" val="3267987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r"/>
            <a:r>
              <a:rPr lang="fr-FR" dirty="0"/>
              <a:t>Production </a:t>
            </a:r>
            <a:r>
              <a:rPr lang="fr-FR" dirty="0">
                <a:solidFill>
                  <a:schemeClr val="accent2"/>
                </a:solidFill>
              </a:rPr>
              <a:t>scientifique</a:t>
            </a:r>
          </a:p>
        </p:txBody>
      </p:sp>
      <p:sp>
        <p:nvSpPr>
          <p:cNvPr id="3" name="Espace réservé du contenu 2"/>
          <p:cNvSpPr>
            <a:spLocks noGrp="1"/>
          </p:cNvSpPr>
          <p:nvPr>
            <p:ph idx="1"/>
          </p:nvPr>
        </p:nvSpPr>
        <p:spPr>
          <a:xfrm>
            <a:off x="457200" y="1590261"/>
            <a:ext cx="8229600" cy="4525963"/>
          </a:xfrm>
        </p:spPr>
        <p:txBody>
          <a:bodyPr>
            <a:normAutofit fontScale="92500" lnSpcReduction="20000"/>
          </a:bodyPr>
          <a:lstStyle/>
          <a:p>
            <a:pPr algn="just"/>
            <a:r>
              <a:rPr lang="fr-FR" sz="1800" b="1" dirty="0"/>
              <a:t>Production scientifique globale de 2016 à 2021</a:t>
            </a:r>
          </a:p>
          <a:p>
            <a:pPr lvl="1" algn="just"/>
            <a:endParaRPr lang="fr-FR" sz="1600" dirty="0"/>
          </a:p>
          <a:p>
            <a:pPr lvl="1" algn="just"/>
            <a:r>
              <a:rPr lang="fr-FR" sz="1600" b="1" dirty="0">
                <a:solidFill>
                  <a:schemeClr val="accent2"/>
                </a:solidFill>
              </a:rPr>
              <a:t>95 publications dans des revues internationales </a:t>
            </a:r>
            <a:r>
              <a:rPr lang="fr-FR" sz="1600" dirty="0"/>
              <a:t>à comité de lecture</a:t>
            </a:r>
          </a:p>
          <a:p>
            <a:pPr lvl="1" algn="just"/>
            <a:endParaRPr lang="fr-FR" sz="1600" dirty="0"/>
          </a:p>
          <a:p>
            <a:pPr lvl="1" algn="just"/>
            <a:r>
              <a:rPr lang="fr-FR" sz="1600" b="1" dirty="0">
                <a:solidFill>
                  <a:schemeClr val="accent2"/>
                </a:solidFill>
              </a:rPr>
              <a:t>145 conférences données dans des congrès</a:t>
            </a:r>
            <a:endParaRPr lang="fr-FR" sz="1600" dirty="0"/>
          </a:p>
          <a:p>
            <a:pPr lvl="1" algn="just"/>
            <a:endParaRPr lang="fr-FR" sz="1600" dirty="0"/>
          </a:p>
          <a:p>
            <a:pPr lvl="1" algn="just"/>
            <a:r>
              <a:rPr lang="fr-FR" sz="1600" b="1" dirty="0">
                <a:solidFill>
                  <a:schemeClr val="accent2"/>
                </a:solidFill>
              </a:rPr>
              <a:t>39 autres produits présentés dans des colloques / congrès et des séminaires de recherche</a:t>
            </a:r>
            <a:endParaRPr lang="fr-FR" sz="1600" dirty="0"/>
          </a:p>
          <a:p>
            <a:pPr lvl="1" algn="just"/>
            <a:endParaRPr lang="fr-FR" sz="1600" dirty="0"/>
          </a:p>
          <a:p>
            <a:pPr lvl="1" algn="just"/>
            <a:r>
              <a:rPr lang="fr-FR" sz="1600" b="1" dirty="0">
                <a:solidFill>
                  <a:schemeClr val="accent2"/>
                </a:solidFill>
              </a:rPr>
              <a:t>2 brevets</a:t>
            </a:r>
          </a:p>
          <a:p>
            <a:pPr lvl="1" algn="just"/>
            <a:endParaRPr lang="fr-FR" sz="1600" b="1" dirty="0">
              <a:solidFill>
                <a:schemeClr val="accent2"/>
              </a:solidFill>
            </a:endParaRPr>
          </a:p>
          <a:p>
            <a:pPr lvl="1" algn="just"/>
            <a:r>
              <a:rPr lang="fr-FR" sz="1600" b="1" dirty="0">
                <a:solidFill>
                  <a:schemeClr val="accent2"/>
                </a:solidFill>
              </a:rPr>
              <a:t>6 Ressources scientifiques et technologiques valorisées (logiciels, BD, outils)</a:t>
            </a:r>
          </a:p>
          <a:p>
            <a:pPr lvl="1" algn="just"/>
            <a:endParaRPr lang="fr-FR" sz="1600" b="1" dirty="0">
              <a:solidFill>
                <a:schemeClr val="accent2"/>
              </a:solidFill>
            </a:endParaRPr>
          </a:p>
          <a:p>
            <a:pPr lvl="1" algn="just"/>
            <a:r>
              <a:rPr lang="fr-FR" sz="1600" b="1" dirty="0">
                <a:solidFill>
                  <a:schemeClr val="accent2"/>
                </a:solidFill>
              </a:rPr>
              <a:t>8 Développements instrumentaux et méthodologiques (prototypes, démo)</a:t>
            </a:r>
          </a:p>
          <a:p>
            <a:pPr lvl="1" algn="just"/>
            <a:endParaRPr lang="fr-FR" sz="1600" b="1" dirty="0">
              <a:solidFill>
                <a:schemeClr val="accent2"/>
              </a:solidFill>
            </a:endParaRPr>
          </a:p>
          <a:p>
            <a:pPr lvl="1" algn="just"/>
            <a:r>
              <a:rPr lang="fr-FR" sz="1600" b="1" dirty="0">
                <a:solidFill>
                  <a:schemeClr val="accent2"/>
                </a:solidFill>
              </a:rPr>
              <a:t>8 soutenances de HDR </a:t>
            </a:r>
            <a:r>
              <a:rPr lang="fr-FR" sz="1600" dirty="0"/>
              <a:t>don 7 du DRIVE</a:t>
            </a:r>
          </a:p>
          <a:p>
            <a:pPr lvl="1" algn="just"/>
            <a:endParaRPr lang="fr-FR" sz="1600" dirty="0"/>
          </a:p>
          <a:p>
            <a:pPr lvl="1" algn="just"/>
            <a:r>
              <a:rPr lang="fr-FR" sz="1600" b="1" dirty="0">
                <a:solidFill>
                  <a:schemeClr val="accent2"/>
                </a:solidFill>
              </a:rPr>
              <a:t>24 soutenances de thèse </a:t>
            </a:r>
          </a:p>
        </p:txBody>
      </p:sp>
    </p:spTree>
    <p:extLst>
      <p:ext uri="{BB962C8B-B14F-4D97-AF65-F5344CB8AC3E}">
        <p14:creationId xmlns:p14="http://schemas.microsoft.com/office/powerpoint/2010/main" val="13260554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1BE4949-0E7E-B6BC-9CD8-37FF13753D65}"/>
              </a:ext>
            </a:extLst>
          </p:cNvPr>
          <p:cNvSpPr>
            <a:spLocks noGrp="1"/>
          </p:cNvSpPr>
          <p:nvPr>
            <p:ph type="title"/>
          </p:nvPr>
        </p:nvSpPr>
        <p:spPr/>
        <p:txBody>
          <a:bodyPr/>
          <a:lstStyle/>
          <a:p>
            <a:r>
              <a:rPr lang="fr-FR" dirty="0"/>
              <a:t>Production </a:t>
            </a:r>
            <a:r>
              <a:rPr lang="fr-FR" dirty="0">
                <a:solidFill>
                  <a:schemeClr val="accent2"/>
                </a:solidFill>
              </a:rPr>
              <a:t>scientifique</a:t>
            </a:r>
            <a:endParaRPr lang="fr-FR" dirty="0"/>
          </a:p>
        </p:txBody>
      </p:sp>
      <p:sp>
        <p:nvSpPr>
          <p:cNvPr id="3" name="Espace réservé du contenu 2">
            <a:extLst>
              <a:ext uri="{FF2B5EF4-FFF2-40B4-BE49-F238E27FC236}">
                <a16:creationId xmlns:a16="http://schemas.microsoft.com/office/drawing/2014/main" id="{B13DFE1F-A60F-34D9-BC9A-BD50BE007FDE}"/>
              </a:ext>
            </a:extLst>
          </p:cNvPr>
          <p:cNvSpPr>
            <a:spLocks noGrp="1"/>
          </p:cNvSpPr>
          <p:nvPr>
            <p:ph idx="1"/>
          </p:nvPr>
        </p:nvSpPr>
        <p:spPr>
          <a:xfrm>
            <a:off x="514254" y="1166018"/>
            <a:ext cx="8229600" cy="4525963"/>
          </a:xfrm>
        </p:spPr>
        <p:txBody>
          <a:bodyPr/>
          <a:lstStyle/>
          <a:p>
            <a:r>
              <a:rPr lang="fr-FR" sz="2400" dirty="0"/>
              <a:t>Production dans des supports de qualité. </a:t>
            </a:r>
          </a:p>
          <a:p>
            <a:endParaRPr lang="fr-FR" sz="2400" dirty="0"/>
          </a:p>
          <a:p>
            <a:endParaRPr lang="fr-FR" sz="2400" dirty="0"/>
          </a:p>
        </p:txBody>
      </p:sp>
      <p:pic>
        <p:nvPicPr>
          <p:cNvPr id="4" name="Graphique 30">
            <a:extLst>
              <a:ext uri="{FF2B5EF4-FFF2-40B4-BE49-F238E27FC236}">
                <a16:creationId xmlns:a16="http://schemas.microsoft.com/office/drawing/2014/main" id="{4B0E8903-F722-9187-E382-4D8522758B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1483" y="1781091"/>
            <a:ext cx="3843860" cy="1790148"/>
          </a:xfrm>
          <a:prstGeom prst="rect">
            <a:avLst/>
          </a:prstGeom>
        </p:spPr>
      </p:pic>
      <p:pic>
        <p:nvPicPr>
          <p:cNvPr id="5" name="Graphique 17">
            <a:extLst>
              <a:ext uri="{FF2B5EF4-FFF2-40B4-BE49-F238E27FC236}">
                <a16:creationId xmlns:a16="http://schemas.microsoft.com/office/drawing/2014/main" id="{E5B3193B-57FC-667D-F417-72B88E556E2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32572" y="1781091"/>
            <a:ext cx="3711282" cy="1790148"/>
          </a:xfrm>
          <a:prstGeom prst="rect">
            <a:avLst/>
          </a:prstGeom>
        </p:spPr>
      </p:pic>
      <p:pic>
        <p:nvPicPr>
          <p:cNvPr id="6" name="Graphique 18480">
            <a:extLst>
              <a:ext uri="{FF2B5EF4-FFF2-40B4-BE49-F238E27FC236}">
                <a16:creationId xmlns:a16="http://schemas.microsoft.com/office/drawing/2014/main" id="{EE8C1FB6-59DB-B22A-5505-0CB7602173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18518" y="4042251"/>
            <a:ext cx="2739390" cy="1649730"/>
          </a:xfrm>
          <a:prstGeom prst="rect">
            <a:avLst/>
          </a:prstGeom>
        </p:spPr>
      </p:pic>
      <p:pic>
        <p:nvPicPr>
          <p:cNvPr id="7" name="Graphique 18485">
            <a:extLst>
              <a:ext uri="{FF2B5EF4-FFF2-40B4-BE49-F238E27FC236}">
                <a16:creationId xmlns:a16="http://schemas.microsoft.com/office/drawing/2014/main" id="{B8DEDCA5-2DC3-71F5-DAEA-DC12C5EEAA9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59672" y="4025538"/>
            <a:ext cx="2524705" cy="1648024"/>
          </a:xfrm>
          <a:prstGeom prst="rect">
            <a:avLst/>
          </a:prstGeom>
        </p:spPr>
      </p:pic>
    </p:spTree>
    <p:extLst>
      <p:ext uri="{BB962C8B-B14F-4D97-AF65-F5344CB8AC3E}">
        <p14:creationId xmlns:p14="http://schemas.microsoft.com/office/powerpoint/2010/main" val="909544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C0ADDC-56A8-227F-2548-ED363E7ECD6F}"/>
              </a:ext>
            </a:extLst>
          </p:cNvPr>
          <p:cNvSpPr>
            <a:spLocks noGrp="1"/>
          </p:cNvSpPr>
          <p:nvPr>
            <p:ph type="title"/>
          </p:nvPr>
        </p:nvSpPr>
        <p:spPr/>
        <p:txBody>
          <a:bodyPr/>
          <a:lstStyle/>
          <a:p>
            <a:r>
              <a:rPr lang="fr-FR" dirty="0"/>
              <a:t>Production </a:t>
            </a:r>
            <a:r>
              <a:rPr lang="fr-FR" dirty="0">
                <a:solidFill>
                  <a:schemeClr val="accent2"/>
                </a:solidFill>
              </a:rPr>
              <a:t>scientifique</a:t>
            </a:r>
            <a:endParaRPr lang="fr-FR" dirty="0"/>
          </a:p>
        </p:txBody>
      </p:sp>
      <p:sp>
        <p:nvSpPr>
          <p:cNvPr id="3" name="Espace réservé du contenu 2">
            <a:extLst>
              <a:ext uri="{FF2B5EF4-FFF2-40B4-BE49-F238E27FC236}">
                <a16:creationId xmlns:a16="http://schemas.microsoft.com/office/drawing/2014/main" id="{477054BF-D753-309E-110E-8D6EF31AD4AE}"/>
              </a:ext>
            </a:extLst>
          </p:cNvPr>
          <p:cNvSpPr>
            <a:spLocks noGrp="1"/>
          </p:cNvSpPr>
          <p:nvPr>
            <p:ph idx="1"/>
          </p:nvPr>
        </p:nvSpPr>
        <p:spPr>
          <a:xfrm>
            <a:off x="457200" y="1034008"/>
            <a:ext cx="8229600" cy="4525963"/>
          </a:xfrm>
        </p:spPr>
        <p:txBody>
          <a:bodyPr/>
          <a:lstStyle/>
          <a:p>
            <a:r>
              <a:rPr lang="fr-FR" sz="2000" dirty="0"/>
              <a:t>Nombre de publications selon le taux de citations </a:t>
            </a:r>
          </a:p>
          <a:p>
            <a:endParaRPr lang="fr-FR" sz="2000" dirty="0"/>
          </a:p>
          <a:p>
            <a:endParaRPr lang="fr-FR" sz="2000" dirty="0"/>
          </a:p>
          <a:p>
            <a:endParaRPr lang="fr-FR" sz="2000" dirty="0"/>
          </a:p>
          <a:p>
            <a:endParaRPr lang="fr-FR" sz="2000" dirty="0"/>
          </a:p>
          <a:p>
            <a:endParaRPr lang="fr-FR" sz="2000" dirty="0"/>
          </a:p>
          <a:p>
            <a:endParaRPr lang="fr-FR" sz="2000" dirty="0"/>
          </a:p>
          <a:p>
            <a:r>
              <a:rPr lang="fr-FR" sz="2000" dirty="0"/>
              <a:t>Nombre de publications avec doctorants/postdocs</a:t>
            </a:r>
          </a:p>
          <a:p>
            <a:endParaRPr lang="fr-FR" sz="2000" dirty="0"/>
          </a:p>
        </p:txBody>
      </p:sp>
      <p:pic>
        <p:nvPicPr>
          <p:cNvPr id="4" name="Graphique 21">
            <a:extLst>
              <a:ext uri="{FF2B5EF4-FFF2-40B4-BE49-F238E27FC236}">
                <a16:creationId xmlns:a16="http://schemas.microsoft.com/office/drawing/2014/main" id="{C81AF424-D422-DAD8-D250-0B0A17DB4C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bwMode="auto">
          <a:xfrm>
            <a:off x="5308185" y="1433195"/>
            <a:ext cx="3322956" cy="200851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Graphique 25">
            <a:extLst>
              <a:ext uri="{FF2B5EF4-FFF2-40B4-BE49-F238E27FC236}">
                <a16:creationId xmlns:a16="http://schemas.microsoft.com/office/drawing/2014/main" id="{954FEE0E-1062-8F73-5889-2B356C1EFE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7036" y="1433195"/>
            <a:ext cx="3322955" cy="1995805"/>
          </a:xfrm>
          <a:prstGeom prst="rect">
            <a:avLst/>
          </a:prstGeom>
        </p:spPr>
      </p:pic>
      <p:pic>
        <p:nvPicPr>
          <p:cNvPr id="6" name="Graphique 35">
            <a:extLst>
              <a:ext uri="{FF2B5EF4-FFF2-40B4-BE49-F238E27FC236}">
                <a16:creationId xmlns:a16="http://schemas.microsoft.com/office/drawing/2014/main" id="{321E4F64-BDEF-2D55-F02B-F9B97E77C9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7036" y="4075467"/>
            <a:ext cx="3326343" cy="1995806"/>
          </a:xfrm>
          <a:prstGeom prst="rect">
            <a:avLst/>
          </a:prstGeom>
        </p:spPr>
      </p:pic>
      <p:pic>
        <p:nvPicPr>
          <p:cNvPr id="7" name="Graphique 44">
            <a:extLst>
              <a:ext uri="{FF2B5EF4-FFF2-40B4-BE49-F238E27FC236}">
                <a16:creationId xmlns:a16="http://schemas.microsoft.com/office/drawing/2014/main" id="{354E16E1-FB27-444A-9CCC-11393E5FAB7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08185" y="4070065"/>
            <a:ext cx="3326343" cy="2003112"/>
          </a:xfrm>
          <a:prstGeom prst="rect">
            <a:avLst/>
          </a:prstGeom>
        </p:spPr>
      </p:pic>
    </p:spTree>
    <p:extLst>
      <p:ext uri="{BB962C8B-B14F-4D97-AF65-F5344CB8AC3E}">
        <p14:creationId xmlns:p14="http://schemas.microsoft.com/office/powerpoint/2010/main" val="32375310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3E7EA2-35EC-064A-8B8B-0698885559F9}"/>
              </a:ext>
            </a:extLst>
          </p:cNvPr>
          <p:cNvSpPr>
            <a:spLocks noGrp="1"/>
          </p:cNvSpPr>
          <p:nvPr>
            <p:ph type="title"/>
          </p:nvPr>
        </p:nvSpPr>
        <p:spPr/>
        <p:txBody>
          <a:bodyPr/>
          <a:lstStyle/>
          <a:p>
            <a:r>
              <a:rPr lang="fr-FR" dirty="0"/>
              <a:t>Rayonnement </a:t>
            </a:r>
            <a:r>
              <a:rPr lang="fr-FR" dirty="0">
                <a:solidFill>
                  <a:schemeClr val="accent2"/>
                </a:solidFill>
              </a:rPr>
              <a:t>scientifique</a:t>
            </a:r>
            <a:endParaRPr lang="fr-FR" dirty="0"/>
          </a:p>
        </p:txBody>
      </p:sp>
      <p:sp>
        <p:nvSpPr>
          <p:cNvPr id="3" name="Espace réservé du contenu 2">
            <a:extLst>
              <a:ext uri="{FF2B5EF4-FFF2-40B4-BE49-F238E27FC236}">
                <a16:creationId xmlns:a16="http://schemas.microsoft.com/office/drawing/2014/main" id="{713F1226-90EB-F745-A6BA-AA8CD4E36316}"/>
              </a:ext>
            </a:extLst>
          </p:cNvPr>
          <p:cNvSpPr>
            <a:spLocks noGrp="1"/>
          </p:cNvSpPr>
          <p:nvPr>
            <p:ph idx="1"/>
          </p:nvPr>
        </p:nvSpPr>
        <p:spPr/>
        <p:txBody>
          <a:bodyPr/>
          <a:lstStyle/>
          <a:p>
            <a:r>
              <a:rPr lang="fr-FR" sz="1700" b="1" dirty="0"/>
              <a:t>Rayonnement scientifique de 2016 à 2021</a:t>
            </a:r>
          </a:p>
          <a:p>
            <a:pPr lvl="1"/>
            <a:endParaRPr lang="fr-FR" sz="1400" b="1" dirty="0">
              <a:solidFill>
                <a:schemeClr val="accent2"/>
              </a:solidFill>
            </a:endParaRPr>
          </a:p>
          <a:p>
            <a:pPr lvl="1"/>
            <a:r>
              <a:rPr lang="fr-FR" sz="1500" b="1" dirty="0">
                <a:solidFill>
                  <a:schemeClr val="accent2"/>
                </a:solidFill>
              </a:rPr>
              <a:t>18 Participation à des comités éditoriaux</a:t>
            </a:r>
          </a:p>
          <a:p>
            <a:pPr lvl="2"/>
            <a:endParaRPr lang="fr-FR" sz="1500" b="1" dirty="0">
              <a:solidFill>
                <a:schemeClr val="accent2"/>
              </a:solidFill>
            </a:endParaRPr>
          </a:p>
          <a:p>
            <a:pPr lvl="1"/>
            <a:r>
              <a:rPr lang="fr-FR" sz="1500" b="1" dirty="0">
                <a:solidFill>
                  <a:schemeClr val="accent2"/>
                </a:solidFill>
              </a:rPr>
              <a:t>11 Prix et/ou distinctions scientifiques</a:t>
            </a:r>
          </a:p>
          <a:p>
            <a:pPr lvl="2"/>
            <a:endParaRPr lang="fr-FR" sz="1500" b="1" dirty="0">
              <a:solidFill>
                <a:schemeClr val="accent2"/>
              </a:solidFill>
            </a:endParaRPr>
          </a:p>
          <a:p>
            <a:pPr lvl="1"/>
            <a:r>
              <a:rPr lang="fr-FR" sz="1500" b="1" dirty="0">
                <a:solidFill>
                  <a:schemeClr val="accent2"/>
                </a:solidFill>
              </a:rPr>
              <a:t>Responsabilité dans des sociétés savantes </a:t>
            </a:r>
            <a:r>
              <a:rPr lang="fr-FR" sz="1500" dirty="0"/>
              <a:t>(IEEE, SEE)</a:t>
            </a:r>
          </a:p>
          <a:p>
            <a:pPr lvl="2"/>
            <a:endParaRPr lang="fr-FR" sz="1500" b="1" dirty="0">
              <a:solidFill>
                <a:schemeClr val="accent2"/>
              </a:solidFill>
            </a:endParaRPr>
          </a:p>
          <a:p>
            <a:pPr lvl="1"/>
            <a:r>
              <a:rPr lang="fr-FR" sz="1500" b="1" dirty="0">
                <a:solidFill>
                  <a:schemeClr val="accent2"/>
                </a:solidFill>
              </a:rPr>
              <a:t>Trentaine de participation Organisations de colloques/congrès internationaux</a:t>
            </a:r>
          </a:p>
          <a:p>
            <a:pPr lvl="2"/>
            <a:endParaRPr lang="fr-FR" sz="1500" b="1" dirty="0">
              <a:solidFill>
                <a:schemeClr val="accent2"/>
              </a:solidFill>
            </a:endParaRPr>
          </a:p>
          <a:p>
            <a:pPr lvl="1"/>
            <a:r>
              <a:rPr lang="fr-FR" sz="1500" b="1" dirty="0">
                <a:solidFill>
                  <a:schemeClr val="accent2"/>
                </a:solidFill>
              </a:rPr>
              <a:t>Centaine  de Rapports d’expertises techniques </a:t>
            </a:r>
            <a:r>
              <a:rPr lang="fr-FR" sz="1500" dirty="0"/>
              <a:t>(Ministère de la justice, thèse/HDR, ANR, </a:t>
            </a:r>
            <a:r>
              <a:rPr lang="fr-FR" sz="1500" dirty="0" err="1"/>
              <a:t>PdC</a:t>
            </a:r>
            <a:r>
              <a:rPr lang="fr-FR" sz="1500" dirty="0"/>
              <a:t>, ANRT, </a:t>
            </a:r>
            <a:r>
              <a:rPr lang="fr-FR" sz="1500" dirty="0" err="1"/>
              <a:t>Euope</a:t>
            </a:r>
            <a:r>
              <a:rPr lang="fr-FR" sz="1500" dirty="0"/>
              <a:t>, Région, </a:t>
            </a:r>
          </a:p>
          <a:p>
            <a:pPr lvl="2"/>
            <a:endParaRPr lang="fr-FR" sz="1500" b="1" dirty="0">
              <a:solidFill>
                <a:schemeClr val="accent2"/>
              </a:solidFill>
            </a:endParaRPr>
          </a:p>
          <a:p>
            <a:pPr lvl="1"/>
            <a:r>
              <a:rPr lang="fr-FR" sz="1500" b="1" dirty="0">
                <a:solidFill>
                  <a:schemeClr val="accent2"/>
                </a:solidFill>
              </a:rPr>
              <a:t>Trentaine de Produits à destination du grand public </a:t>
            </a:r>
            <a:r>
              <a:rPr lang="fr-FR" sz="1500" dirty="0"/>
              <a:t>(Fête de la science,, Émissions radio, TV, presse écrite, etc.)</a:t>
            </a:r>
          </a:p>
        </p:txBody>
      </p:sp>
    </p:spTree>
    <p:extLst>
      <p:ext uri="{BB962C8B-B14F-4D97-AF65-F5344CB8AC3E}">
        <p14:creationId xmlns:p14="http://schemas.microsoft.com/office/powerpoint/2010/main" val="37345732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2800" dirty="0"/>
              <a:t>Rayonnement </a:t>
            </a:r>
            <a:r>
              <a:rPr lang="fr-FR" sz="2800" dirty="0">
                <a:solidFill>
                  <a:schemeClr val="accent2"/>
                </a:solidFill>
              </a:rPr>
              <a:t>scientifique</a:t>
            </a:r>
            <a:endParaRPr lang="fr-FR" dirty="0">
              <a:solidFill>
                <a:schemeClr val="accent2"/>
              </a:solidFill>
            </a:endParaRPr>
          </a:p>
        </p:txBody>
      </p:sp>
      <p:sp>
        <p:nvSpPr>
          <p:cNvPr id="4" name="Espace réservé du contenu 3"/>
          <p:cNvSpPr>
            <a:spLocks noGrp="1"/>
          </p:cNvSpPr>
          <p:nvPr>
            <p:ph idx="1"/>
          </p:nvPr>
        </p:nvSpPr>
        <p:spPr>
          <a:xfrm>
            <a:off x="457200" y="757432"/>
            <a:ext cx="8572500" cy="5173468"/>
          </a:xfrm>
        </p:spPr>
        <p:txBody>
          <a:bodyPr>
            <a:noAutofit/>
          </a:bodyPr>
          <a:lstStyle/>
          <a:p>
            <a:pPr marL="0" indent="0">
              <a:buNone/>
            </a:pPr>
            <a:r>
              <a:rPr lang="fr-FR" sz="1800" b="1" dirty="0">
                <a:solidFill>
                  <a:schemeClr val="accent2"/>
                </a:solidFill>
              </a:rPr>
              <a:t>Forte interaction avec le monde socio économique</a:t>
            </a:r>
          </a:p>
          <a:p>
            <a:r>
              <a:rPr lang="fr-FR" sz="1800" dirty="0"/>
              <a:t>Thèses CIFRE (Orange, </a:t>
            </a:r>
            <a:r>
              <a:rPr lang="fr-FR" sz="1800" dirty="0" err="1"/>
              <a:t>Serma</a:t>
            </a:r>
            <a:r>
              <a:rPr lang="fr-FR" sz="1800" dirty="0"/>
              <a:t>, </a:t>
            </a:r>
            <a:r>
              <a:rPr lang="fr-FR" sz="1800" dirty="0" err="1"/>
              <a:t>Danielson</a:t>
            </a:r>
            <a:r>
              <a:rPr lang="fr-FR" sz="1800" dirty="0"/>
              <a:t>, </a:t>
            </a:r>
            <a:r>
              <a:rPr lang="fr-FR" sz="1800" dirty="0" err="1"/>
              <a:t>Sodemo</a:t>
            </a:r>
            <a:r>
              <a:rPr lang="fr-FR" sz="1800" dirty="0"/>
              <a:t>, </a:t>
            </a:r>
            <a:r>
              <a:rPr lang="fr-FR" sz="1800" dirty="0" err="1"/>
              <a:t>Metalliance</a:t>
            </a:r>
            <a:r>
              <a:rPr lang="fr-FR" sz="1800" dirty="0"/>
              <a:t>, etc.)</a:t>
            </a:r>
          </a:p>
          <a:p>
            <a:endParaRPr lang="fr-FR" sz="1800" dirty="0"/>
          </a:p>
          <a:p>
            <a:r>
              <a:rPr lang="fr-FR" sz="1800" dirty="0"/>
              <a:t>Contrat de collaboration de recherche </a:t>
            </a:r>
          </a:p>
          <a:p>
            <a:pPr lvl="1"/>
            <a:r>
              <a:rPr lang="fr-FR" sz="1100" dirty="0"/>
              <a:t>ANR 5G-INSIGHT</a:t>
            </a:r>
          </a:p>
          <a:p>
            <a:pPr lvl="1"/>
            <a:r>
              <a:rPr lang="fr-FR" sz="1100" dirty="0"/>
              <a:t>SIMVA et </a:t>
            </a:r>
            <a:r>
              <a:rPr lang="fr-FR" sz="1400" dirty="0"/>
              <a:t>Visio3D+</a:t>
            </a:r>
          </a:p>
          <a:p>
            <a:pPr lvl="1"/>
            <a:r>
              <a:rPr lang="fr-FR" sz="1400" dirty="0"/>
              <a:t>ROLLKERS</a:t>
            </a:r>
          </a:p>
          <a:p>
            <a:pPr lvl="1"/>
            <a:r>
              <a:rPr lang="fr-FR" sz="1400" dirty="0"/>
              <a:t>CLEAN REGEN SEE</a:t>
            </a:r>
          </a:p>
          <a:p>
            <a:pPr lvl="1"/>
            <a:r>
              <a:rPr lang="fr-FR" sz="1100" dirty="0"/>
              <a:t>ITEA CARCODE (Airbus , Thales, etc.)</a:t>
            </a:r>
          </a:p>
          <a:p>
            <a:pPr lvl="1"/>
            <a:r>
              <a:rPr lang="fr-FR" sz="1100" dirty="0"/>
              <a:t>ITEA FUSE-IT (Airbus, Thales, Sogeti, etc.)</a:t>
            </a:r>
          </a:p>
          <a:p>
            <a:pPr lvl="1"/>
            <a:r>
              <a:rPr lang="fr-FR" sz="1100" dirty="0"/>
              <a:t>FUI PARFAIT (NXP, </a:t>
            </a:r>
            <a:r>
              <a:rPr lang="fr-FR" sz="1100" dirty="0" err="1"/>
              <a:t>Gemalto</a:t>
            </a:r>
            <a:r>
              <a:rPr lang="fr-FR" sz="1100" dirty="0"/>
              <a:t>, </a:t>
            </a:r>
            <a:r>
              <a:rPr lang="fr-FR" sz="1100" dirty="0" err="1"/>
              <a:t>Pertim</a:t>
            </a:r>
            <a:r>
              <a:rPr lang="fr-FR" sz="1100" dirty="0"/>
              <a:t>, etc.)</a:t>
            </a:r>
          </a:p>
          <a:p>
            <a:pPr lvl="1"/>
            <a:r>
              <a:rPr lang="fr-FR" sz="1100" dirty="0"/>
              <a:t>FUI Composite Cab (Volvo trucks, etc.)</a:t>
            </a:r>
          </a:p>
          <a:p>
            <a:pPr lvl="1"/>
            <a:r>
              <a:rPr lang="fr-FR" sz="1100" dirty="0"/>
              <a:t>PIA SITIN (DAVI)</a:t>
            </a:r>
          </a:p>
          <a:p>
            <a:pPr lvl="1"/>
            <a:r>
              <a:rPr lang="fr-FR" sz="1100" dirty="0"/>
              <a:t>ANR SOCK</a:t>
            </a:r>
          </a:p>
          <a:p>
            <a:pPr lvl="1"/>
            <a:r>
              <a:rPr lang="fr-FR" sz="1100" dirty="0"/>
              <a:t>EU COST…</a:t>
            </a:r>
          </a:p>
          <a:p>
            <a:r>
              <a:rPr lang="fr-FR" sz="1800" dirty="0"/>
              <a:t>Contrat de prestation de service (Renault, PSA, Electrolux, PSA, ANVIS, …)</a:t>
            </a:r>
          </a:p>
          <a:p>
            <a:endParaRPr lang="fr-FR" sz="1800" dirty="0"/>
          </a:p>
          <a:p>
            <a:r>
              <a:rPr lang="fr-FR" sz="1800" dirty="0"/>
              <a:t>Création d'un Laboratoire </a:t>
            </a:r>
          </a:p>
          <a:p>
            <a:pPr lvl="1"/>
            <a:r>
              <a:rPr lang="fr-FR" sz="1100" dirty="0"/>
              <a:t>ID MOTION:  laboratoire de recherche public-privé développeur de moteurs nouvelle génération</a:t>
            </a:r>
          </a:p>
          <a:p>
            <a:pPr lvl="1"/>
            <a:r>
              <a:rPr lang="fr-FR" sz="1100" dirty="0"/>
              <a:t>GIS IA4CPS « Intelligence Artificielle pour les Systèmes Cyber Physiques »</a:t>
            </a:r>
          </a:p>
        </p:txBody>
      </p:sp>
    </p:spTree>
    <p:extLst>
      <p:ext uri="{BB962C8B-B14F-4D97-AF65-F5344CB8AC3E}">
        <p14:creationId xmlns:p14="http://schemas.microsoft.com/office/powerpoint/2010/main" val="27349933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3">
            <a:extLst>
              <a:ext uri="{FF2B5EF4-FFF2-40B4-BE49-F238E27FC236}">
                <a16:creationId xmlns:a16="http://schemas.microsoft.com/office/drawing/2014/main" id="{93C935BF-2594-BF5D-024C-5DE260DDD29D}"/>
              </a:ext>
            </a:extLst>
          </p:cNvPr>
          <p:cNvSpPr txBox="1">
            <a:spLocks/>
          </p:cNvSpPr>
          <p:nvPr/>
        </p:nvSpPr>
        <p:spPr bwMode="auto">
          <a:xfrm>
            <a:off x="457200" y="757432"/>
            <a:ext cx="8572500" cy="517346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Futura t"/>
                <a:ea typeface="ＭＳ Ｐゴシック" charset="0"/>
                <a:cs typeface="Futura t"/>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Futura t"/>
                <a:ea typeface="Futura t" charset="0"/>
                <a:cs typeface="Futura t"/>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Futura t"/>
                <a:ea typeface="Futura t" charset="0"/>
                <a:cs typeface="Futura t"/>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Futura t"/>
                <a:ea typeface="Futura t" charset="0"/>
                <a:cs typeface="Futura 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charset="0"/>
              <a:buNone/>
            </a:pPr>
            <a:r>
              <a:rPr lang="fr-FR" sz="1800" b="1" dirty="0">
                <a:solidFill>
                  <a:schemeClr val="accent2"/>
                </a:solidFill>
              </a:rPr>
              <a:t>Forte interaction avec le monde socio économique</a:t>
            </a:r>
          </a:p>
        </p:txBody>
      </p:sp>
      <p:sp>
        <p:nvSpPr>
          <p:cNvPr id="2" name="Titre 1">
            <a:extLst>
              <a:ext uri="{FF2B5EF4-FFF2-40B4-BE49-F238E27FC236}">
                <a16:creationId xmlns:a16="http://schemas.microsoft.com/office/drawing/2014/main" id="{6F0C7429-D899-D681-3B97-563E08024232}"/>
              </a:ext>
            </a:extLst>
          </p:cNvPr>
          <p:cNvSpPr>
            <a:spLocks noGrp="1"/>
          </p:cNvSpPr>
          <p:nvPr>
            <p:ph type="title"/>
          </p:nvPr>
        </p:nvSpPr>
        <p:spPr/>
        <p:txBody>
          <a:bodyPr/>
          <a:lstStyle/>
          <a:p>
            <a:r>
              <a:rPr lang="fr-FR" dirty="0"/>
              <a:t>Rayonnement </a:t>
            </a:r>
            <a:r>
              <a:rPr lang="fr-FR" dirty="0">
                <a:solidFill>
                  <a:schemeClr val="accent2"/>
                </a:solidFill>
              </a:rPr>
              <a:t>scientifique</a:t>
            </a:r>
            <a:endParaRPr lang="fr-FR" dirty="0"/>
          </a:p>
        </p:txBody>
      </p:sp>
      <p:pic>
        <p:nvPicPr>
          <p:cNvPr id="4" name="Graphique 18459">
            <a:extLst>
              <a:ext uri="{FF2B5EF4-FFF2-40B4-BE49-F238E27FC236}">
                <a16:creationId xmlns:a16="http://schemas.microsoft.com/office/drawing/2014/main" id="{8D2A4E24-992F-A05B-7CAE-B8D8A76CD99B}"/>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371600" y="1271111"/>
            <a:ext cx="6400800" cy="3721100"/>
          </a:xfrm>
          <a:prstGeom prst="rect">
            <a:avLst/>
          </a:prstGeom>
        </p:spPr>
      </p:pic>
      <p:sp>
        <p:nvSpPr>
          <p:cNvPr id="6" name="ZoneTexte 5">
            <a:extLst>
              <a:ext uri="{FF2B5EF4-FFF2-40B4-BE49-F238E27FC236}">
                <a16:creationId xmlns:a16="http://schemas.microsoft.com/office/drawing/2014/main" id="{D4BCBEBB-833F-5E84-F93A-ACAE28172D4E}"/>
              </a:ext>
            </a:extLst>
          </p:cNvPr>
          <p:cNvSpPr txBox="1"/>
          <p:nvPr/>
        </p:nvSpPr>
        <p:spPr>
          <a:xfrm>
            <a:off x="2349611" y="4992211"/>
            <a:ext cx="4572000" cy="646331"/>
          </a:xfrm>
          <a:prstGeom prst="rect">
            <a:avLst/>
          </a:prstGeom>
          <a:noFill/>
        </p:spPr>
        <p:txBody>
          <a:bodyPr wrap="square">
            <a:spAutoFit/>
          </a:bodyPr>
          <a:lstStyle/>
          <a:p>
            <a:pPr algn="ctr"/>
            <a:r>
              <a:rPr lang="fr-FR" sz="1800" b="1" i="1" dirty="0">
                <a:solidFill>
                  <a:srgbClr val="4F81BD"/>
                </a:solidFill>
                <a:effectLst/>
                <a:latin typeface="Century Gothic" panose="020B0502020202020204" pitchFamily="34" charset="0"/>
                <a:ea typeface="MS ??"/>
              </a:rPr>
              <a:t>Évolution des moyens et des sources de recherche depuis 2016 </a:t>
            </a:r>
            <a:endParaRPr lang="fr-FR" sz="2000" b="1" dirty="0">
              <a:solidFill>
                <a:srgbClr val="4F81BD"/>
              </a:solidFill>
              <a:effectLst/>
              <a:latin typeface="Times New Roman" panose="02020603050405020304" pitchFamily="18" charset="0"/>
              <a:ea typeface="MS ??"/>
            </a:endParaRPr>
          </a:p>
        </p:txBody>
      </p:sp>
      <p:sp>
        <p:nvSpPr>
          <p:cNvPr id="7" name="Zone de texte 18460">
            <a:extLst>
              <a:ext uri="{FF2B5EF4-FFF2-40B4-BE49-F238E27FC236}">
                <a16:creationId xmlns:a16="http://schemas.microsoft.com/office/drawing/2014/main" id="{73D885D3-A2AE-397D-999F-A67A81D043F1}"/>
              </a:ext>
            </a:extLst>
          </p:cNvPr>
          <p:cNvSpPr txBox="1"/>
          <p:nvPr/>
        </p:nvSpPr>
        <p:spPr>
          <a:xfrm rot="16200000">
            <a:off x="2121404" y="2251939"/>
            <a:ext cx="1418646" cy="190706"/>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fr-FR" sz="1050" dirty="0">
                <a:effectLst/>
                <a:latin typeface="Times New Roman" panose="02020603050405020304" pitchFamily="18" charset="0"/>
                <a:ea typeface="Times New Roman" panose="02020603050405020304" pitchFamily="18" charset="0"/>
              </a:rPr>
              <a:t>CPER (bancs véhicules)</a:t>
            </a:r>
            <a:endParaRPr lang="fr-FR"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842956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75" y="137716"/>
            <a:ext cx="8229600" cy="619716"/>
          </a:xfrm>
        </p:spPr>
        <p:txBody>
          <a:bodyPr/>
          <a:lstStyle/>
          <a:p>
            <a:r>
              <a:rPr lang="fr-FR" dirty="0">
                <a:solidFill>
                  <a:schemeClr val="accent2"/>
                </a:solidFill>
              </a:rPr>
              <a:t>Réseaux des Partenaires </a:t>
            </a:r>
          </a:p>
        </p:txBody>
      </p:sp>
      <p:sp>
        <p:nvSpPr>
          <p:cNvPr id="3" name="Espace réservé du contenu 2"/>
          <p:cNvSpPr>
            <a:spLocks noGrp="1"/>
          </p:cNvSpPr>
          <p:nvPr>
            <p:ph idx="1"/>
          </p:nvPr>
        </p:nvSpPr>
        <p:spPr>
          <a:xfrm>
            <a:off x="421564" y="853290"/>
            <a:ext cx="8229600" cy="4525963"/>
          </a:xfrm>
        </p:spPr>
        <p:txBody>
          <a:bodyPr>
            <a:normAutofit/>
          </a:bodyPr>
          <a:lstStyle/>
          <a:p>
            <a:endParaRPr lang="fr-FR" sz="1800" b="1" dirty="0"/>
          </a:p>
          <a:p>
            <a:endParaRPr lang="fr-FR" sz="1800" dirty="0"/>
          </a:p>
        </p:txBody>
      </p:sp>
      <p:cxnSp>
        <p:nvCxnSpPr>
          <p:cNvPr id="6" name="Connecteur droit 5"/>
          <p:cNvCxnSpPr/>
          <p:nvPr/>
        </p:nvCxnSpPr>
        <p:spPr>
          <a:xfrm flipH="1" flipV="1">
            <a:off x="467575" y="1766132"/>
            <a:ext cx="8346431" cy="4827"/>
          </a:xfrm>
          <a:prstGeom prst="line">
            <a:avLst/>
          </a:prstGeom>
        </p:spPr>
        <p:style>
          <a:lnRef idx="2">
            <a:schemeClr val="accent1"/>
          </a:lnRef>
          <a:fillRef idx="0">
            <a:schemeClr val="accent1"/>
          </a:fillRef>
          <a:effectRef idx="1">
            <a:schemeClr val="accent1"/>
          </a:effectRef>
          <a:fontRef idx="minor">
            <a:schemeClr val="tx1"/>
          </a:fontRef>
        </p:style>
      </p:cxnSp>
      <p:sp>
        <p:nvSpPr>
          <p:cNvPr id="7" name="ZoneTexte 6"/>
          <p:cNvSpPr txBox="1"/>
          <p:nvPr/>
        </p:nvSpPr>
        <p:spPr>
          <a:xfrm>
            <a:off x="416859" y="1322220"/>
            <a:ext cx="1534394" cy="369332"/>
          </a:xfrm>
          <a:prstGeom prst="rect">
            <a:avLst/>
          </a:prstGeom>
          <a:noFill/>
        </p:spPr>
        <p:txBody>
          <a:bodyPr wrap="none" rtlCol="0">
            <a:spAutoFit/>
          </a:bodyPr>
          <a:lstStyle/>
          <a:p>
            <a:r>
              <a:rPr lang="fr-FR" b="1" dirty="0">
                <a:solidFill>
                  <a:schemeClr val="accent2"/>
                </a:solidFill>
                <a:latin typeface="Futura Medium" charset="0"/>
                <a:ea typeface="Futura Medium" charset="0"/>
                <a:cs typeface="Futura Medium" charset="0"/>
              </a:rPr>
              <a:t>Académiques</a:t>
            </a:r>
          </a:p>
        </p:txBody>
      </p:sp>
      <p:sp>
        <p:nvSpPr>
          <p:cNvPr id="8" name="ZoneTexte 7"/>
          <p:cNvSpPr txBox="1"/>
          <p:nvPr/>
        </p:nvSpPr>
        <p:spPr>
          <a:xfrm>
            <a:off x="7537438" y="1330604"/>
            <a:ext cx="1276568" cy="369332"/>
          </a:xfrm>
          <a:prstGeom prst="rect">
            <a:avLst/>
          </a:prstGeom>
          <a:noFill/>
        </p:spPr>
        <p:txBody>
          <a:bodyPr wrap="none" rtlCol="0">
            <a:spAutoFit/>
          </a:bodyPr>
          <a:lstStyle/>
          <a:p>
            <a:r>
              <a:rPr lang="fr-FR" b="1" dirty="0">
                <a:solidFill>
                  <a:schemeClr val="accent2"/>
                </a:solidFill>
                <a:latin typeface="Futura Medium" charset="0"/>
                <a:ea typeface="Futura Medium" charset="0"/>
                <a:cs typeface="Futura Medium" charset="0"/>
              </a:rPr>
              <a:t>Industriels</a:t>
            </a:r>
          </a:p>
        </p:txBody>
      </p:sp>
      <p:pic>
        <p:nvPicPr>
          <p:cNvPr id="14" name="Imag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2751" y="2322000"/>
            <a:ext cx="1310536" cy="379366"/>
          </a:xfrm>
          <a:prstGeom prst="rect">
            <a:avLst/>
          </a:prstGeom>
        </p:spPr>
      </p:pic>
      <p:pic>
        <p:nvPicPr>
          <p:cNvPr id="15" name="Imag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0125" y="3870779"/>
            <a:ext cx="1143997" cy="402517"/>
          </a:xfrm>
          <a:prstGeom prst="rect">
            <a:avLst/>
          </a:prstGeom>
        </p:spPr>
      </p:pic>
      <p:pic>
        <p:nvPicPr>
          <p:cNvPr id="16" name="Imag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2425" y="3249215"/>
            <a:ext cx="1457970" cy="530171"/>
          </a:xfrm>
          <a:prstGeom prst="rect">
            <a:avLst/>
          </a:prstGeom>
        </p:spPr>
      </p:pic>
      <p:pic>
        <p:nvPicPr>
          <p:cNvPr id="17" name="Image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41264" y="3155746"/>
            <a:ext cx="519699" cy="519699"/>
          </a:xfrm>
          <a:prstGeom prst="rect">
            <a:avLst/>
          </a:prstGeom>
        </p:spPr>
      </p:pic>
      <p:pic>
        <p:nvPicPr>
          <p:cNvPr id="18" name="Image 1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086600" y="2124121"/>
            <a:ext cx="1925743" cy="533422"/>
          </a:xfrm>
          <a:prstGeom prst="rect">
            <a:avLst/>
          </a:prstGeom>
        </p:spPr>
      </p:pic>
      <p:pic>
        <p:nvPicPr>
          <p:cNvPr id="20" name="Image 19"/>
          <p:cNvPicPr/>
          <p:nvPr/>
        </p:nvPicPr>
        <p:blipFill rotWithShape="1">
          <a:blip r:embed="rId8" cstate="email">
            <a:extLst>
              <a:ext uri="{28A0092B-C50C-407E-A947-70E740481C1C}">
                <a14:useLocalDpi xmlns:a14="http://schemas.microsoft.com/office/drawing/2010/main"/>
              </a:ext>
            </a:extLst>
          </a:blip>
          <a:srcRect b="24883"/>
          <a:stretch/>
        </p:blipFill>
        <p:spPr bwMode="auto">
          <a:xfrm>
            <a:off x="6158638" y="3912127"/>
            <a:ext cx="2910304" cy="1999363"/>
          </a:xfrm>
          <a:prstGeom prst="rect">
            <a:avLst/>
          </a:prstGeom>
          <a:noFill/>
          <a:extLst>
            <a:ext uri="{FAA26D3D-D897-4be2-8F04-BA451C77F1D7}">
              <ma14:placeholderFlag xmlns="" xmlns:ma14="http://schemas.microsoft.com/office/mac/drawingml/2011/main"/>
            </a:ext>
          </a:extLst>
        </p:spPr>
      </p:pic>
      <p:pic>
        <p:nvPicPr>
          <p:cNvPr id="21" name="Image 20"/>
          <p:cNvPicPr/>
          <p:nvPr/>
        </p:nvPicPr>
        <p:blipFill>
          <a:blip r:embed="rId9" cstate="email">
            <a:extLst>
              <a:ext uri="{28A0092B-C50C-407E-A947-70E740481C1C}">
                <a14:useLocalDpi xmlns:a14="http://schemas.microsoft.com/office/drawing/2010/main"/>
              </a:ext>
            </a:extLst>
          </a:blip>
          <a:srcRect/>
          <a:stretch>
            <a:fillRect/>
          </a:stretch>
        </p:blipFill>
        <p:spPr bwMode="auto">
          <a:xfrm>
            <a:off x="5402131" y="4708076"/>
            <a:ext cx="878205" cy="538480"/>
          </a:xfrm>
          <a:prstGeom prst="rect">
            <a:avLst/>
          </a:prstGeom>
          <a:noFill/>
          <a:ln>
            <a:noFill/>
          </a:ln>
        </p:spPr>
      </p:pic>
      <p:pic>
        <p:nvPicPr>
          <p:cNvPr id="22" name="Image 2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093608" y="3415596"/>
            <a:ext cx="714027" cy="359128"/>
          </a:xfrm>
          <a:prstGeom prst="rect">
            <a:avLst/>
          </a:prstGeom>
          <a:noFill/>
          <a:ln>
            <a:noFill/>
          </a:ln>
        </p:spPr>
      </p:pic>
      <p:pic>
        <p:nvPicPr>
          <p:cNvPr id="25" name="Image 2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86116" y="4696588"/>
            <a:ext cx="796008" cy="792470"/>
          </a:xfrm>
          <a:prstGeom prst="rect">
            <a:avLst/>
          </a:prstGeom>
        </p:spPr>
      </p:pic>
      <p:pic>
        <p:nvPicPr>
          <p:cNvPr id="26" name="Image 25"/>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10125" y="5628971"/>
            <a:ext cx="1814300" cy="466885"/>
          </a:xfrm>
          <a:prstGeom prst="rect">
            <a:avLst/>
          </a:prstGeom>
        </p:spPr>
      </p:pic>
      <p:pic>
        <p:nvPicPr>
          <p:cNvPr id="27" name="Image 2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612374" y="4372063"/>
            <a:ext cx="1048589" cy="1131117"/>
          </a:xfrm>
          <a:prstGeom prst="rect">
            <a:avLst/>
          </a:prstGeom>
        </p:spPr>
      </p:pic>
      <p:pic>
        <p:nvPicPr>
          <p:cNvPr id="28" name="Image 27"/>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385163" y="4737560"/>
            <a:ext cx="751498" cy="751498"/>
          </a:xfrm>
          <a:prstGeom prst="rect">
            <a:avLst/>
          </a:prstGeom>
        </p:spPr>
      </p:pic>
      <p:pic>
        <p:nvPicPr>
          <p:cNvPr id="29" name="Image 2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572000" y="2923129"/>
            <a:ext cx="856566" cy="489466"/>
          </a:xfrm>
          <a:prstGeom prst="rect">
            <a:avLst/>
          </a:prstGeom>
        </p:spPr>
      </p:pic>
      <p:pic>
        <p:nvPicPr>
          <p:cNvPr id="30" name="Image 2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398889" y="5381167"/>
            <a:ext cx="650582" cy="574363"/>
          </a:xfrm>
          <a:prstGeom prst="rect">
            <a:avLst/>
          </a:prstGeom>
        </p:spPr>
      </p:pic>
      <p:pic>
        <p:nvPicPr>
          <p:cNvPr id="31" name="Image 30"/>
          <p:cNvPicPr>
            <a:picLocks noChangeAspect="1"/>
          </p:cNvPicPr>
          <p:nvPr/>
        </p:nvPicPr>
        <p:blipFill>
          <a:blip r:embed="rId17"/>
          <a:stretch>
            <a:fillRect/>
          </a:stretch>
        </p:blipFill>
        <p:spPr>
          <a:xfrm>
            <a:off x="5136661" y="2516009"/>
            <a:ext cx="845989" cy="370714"/>
          </a:xfrm>
          <a:prstGeom prst="rect">
            <a:avLst/>
          </a:prstGeom>
        </p:spPr>
      </p:pic>
      <p:pic>
        <p:nvPicPr>
          <p:cNvPr id="32" name="Image 31"/>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309342" y="3720335"/>
            <a:ext cx="894901" cy="748676"/>
          </a:xfrm>
          <a:prstGeom prst="rect">
            <a:avLst/>
          </a:prstGeom>
        </p:spPr>
      </p:pic>
      <p:pic>
        <p:nvPicPr>
          <p:cNvPr id="35" name="Image 34"/>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277688" y="4803084"/>
            <a:ext cx="774057" cy="328077"/>
          </a:xfrm>
          <a:prstGeom prst="rect">
            <a:avLst/>
          </a:prstGeom>
        </p:spPr>
      </p:pic>
      <p:pic>
        <p:nvPicPr>
          <p:cNvPr id="5122" name="Picture 2" descr="Afficher l'image d'origine"/>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116581" y="5453832"/>
            <a:ext cx="971985" cy="691498"/>
          </a:xfrm>
          <a:prstGeom prst="rect">
            <a:avLst/>
          </a:prstGeom>
          <a:noFill/>
        </p:spPr>
      </p:pic>
      <p:pic>
        <p:nvPicPr>
          <p:cNvPr id="33" name="Image 32"/>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622575" y="3438873"/>
            <a:ext cx="593725" cy="596376"/>
          </a:xfrm>
          <a:prstGeom prst="rect">
            <a:avLst/>
          </a:prstGeom>
        </p:spPr>
      </p:pic>
      <p:pic>
        <p:nvPicPr>
          <p:cNvPr id="36" name="Image 35"/>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3589986" y="2413816"/>
            <a:ext cx="1170926" cy="287550"/>
          </a:xfrm>
          <a:prstGeom prst="rect">
            <a:avLst/>
          </a:prstGeom>
        </p:spPr>
      </p:pic>
      <p:pic>
        <p:nvPicPr>
          <p:cNvPr id="37" name="Image 36"/>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4320305" y="1912404"/>
            <a:ext cx="1182242" cy="409596"/>
          </a:xfrm>
          <a:prstGeom prst="rect">
            <a:avLst/>
          </a:prstGeom>
        </p:spPr>
      </p:pic>
      <p:pic>
        <p:nvPicPr>
          <p:cNvPr id="38" name="Image 37"/>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6363943" y="2645992"/>
            <a:ext cx="520663" cy="277236"/>
          </a:xfrm>
          <a:prstGeom prst="rect">
            <a:avLst/>
          </a:prstGeom>
        </p:spPr>
      </p:pic>
      <p:pic>
        <p:nvPicPr>
          <p:cNvPr id="39" name="Image 38"/>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5864889" y="3040125"/>
            <a:ext cx="415447" cy="418180"/>
          </a:xfrm>
          <a:prstGeom prst="rect">
            <a:avLst/>
          </a:prstGeom>
        </p:spPr>
      </p:pic>
      <p:pic>
        <p:nvPicPr>
          <p:cNvPr id="40" name="Image 39"/>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2804040" y="4435252"/>
            <a:ext cx="533475" cy="498575"/>
          </a:xfrm>
          <a:prstGeom prst="rect">
            <a:avLst/>
          </a:prstGeom>
        </p:spPr>
      </p:pic>
      <p:pic>
        <p:nvPicPr>
          <p:cNvPr id="41" name="Image 40"/>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123778" y="2746723"/>
            <a:ext cx="737218" cy="352812"/>
          </a:xfrm>
          <a:prstGeom prst="rect">
            <a:avLst/>
          </a:prstGeom>
        </p:spPr>
      </p:pic>
      <p:pic>
        <p:nvPicPr>
          <p:cNvPr id="42" name="Image 41"/>
          <p:cNvPicPr>
            <a:picLocks noChangeAspect="1"/>
          </p:cNvPicPr>
          <p:nvPr/>
        </p:nvPicPr>
        <p:blipFill>
          <a:blip r:embed="rId28" cstate="email">
            <a:extLst>
              <a:ext uri="{28A0092B-C50C-407E-A947-70E740481C1C}">
                <a14:useLocalDpi xmlns:a14="http://schemas.microsoft.com/office/drawing/2010/main"/>
              </a:ext>
            </a:extLst>
          </a:blip>
          <a:stretch>
            <a:fillRect/>
          </a:stretch>
        </p:blipFill>
        <p:spPr>
          <a:xfrm>
            <a:off x="2000455" y="2479504"/>
            <a:ext cx="443724" cy="443724"/>
          </a:xfrm>
          <a:prstGeom prst="rect">
            <a:avLst/>
          </a:prstGeom>
        </p:spPr>
      </p:pic>
      <p:pic>
        <p:nvPicPr>
          <p:cNvPr id="43" name="Image 42"/>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2804040" y="2979966"/>
            <a:ext cx="1038223" cy="538497"/>
          </a:xfrm>
          <a:prstGeom prst="rect">
            <a:avLst/>
          </a:prstGeom>
        </p:spPr>
      </p:pic>
      <p:pic>
        <p:nvPicPr>
          <p:cNvPr id="44" name="Image 43"/>
          <p:cNvPicPr>
            <a:picLocks noChangeAspect="1"/>
          </p:cNvPicPr>
          <p:nvPr/>
        </p:nvPicPr>
        <p:blipFill>
          <a:blip r:embed="rId30" cstate="email">
            <a:extLst>
              <a:ext uri="{28A0092B-C50C-407E-A947-70E740481C1C}">
                <a14:useLocalDpi xmlns:a14="http://schemas.microsoft.com/office/drawing/2010/main"/>
              </a:ext>
            </a:extLst>
          </a:blip>
          <a:stretch>
            <a:fillRect/>
          </a:stretch>
        </p:blipFill>
        <p:spPr>
          <a:xfrm>
            <a:off x="2928174" y="3575666"/>
            <a:ext cx="714174" cy="643400"/>
          </a:xfrm>
          <a:prstGeom prst="rect">
            <a:avLst/>
          </a:prstGeom>
        </p:spPr>
      </p:pic>
      <p:pic>
        <p:nvPicPr>
          <p:cNvPr id="45" name="Image 44"/>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123778" y="1912404"/>
            <a:ext cx="562338" cy="459750"/>
          </a:xfrm>
          <a:prstGeom prst="rect">
            <a:avLst/>
          </a:prstGeom>
        </p:spPr>
      </p:pic>
      <p:pic>
        <p:nvPicPr>
          <p:cNvPr id="46" name="Image 45"/>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2804040" y="5096799"/>
            <a:ext cx="962442" cy="364882"/>
          </a:xfrm>
          <a:prstGeom prst="rect">
            <a:avLst/>
          </a:prstGeom>
        </p:spPr>
      </p:pic>
      <p:pic>
        <p:nvPicPr>
          <p:cNvPr id="47" name="Image 46"/>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1937014" y="4509369"/>
            <a:ext cx="612751" cy="587430"/>
          </a:xfrm>
          <a:prstGeom prst="rect">
            <a:avLst/>
          </a:prstGeom>
        </p:spPr>
      </p:pic>
      <p:pic>
        <p:nvPicPr>
          <p:cNvPr id="48" name="Image 47"/>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2724425" y="5612312"/>
            <a:ext cx="1301853" cy="483545"/>
          </a:xfrm>
          <a:prstGeom prst="rect">
            <a:avLst/>
          </a:prstGeom>
        </p:spPr>
      </p:pic>
      <p:pic>
        <p:nvPicPr>
          <p:cNvPr id="49" name="Image 48"/>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2250190" y="1770207"/>
            <a:ext cx="498263" cy="498263"/>
          </a:xfrm>
          <a:prstGeom prst="rect">
            <a:avLst/>
          </a:prstGeom>
        </p:spPr>
      </p:pic>
      <p:pic>
        <p:nvPicPr>
          <p:cNvPr id="50" name="Image 49"/>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244334" y="6231676"/>
            <a:ext cx="1231605" cy="431062"/>
          </a:xfrm>
          <a:prstGeom prst="rect">
            <a:avLst/>
          </a:prstGeom>
        </p:spPr>
      </p:pic>
      <p:pic>
        <p:nvPicPr>
          <p:cNvPr id="51" name="Image 50"/>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2141264" y="3774724"/>
            <a:ext cx="752893" cy="441351"/>
          </a:xfrm>
          <a:prstGeom prst="rect">
            <a:avLst/>
          </a:prstGeom>
        </p:spPr>
      </p:pic>
      <p:pic>
        <p:nvPicPr>
          <p:cNvPr id="53" name="Image 52"/>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3166388" y="6170886"/>
            <a:ext cx="554401" cy="554401"/>
          </a:xfrm>
          <a:prstGeom prst="rect">
            <a:avLst/>
          </a:prstGeom>
        </p:spPr>
      </p:pic>
      <p:pic>
        <p:nvPicPr>
          <p:cNvPr id="54" name="Image 53"/>
          <p:cNvPicPr>
            <a:picLocks noChangeAspect="1"/>
          </p:cNvPicPr>
          <p:nvPr/>
        </p:nvPicPr>
        <p:blipFill>
          <a:blip r:embed="rId39" cstate="email">
            <a:extLst>
              <a:ext uri="{28A0092B-C50C-407E-A947-70E740481C1C}">
                <a14:useLocalDpi xmlns:a14="http://schemas.microsoft.com/office/drawing/2010/main"/>
              </a:ext>
            </a:extLst>
          </a:blip>
          <a:stretch>
            <a:fillRect/>
          </a:stretch>
        </p:blipFill>
        <p:spPr>
          <a:xfrm>
            <a:off x="1147077" y="2762507"/>
            <a:ext cx="646210" cy="356959"/>
          </a:xfrm>
          <a:prstGeom prst="rect">
            <a:avLst/>
          </a:prstGeom>
        </p:spPr>
      </p:pic>
      <p:pic>
        <p:nvPicPr>
          <p:cNvPr id="55" name="Image 54"/>
          <p:cNvPicPr>
            <a:picLocks noChangeAspect="1"/>
          </p:cNvPicPr>
          <p:nvPr/>
        </p:nvPicPr>
        <p:blipFill>
          <a:blip r:embed="rId40" cstate="email">
            <a:extLst>
              <a:ext uri="{28A0092B-C50C-407E-A947-70E740481C1C}">
                <a14:useLocalDpi xmlns:a14="http://schemas.microsoft.com/office/drawing/2010/main"/>
              </a:ext>
            </a:extLst>
          </a:blip>
          <a:stretch>
            <a:fillRect/>
          </a:stretch>
        </p:blipFill>
        <p:spPr>
          <a:xfrm>
            <a:off x="3642348" y="6231676"/>
            <a:ext cx="808498" cy="493611"/>
          </a:xfrm>
          <a:prstGeom prst="rect">
            <a:avLst/>
          </a:prstGeom>
        </p:spPr>
      </p:pic>
      <p:pic>
        <p:nvPicPr>
          <p:cNvPr id="57" name="Image 56"/>
          <p:cNvPicPr>
            <a:picLocks noChangeAspect="1"/>
          </p:cNvPicPr>
          <p:nvPr/>
        </p:nvPicPr>
        <p:blipFill>
          <a:blip r:embed="rId41" cstate="email">
            <a:extLst>
              <a:ext uri="{28A0092B-C50C-407E-A947-70E740481C1C}">
                <a14:useLocalDpi xmlns:a14="http://schemas.microsoft.com/office/drawing/2010/main"/>
              </a:ext>
            </a:extLst>
          </a:blip>
          <a:stretch>
            <a:fillRect/>
          </a:stretch>
        </p:blipFill>
        <p:spPr>
          <a:xfrm>
            <a:off x="2689960" y="2268470"/>
            <a:ext cx="476428" cy="542755"/>
          </a:xfrm>
          <a:prstGeom prst="rect">
            <a:avLst/>
          </a:prstGeom>
        </p:spPr>
      </p:pic>
      <p:pic>
        <p:nvPicPr>
          <p:cNvPr id="58" name="Image 57"/>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2141264" y="6236697"/>
            <a:ext cx="893312" cy="426041"/>
          </a:xfrm>
          <a:prstGeom prst="rect">
            <a:avLst/>
          </a:prstGeom>
        </p:spPr>
      </p:pic>
      <p:pic>
        <p:nvPicPr>
          <p:cNvPr id="60" name="Image 59"/>
          <p:cNvPicPr>
            <a:picLocks noChangeAspect="1"/>
          </p:cNvPicPr>
          <p:nvPr/>
        </p:nvPicPr>
        <p:blipFill>
          <a:blip r:embed="rId43" cstate="email">
            <a:extLst>
              <a:ext uri="{28A0092B-C50C-407E-A947-70E740481C1C}">
                <a14:useLocalDpi xmlns:a14="http://schemas.microsoft.com/office/drawing/2010/main"/>
              </a:ext>
            </a:extLst>
          </a:blip>
          <a:stretch>
            <a:fillRect/>
          </a:stretch>
        </p:blipFill>
        <p:spPr>
          <a:xfrm>
            <a:off x="44713" y="5628971"/>
            <a:ext cx="815424" cy="517592"/>
          </a:xfrm>
          <a:prstGeom prst="rect">
            <a:avLst/>
          </a:prstGeom>
        </p:spPr>
      </p:pic>
      <p:pic>
        <p:nvPicPr>
          <p:cNvPr id="61" name="Image 60"/>
          <p:cNvPicPr>
            <a:picLocks noChangeAspect="1"/>
          </p:cNvPicPr>
          <p:nvPr/>
        </p:nvPicPr>
        <p:blipFill>
          <a:blip r:embed="rId44" cstate="email">
            <a:extLst>
              <a:ext uri="{28A0092B-C50C-407E-A947-70E740481C1C}">
                <a14:useLocalDpi xmlns:a14="http://schemas.microsoft.com/office/drawing/2010/main"/>
              </a:ext>
            </a:extLst>
          </a:blip>
          <a:stretch>
            <a:fillRect/>
          </a:stretch>
        </p:blipFill>
        <p:spPr>
          <a:xfrm>
            <a:off x="1482124" y="6207879"/>
            <a:ext cx="448707" cy="517408"/>
          </a:xfrm>
          <a:prstGeom prst="rect">
            <a:avLst/>
          </a:prstGeom>
        </p:spPr>
      </p:pic>
      <p:pic>
        <p:nvPicPr>
          <p:cNvPr id="62" name="Image 61"/>
          <p:cNvPicPr>
            <a:picLocks noChangeAspect="1"/>
          </p:cNvPicPr>
          <p:nvPr/>
        </p:nvPicPr>
        <p:blipFill>
          <a:blip r:embed="rId45" cstate="email">
            <a:extLst>
              <a:ext uri="{28A0092B-C50C-407E-A947-70E740481C1C}">
                <a14:useLocalDpi xmlns:a14="http://schemas.microsoft.com/office/drawing/2010/main"/>
              </a:ext>
            </a:extLst>
          </a:blip>
          <a:stretch>
            <a:fillRect/>
          </a:stretch>
        </p:blipFill>
        <p:spPr>
          <a:xfrm>
            <a:off x="921647" y="1963075"/>
            <a:ext cx="1120954" cy="293060"/>
          </a:xfrm>
          <a:prstGeom prst="rect">
            <a:avLst/>
          </a:prstGeom>
        </p:spPr>
      </p:pic>
      <p:pic>
        <p:nvPicPr>
          <p:cNvPr id="63" name="Image 62"/>
          <p:cNvPicPr>
            <a:picLocks noChangeAspect="1"/>
          </p:cNvPicPr>
          <p:nvPr/>
        </p:nvPicPr>
        <p:blipFill>
          <a:blip r:embed="rId46" cstate="email">
            <a:extLst>
              <a:ext uri="{28A0092B-C50C-407E-A947-70E740481C1C}">
                <a14:useLocalDpi xmlns:a14="http://schemas.microsoft.com/office/drawing/2010/main"/>
              </a:ext>
            </a:extLst>
          </a:blip>
          <a:stretch>
            <a:fillRect/>
          </a:stretch>
        </p:blipFill>
        <p:spPr>
          <a:xfrm>
            <a:off x="123778" y="4105668"/>
            <a:ext cx="945439" cy="532789"/>
          </a:xfrm>
          <a:prstGeom prst="rect">
            <a:avLst/>
          </a:prstGeom>
        </p:spPr>
      </p:pic>
      <p:pic>
        <p:nvPicPr>
          <p:cNvPr id="78850" name="Picture 2" descr="Résultat de recherche d'images pour &quot;renault logo&quot;"/>
          <p:cNvPicPr>
            <a:picLocks noChangeAspect="1" noChangeArrowheads="1"/>
          </p:cNvPicPr>
          <p:nvPr/>
        </p:nvPicPr>
        <p:blipFill>
          <a:blip r:embed="rId47"/>
          <a:srcRect/>
          <a:stretch>
            <a:fillRect/>
          </a:stretch>
        </p:blipFill>
        <p:spPr bwMode="auto">
          <a:xfrm>
            <a:off x="5807635" y="1770959"/>
            <a:ext cx="1071418" cy="723113"/>
          </a:xfrm>
          <a:prstGeom prst="rect">
            <a:avLst/>
          </a:prstGeom>
          <a:noFill/>
        </p:spPr>
      </p:pic>
      <p:pic>
        <p:nvPicPr>
          <p:cNvPr id="52" name="Picture 17" descr="ANR CoPains Présentation DAVI">
            <a:extLst>
              <a:ext uri="{FF2B5EF4-FFF2-40B4-BE49-F238E27FC236}">
                <a16:creationId xmlns:a16="http://schemas.microsoft.com/office/drawing/2014/main" id="{DF1F7232-2383-0540-99B7-AF1E6EC88668}"/>
              </a:ext>
            </a:extLst>
          </p:cNvPr>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8200516" y="2826140"/>
            <a:ext cx="5937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Image 5">
            <a:extLst>
              <a:ext uri="{FF2B5EF4-FFF2-40B4-BE49-F238E27FC236}">
                <a16:creationId xmlns:a16="http://schemas.microsoft.com/office/drawing/2014/main" id="{04303C62-B5B0-D64C-93BA-F0B042876DF2}"/>
              </a:ext>
            </a:extLst>
          </p:cNvPr>
          <p:cNvPicPr>
            <a:picLocks noChangeAspect="1"/>
          </p:cNvPicPr>
          <p:nvPr/>
        </p:nvPicPr>
        <p:blipFill>
          <a:blip r:embed="rId49">
            <a:extLst>
              <a:ext uri="{28A0092B-C50C-407E-A947-70E740481C1C}">
                <a14:useLocalDpi xmlns:a14="http://schemas.microsoft.com/office/drawing/2010/main" val="0"/>
              </a:ext>
            </a:extLst>
          </a:blip>
          <a:srcRect/>
          <a:stretch>
            <a:fillRect/>
          </a:stretch>
        </p:blipFill>
        <p:spPr bwMode="auto">
          <a:xfrm>
            <a:off x="6661996" y="2973962"/>
            <a:ext cx="138747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80570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2800" dirty="0">
                <a:solidFill>
                  <a:srgbClr val="FF0000"/>
                </a:solidFill>
              </a:rPr>
              <a:t>Interaction avec notre environnement </a:t>
            </a:r>
            <a:r>
              <a:rPr lang="fr-FR" sz="2800" dirty="0"/>
              <a:t>social, économique et culturel</a:t>
            </a:r>
            <a:endParaRPr lang="fr-FR" dirty="0">
              <a:solidFill>
                <a:schemeClr val="accent2"/>
              </a:solidFill>
            </a:endParaRPr>
          </a:p>
        </p:txBody>
      </p:sp>
      <p:sp>
        <p:nvSpPr>
          <p:cNvPr id="4" name="Espace réservé du contenu 3"/>
          <p:cNvSpPr>
            <a:spLocks noGrp="1"/>
          </p:cNvSpPr>
          <p:nvPr>
            <p:ph idx="1"/>
          </p:nvPr>
        </p:nvSpPr>
        <p:spPr>
          <a:xfrm>
            <a:off x="457200" y="757432"/>
            <a:ext cx="8572500" cy="5173468"/>
          </a:xfrm>
        </p:spPr>
        <p:txBody>
          <a:bodyPr>
            <a:noAutofit/>
          </a:bodyPr>
          <a:lstStyle/>
          <a:p>
            <a:pPr marL="0" indent="0">
              <a:buNone/>
            </a:pPr>
            <a:r>
              <a:rPr lang="fr-FR" sz="1800" b="1" dirty="0">
                <a:solidFill>
                  <a:schemeClr val="accent2"/>
                </a:solidFill>
              </a:rPr>
              <a:t>Forte interaction </a:t>
            </a:r>
          </a:p>
          <a:p>
            <a:r>
              <a:rPr lang="fr-FR" sz="1800" dirty="0"/>
              <a:t>Thèses CIFRE (Orange, DAVI, </a:t>
            </a:r>
            <a:r>
              <a:rPr lang="fr-FR" sz="1800" dirty="0" err="1"/>
              <a:t>Danielson</a:t>
            </a:r>
            <a:r>
              <a:rPr lang="fr-FR" sz="1800" dirty="0"/>
              <a:t>, </a:t>
            </a:r>
            <a:r>
              <a:rPr lang="fr-FR" sz="1800" dirty="0" err="1"/>
              <a:t>Sodemo</a:t>
            </a:r>
            <a:r>
              <a:rPr lang="fr-FR" sz="1800" dirty="0"/>
              <a:t>, </a:t>
            </a:r>
            <a:r>
              <a:rPr lang="fr-FR" sz="1800" dirty="0" err="1"/>
              <a:t>Matalliance</a:t>
            </a:r>
            <a:r>
              <a:rPr lang="fr-FR" sz="1800" dirty="0"/>
              <a:t>, etc.)</a:t>
            </a:r>
          </a:p>
          <a:p>
            <a:endParaRPr lang="fr-FR" sz="1800" dirty="0"/>
          </a:p>
          <a:p>
            <a:r>
              <a:rPr lang="fr-FR" sz="1800" dirty="0"/>
              <a:t>Contrat de collaboration de recherche </a:t>
            </a:r>
          </a:p>
          <a:p>
            <a:pPr lvl="1"/>
            <a:r>
              <a:rPr lang="fr-FR" sz="1100" dirty="0"/>
              <a:t>ANR 5G-INSIGHT</a:t>
            </a:r>
          </a:p>
          <a:p>
            <a:pPr lvl="1"/>
            <a:r>
              <a:rPr lang="fr-FR" sz="1100" dirty="0"/>
              <a:t>SIMVA et Visio3D+</a:t>
            </a:r>
          </a:p>
          <a:p>
            <a:pPr lvl="1"/>
            <a:r>
              <a:rPr lang="fr-FR" sz="1100" dirty="0"/>
              <a:t>ITEA CARCODE (Airbus , Thales, etc.)</a:t>
            </a:r>
          </a:p>
          <a:p>
            <a:pPr lvl="1"/>
            <a:r>
              <a:rPr lang="fr-FR" sz="1100" dirty="0"/>
              <a:t>ITEA FUSE-IT (Airbus, Thales, Sogeti, etc.)</a:t>
            </a:r>
          </a:p>
          <a:p>
            <a:pPr lvl="1"/>
            <a:r>
              <a:rPr lang="fr-FR" sz="1100" dirty="0"/>
              <a:t>FUI PARFAIT (NXP, </a:t>
            </a:r>
            <a:r>
              <a:rPr lang="fr-FR" sz="1100" dirty="0" err="1"/>
              <a:t>Gemalto</a:t>
            </a:r>
            <a:r>
              <a:rPr lang="fr-FR" sz="1100" dirty="0"/>
              <a:t>, </a:t>
            </a:r>
            <a:r>
              <a:rPr lang="fr-FR" sz="1100" dirty="0" err="1"/>
              <a:t>Pertim</a:t>
            </a:r>
            <a:r>
              <a:rPr lang="fr-FR" sz="1100" dirty="0"/>
              <a:t>, etc.)</a:t>
            </a:r>
          </a:p>
          <a:p>
            <a:pPr lvl="1"/>
            <a:r>
              <a:rPr lang="fr-FR" sz="1100" dirty="0"/>
              <a:t>FUI Composite Cab (Volvo trucks, etc.)</a:t>
            </a:r>
          </a:p>
          <a:p>
            <a:pPr lvl="1"/>
            <a:r>
              <a:rPr lang="fr-FR" sz="1100" dirty="0"/>
              <a:t>PIA SITIN (DAVI)</a:t>
            </a:r>
          </a:p>
          <a:p>
            <a:pPr lvl="1"/>
            <a:r>
              <a:rPr lang="fr-FR" sz="1100" dirty="0"/>
              <a:t>ANR SOCK</a:t>
            </a:r>
          </a:p>
          <a:p>
            <a:pPr lvl="1"/>
            <a:r>
              <a:rPr lang="fr-FR" sz="1100" dirty="0"/>
              <a:t>EU COST…</a:t>
            </a:r>
          </a:p>
          <a:p>
            <a:r>
              <a:rPr lang="fr-FR" sz="1800" dirty="0"/>
              <a:t>Contrat de prestation de service (Renault, PSA, Electrolux, PSA, ANVIS, …)</a:t>
            </a:r>
          </a:p>
          <a:p>
            <a:endParaRPr lang="fr-FR" sz="1800" dirty="0"/>
          </a:p>
          <a:p>
            <a:r>
              <a:rPr lang="fr-FR" sz="1800" dirty="0"/>
              <a:t>Création d'un Laboratoire </a:t>
            </a:r>
          </a:p>
          <a:p>
            <a:pPr lvl="1"/>
            <a:r>
              <a:rPr lang="fr-FR" sz="1100" dirty="0"/>
              <a:t>ID MOTION:  laboratoire de recherche public-privé développeur de moteurs nouvelle génération</a:t>
            </a:r>
          </a:p>
          <a:p>
            <a:pPr lvl="1"/>
            <a:r>
              <a:rPr lang="fr-FR" sz="1100" dirty="0"/>
              <a:t>GIS IA4CPS « Intelligence Artificielle pour les Systèmes Cyber Physiques »</a:t>
            </a:r>
          </a:p>
          <a:p>
            <a:pPr lvl="1"/>
            <a:endParaRPr lang="fr-FR" sz="1800" dirty="0"/>
          </a:p>
          <a:p>
            <a:r>
              <a:rPr lang="fr-FR" sz="1800" dirty="0"/>
              <a:t>Stages et projets étudiants PFE et Master</a:t>
            </a:r>
          </a:p>
        </p:txBody>
      </p:sp>
    </p:spTree>
    <p:extLst>
      <p:ext uri="{BB962C8B-B14F-4D97-AF65-F5344CB8AC3E}">
        <p14:creationId xmlns:p14="http://schemas.microsoft.com/office/powerpoint/2010/main" val="37312894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2800" dirty="0">
                <a:solidFill>
                  <a:srgbClr val="FF0000"/>
                </a:solidFill>
              </a:rPr>
              <a:t>Interaction avec notre environnement </a:t>
            </a:r>
            <a:r>
              <a:rPr lang="fr-FR" sz="2800" dirty="0"/>
              <a:t>social, économique et culturel</a:t>
            </a:r>
            <a:endParaRPr lang="fr-FR" dirty="0">
              <a:solidFill>
                <a:schemeClr val="accent2"/>
              </a:solidFill>
            </a:endParaRPr>
          </a:p>
        </p:txBody>
      </p:sp>
      <p:sp>
        <p:nvSpPr>
          <p:cNvPr id="4" name="Espace réservé du contenu 3"/>
          <p:cNvSpPr>
            <a:spLocks noGrp="1"/>
          </p:cNvSpPr>
          <p:nvPr>
            <p:ph idx="1"/>
          </p:nvPr>
        </p:nvSpPr>
        <p:spPr>
          <a:xfrm>
            <a:off x="457200" y="757432"/>
            <a:ext cx="8572500" cy="5173468"/>
          </a:xfrm>
        </p:spPr>
        <p:txBody>
          <a:bodyPr>
            <a:noAutofit/>
          </a:bodyPr>
          <a:lstStyle/>
          <a:p>
            <a:endParaRPr lang="fr-FR" sz="2000" b="1" dirty="0"/>
          </a:p>
          <a:p>
            <a:pPr marL="0" indent="0">
              <a:buNone/>
            </a:pPr>
            <a:r>
              <a:rPr lang="fr-FR" sz="2000" b="1" dirty="0">
                <a:solidFill>
                  <a:schemeClr val="accent2"/>
                </a:solidFill>
              </a:rPr>
              <a:t>Comment collaborer ?</a:t>
            </a:r>
          </a:p>
          <a:p>
            <a:r>
              <a:rPr lang="fr-FR" sz="2000" dirty="0"/>
              <a:t>Thèses et thèses CIFRE</a:t>
            </a:r>
          </a:p>
          <a:p>
            <a:r>
              <a:rPr lang="fr-FR" sz="2000" dirty="0"/>
              <a:t>Contrat de collaboration de recherche (ANR, Europe, …)</a:t>
            </a:r>
          </a:p>
          <a:p>
            <a:r>
              <a:rPr lang="fr-FR" sz="2000" dirty="0"/>
              <a:t>Contrat de prestation de service</a:t>
            </a:r>
          </a:p>
          <a:p>
            <a:r>
              <a:rPr lang="fr-FR" sz="2000" dirty="0"/>
              <a:t>La création d'un Laboratoire commun</a:t>
            </a:r>
          </a:p>
          <a:p>
            <a:r>
              <a:rPr lang="fr-FR" sz="2000" dirty="0"/>
              <a:t>Stages et projets étudiants</a:t>
            </a:r>
          </a:p>
          <a:p>
            <a:r>
              <a:rPr lang="fr-FR" sz="2000" dirty="0"/>
              <a:t>Accord cadre </a:t>
            </a:r>
          </a:p>
          <a:p>
            <a:r>
              <a:rPr lang="fr-FR" sz="2000" dirty="0"/>
              <a:t>Accord de transfert de matériel </a:t>
            </a:r>
          </a:p>
          <a:p>
            <a:r>
              <a:rPr lang="fr-FR" sz="2000" dirty="0"/>
              <a:t>Contrat de licence </a:t>
            </a:r>
          </a:p>
          <a:p>
            <a:r>
              <a:rPr lang="fr-FR" sz="2000" dirty="0"/>
              <a:t>….</a:t>
            </a:r>
          </a:p>
        </p:txBody>
      </p:sp>
    </p:spTree>
    <p:extLst>
      <p:ext uri="{BB962C8B-B14F-4D97-AF65-F5344CB8AC3E}">
        <p14:creationId xmlns:p14="http://schemas.microsoft.com/office/powerpoint/2010/main" val="3198017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95241" y="871343"/>
            <a:ext cx="8432799" cy="523220"/>
          </a:xfrm>
          <a:prstGeom prst="rect">
            <a:avLst/>
          </a:prstGeom>
          <a:solidFill>
            <a:schemeClr val="accent3">
              <a:lumMod val="60000"/>
              <a:lumOff val="40000"/>
            </a:schemeClr>
          </a:solidFill>
          <a:ln>
            <a:solidFill>
              <a:srgbClr val="9BBB59"/>
            </a:solidFill>
          </a:ln>
        </p:spPr>
        <p:txBody>
          <a:bodyPr wrap="square" rtlCol="0" anchor="ctr" anchorCtr="0">
            <a:spAutoFit/>
          </a:bodyPr>
          <a:lstStyle/>
          <a:p>
            <a:pPr algn="ctr"/>
            <a:r>
              <a:rPr lang="fr-FR" sz="1400" b="1" dirty="0">
                <a:latin typeface="Futura Medium" charset="0"/>
                <a:ea typeface="Futura Medium" charset="0"/>
                <a:cs typeface="Futura Medium" charset="0"/>
              </a:rPr>
              <a:t>Directeur du laboratoire</a:t>
            </a:r>
          </a:p>
          <a:p>
            <a:pPr algn="ctr"/>
            <a:r>
              <a:rPr lang="fr-FR" sz="1400" i="1" dirty="0">
                <a:latin typeface="Futura Medium" charset="0"/>
                <a:ea typeface="Futura Medium" charset="0"/>
                <a:cs typeface="Futura Medium" charset="0"/>
              </a:rPr>
              <a:t>S-M. </a:t>
            </a:r>
            <a:r>
              <a:rPr lang="fr-FR" sz="1400" i="1" dirty="0" err="1">
                <a:latin typeface="Futura Medium" charset="0"/>
                <a:ea typeface="Futura Medium" charset="0"/>
                <a:cs typeface="Futura Medium" charset="0"/>
              </a:rPr>
              <a:t>Senouci</a:t>
            </a:r>
            <a:endParaRPr lang="fr-FR" sz="1400" i="1" dirty="0">
              <a:latin typeface="Futura Medium" charset="0"/>
              <a:ea typeface="Futura Medium" charset="0"/>
              <a:cs typeface="Futura Medium" charset="0"/>
            </a:endParaRPr>
          </a:p>
        </p:txBody>
      </p:sp>
      <p:sp>
        <p:nvSpPr>
          <p:cNvPr id="5" name="ZoneTexte 4"/>
          <p:cNvSpPr txBox="1"/>
          <p:nvPr/>
        </p:nvSpPr>
        <p:spPr>
          <a:xfrm>
            <a:off x="5089525" y="1464231"/>
            <a:ext cx="3613149" cy="523220"/>
          </a:xfrm>
          <a:prstGeom prst="rect">
            <a:avLst/>
          </a:prstGeom>
          <a:solidFill>
            <a:schemeClr val="accent3">
              <a:lumMod val="20000"/>
              <a:lumOff val="80000"/>
            </a:schemeClr>
          </a:solidFill>
        </p:spPr>
        <p:txBody>
          <a:bodyPr wrap="square" rtlCol="0" anchor="ctr" anchorCtr="0">
            <a:spAutoFit/>
          </a:bodyPr>
          <a:lstStyle/>
          <a:p>
            <a:r>
              <a:rPr lang="fr-FR" sz="1400" b="1" dirty="0">
                <a:latin typeface="Futura Medium" charset="0"/>
                <a:ea typeface="Futura Medium" charset="0"/>
                <a:cs typeface="Futura Medium" charset="0"/>
              </a:rPr>
              <a:t>Directeur adjoint</a:t>
            </a:r>
          </a:p>
          <a:p>
            <a:r>
              <a:rPr lang="fr-FR" sz="1400" i="1" dirty="0">
                <a:latin typeface="Futura Medium" charset="0"/>
                <a:ea typeface="Futura Medium" charset="0"/>
                <a:cs typeface="Futura Medium" charset="0"/>
              </a:rPr>
              <a:t>P. </a:t>
            </a:r>
            <a:r>
              <a:rPr lang="fr-FR" sz="1400" i="1" dirty="0" err="1">
                <a:latin typeface="Futura Medium" charset="0"/>
                <a:ea typeface="Futura Medium" charset="0"/>
                <a:cs typeface="Futura Medium" charset="0"/>
              </a:rPr>
              <a:t>Leclaire</a:t>
            </a:r>
            <a:endParaRPr lang="fr-FR" sz="1400" i="1" dirty="0">
              <a:latin typeface="Futura Medium" charset="0"/>
              <a:ea typeface="Futura Medium" charset="0"/>
              <a:cs typeface="Futura Medium" charset="0"/>
            </a:endParaRPr>
          </a:p>
        </p:txBody>
      </p:sp>
      <p:sp>
        <p:nvSpPr>
          <p:cNvPr id="11" name="ZoneTexte 10"/>
          <p:cNvSpPr txBox="1"/>
          <p:nvPr/>
        </p:nvSpPr>
        <p:spPr>
          <a:xfrm>
            <a:off x="6764627" y="2947397"/>
            <a:ext cx="2338348" cy="941136"/>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latin typeface="Futura Medium" charset="0"/>
                <a:ea typeface="Futura Medium" charset="0"/>
                <a:cs typeface="Futura Medium" charset="0"/>
              </a:rPr>
              <a:t>Pôle Plateforme</a:t>
            </a:r>
          </a:p>
          <a:p>
            <a:r>
              <a:rPr lang="fr-FR" sz="1400" i="1" dirty="0">
                <a:latin typeface="Futura Medium" charset="0"/>
                <a:ea typeface="Futura Medium" charset="0"/>
                <a:cs typeface="Futura Medium" charset="0"/>
              </a:rPr>
              <a:t>O. </a:t>
            </a:r>
            <a:r>
              <a:rPr lang="fr-FR" sz="1400" i="1" dirty="0" err="1">
                <a:latin typeface="Futura Medium" charset="0"/>
                <a:ea typeface="Futura Medium" charset="0"/>
                <a:cs typeface="Futura Medium" charset="0"/>
              </a:rPr>
              <a:t>Sicot</a:t>
            </a:r>
            <a:endParaRPr lang="fr-FR" sz="1400" i="1" dirty="0">
              <a:latin typeface="Futura Medium" charset="0"/>
              <a:ea typeface="Futura Medium" charset="0"/>
              <a:cs typeface="Futura Medium" charset="0"/>
            </a:endParaRPr>
          </a:p>
          <a:p>
            <a:r>
              <a:rPr lang="fr-FR" sz="1400" i="1" dirty="0">
                <a:latin typeface="Futura Medium" charset="0"/>
                <a:ea typeface="Futura Medium" charset="0"/>
                <a:cs typeface="Futura Medium" charset="0"/>
              </a:rPr>
              <a:t>M. Martinez</a:t>
            </a:r>
          </a:p>
        </p:txBody>
      </p:sp>
      <p:sp>
        <p:nvSpPr>
          <p:cNvPr id="12" name="ZoneTexte 11"/>
          <p:cNvSpPr txBox="1"/>
          <p:nvPr/>
        </p:nvSpPr>
        <p:spPr>
          <a:xfrm>
            <a:off x="6764126" y="4030160"/>
            <a:ext cx="2339349" cy="55666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latin typeface="Futura Medium" charset="0"/>
                <a:ea typeface="Futura Medium" charset="0"/>
                <a:cs typeface="Futura Medium" charset="0"/>
              </a:rPr>
              <a:t>Pôle International</a:t>
            </a:r>
          </a:p>
          <a:p>
            <a:r>
              <a:rPr lang="fr-FR" sz="1400" i="1" dirty="0">
                <a:latin typeface="Futura Medium" charset="0"/>
                <a:ea typeface="Futura Medium" charset="0"/>
                <a:cs typeface="Futura Medium" charset="0"/>
              </a:rPr>
              <a:t>B. Lay</a:t>
            </a:r>
          </a:p>
        </p:txBody>
      </p:sp>
      <p:sp>
        <p:nvSpPr>
          <p:cNvPr id="13" name="ZoneTexte 12"/>
          <p:cNvSpPr txBox="1"/>
          <p:nvPr/>
        </p:nvSpPr>
        <p:spPr>
          <a:xfrm>
            <a:off x="6764626" y="4682954"/>
            <a:ext cx="2338348" cy="500063"/>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latin typeface="Futura Medium" charset="0"/>
                <a:ea typeface="Futura Medium" charset="0"/>
                <a:cs typeface="Futura Medium" charset="0"/>
              </a:rPr>
              <a:t>Pôle Entreprises</a:t>
            </a:r>
          </a:p>
          <a:p>
            <a:r>
              <a:rPr lang="fr-FR" sz="1400" i="1" dirty="0">
                <a:latin typeface="Futura Medium" charset="0"/>
                <a:ea typeface="Futura Medium" charset="0"/>
                <a:cs typeface="Futura Medium" charset="0"/>
              </a:rPr>
              <a:t>N. Massé</a:t>
            </a:r>
          </a:p>
        </p:txBody>
      </p:sp>
      <p:sp>
        <p:nvSpPr>
          <p:cNvPr id="14" name="Rectangle 13"/>
          <p:cNvSpPr/>
          <p:nvPr/>
        </p:nvSpPr>
        <p:spPr>
          <a:xfrm>
            <a:off x="5922843" y="2439591"/>
            <a:ext cx="2920181" cy="307777"/>
          </a:xfrm>
          <a:prstGeom prst="rect">
            <a:avLst/>
          </a:prstGeom>
          <a:solidFill>
            <a:schemeClr val="accent1">
              <a:lumMod val="60000"/>
              <a:lumOff val="40000"/>
            </a:schemeClr>
          </a:solidFill>
        </p:spPr>
        <p:txBody>
          <a:bodyPr wrap="square">
            <a:spAutoFit/>
          </a:bodyPr>
          <a:lstStyle/>
          <a:p>
            <a:r>
              <a:rPr lang="fr-FR" sz="1400" b="1" dirty="0">
                <a:latin typeface="Futura Medium" charset="0"/>
                <a:ea typeface="Futura Medium" charset="0"/>
                <a:cs typeface="Futura Medium" charset="0"/>
              </a:rPr>
              <a:t>Pôles </a:t>
            </a:r>
            <a:r>
              <a:rPr lang="fr-FR" sz="1400" b="1" dirty="0">
                <a:solidFill>
                  <a:srgbClr val="FF0000"/>
                </a:solidFill>
                <a:latin typeface="Futura Medium" charset="0"/>
                <a:ea typeface="Futura Medium" charset="0"/>
                <a:cs typeface="Futura Medium" charset="0"/>
              </a:rPr>
              <a:t>exécutifs</a:t>
            </a:r>
          </a:p>
        </p:txBody>
      </p:sp>
      <p:cxnSp>
        <p:nvCxnSpPr>
          <p:cNvPr id="15" name="Connecteur droit 14"/>
          <p:cNvCxnSpPr/>
          <p:nvPr/>
        </p:nvCxnSpPr>
        <p:spPr>
          <a:xfrm>
            <a:off x="4841875" y="1401078"/>
            <a:ext cx="3174" cy="773159"/>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Connecteur droit 15"/>
          <p:cNvCxnSpPr/>
          <p:nvPr/>
        </p:nvCxnSpPr>
        <p:spPr>
          <a:xfrm flipH="1">
            <a:off x="1904964" y="2174237"/>
            <a:ext cx="547797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flipV="1">
            <a:off x="7382934" y="2174237"/>
            <a:ext cx="0" cy="18629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1904964" y="2174237"/>
            <a:ext cx="0" cy="18629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a:off x="6463002" y="2844800"/>
            <a:ext cx="15372" cy="3569541"/>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a:off x="6486460" y="4275414"/>
            <a:ext cx="285751" cy="2055"/>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a:off x="6463001" y="3098288"/>
            <a:ext cx="285751" cy="2055"/>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a:off x="4841875" y="1748630"/>
            <a:ext cx="285751" cy="2055"/>
          </a:xfrm>
          <a:prstGeom prst="line">
            <a:avLst/>
          </a:prstGeom>
        </p:spPr>
        <p:style>
          <a:lnRef idx="2">
            <a:schemeClr val="accent1"/>
          </a:lnRef>
          <a:fillRef idx="0">
            <a:schemeClr val="accent1"/>
          </a:fillRef>
          <a:effectRef idx="1">
            <a:schemeClr val="accent1"/>
          </a:effectRef>
          <a:fontRef idx="minor">
            <a:schemeClr val="tx1"/>
          </a:fontRef>
        </p:style>
      </p:cxnSp>
      <p:sp>
        <p:nvSpPr>
          <p:cNvPr id="24" name="ZoneTexte 23"/>
          <p:cNvSpPr txBox="1"/>
          <p:nvPr/>
        </p:nvSpPr>
        <p:spPr>
          <a:xfrm>
            <a:off x="295240" y="1365730"/>
            <a:ext cx="1341557" cy="440068"/>
          </a:xfrm>
          <a:prstGeom prst="rect">
            <a:avLst/>
          </a:prstGeom>
          <a:ln>
            <a:solidFill>
              <a:schemeClr val="accent3"/>
            </a:solidFill>
          </a:ln>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latin typeface="Futura Medium" charset="0"/>
                <a:ea typeface="Futura Medium" charset="0"/>
                <a:cs typeface="Futura Medium" charset="0"/>
              </a:rPr>
              <a:t>Secrétariat</a:t>
            </a:r>
          </a:p>
          <a:p>
            <a:r>
              <a:rPr lang="fr-FR" sz="1400" i="1" dirty="0">
                <a:solidFill>
                  <a:schemeClr val="tx1"/>
                </a:solidFill>
                <a:latin typeface="Futura Medium" charset="0"/>
                <a:ea typeface="Futura Medium" charset="0"/>
                <a:cs typeface="Futura Medium" charset="0"/>
              </a:rPr>
              <a:t>M. Aimé</a:t>
            </a:r>
          </a:p>
        </p:txBody>
      </p:sp>
      <p:cxnSp>
        <p:nvCxnSpPr>
          <p:cNvPr id="26" name="Connecteur droit 25"/>
          <p:cNvCxnSpPr/>
          <p:nvPr/>
        </p:nvCxnSpPr>
        <p:spPr>
          <a:xfrm>
            <a:off x="6478374" y="4951375"/>
            <a:ext cx="285751" cy="2055"/>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Connecteur droit 33"/>
          <p:cNvCxnSpPr>
            <a:cxnSpLocks/>
          </p:cNvCxnSpPr>
          <p:nvPr/>
        </p:nvCxnSpPr>
        <p:spPr>
          <a:xfrm>
            <a:off x="5839205" y="3905359"/>
            <a:ext cx="0" cy="2822804"/>
          </a:xfrm>
          <a:prstGeom prst="line">
            <a:avLst/>
          </a:prstGeom>
          <a:ln w="76200">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38" name="Connecteur droit 37"/>
          <p:cNvCxnSpPr/>
          <p:nvPr/>
        </p:nvCxnSpPr>
        <p:spPr>
          <a:xfrm>
            <a:off x="6462739" y="5655566"/>
            <a:ext cx="285751" cy="2055"/>
          </a:xfrm>
          <a:prstGeom prst="line">
            <a:avLst/>
          </a:prstGeom>
        </p:spPr>
        <p:style>
          <a:lnRef idx="2">
            <a:schemeClr val="accent1"/>
          </a:lnRef>
          <a:fillRef idx="0">
            <a:schemeClr val="accent1"/>
          </a:fillRef>
          <a:effectRef idx="1">
            <a:schemeClr val="accent1"/>
          </a:effectRef>
          <a:fontRef idx="minor">
            <a:schemeClr val="tx1"/>
          </a:fontRef>
        </p:style>
      </p:cxnSp>
      <p:grpSp>
        <p:nvGrpSpPr>
          <p:cNvPr id="2" name="Groupe 42"/>
          <p:cNvGrpSpPr/>
          <p:nvPr/>
        </p:nvGrpSpPr>
        <p:grpSpPr>
          <a:xfrm>
            <a:off x="3966895" y="2177552"/>
            <a:ext cx="1756308" cy="1488290"/>
            <a:chOff x="3966895" y="2177552"/>
            <a:chExt cx="1756308" cy="1488290"/>
          </a:xfrm>
        </p:grpSpPr>
        <p:sp>
          <p:nvSpPr>
            <p:cNvPr id="40" name="ZoneTexte 39"/>
            <p:cNvSpPr txBox="1"/>
            <p:nvPr/>
          </p:nvSpPr>
          <p:spPr>
            <a:xfrm>
              <a:off x="3966895" y="2439591"/>
              <a:ext cx="1756308" cy="1226251"/>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latin typeface="Futura Medium" charset="0"/>
                  <a:ea typeface="Futura Medium" charset="0"/>
                  <a:cs typeface="Futura Medium" charset="0"/>
                </a:rPr>
                <a:t>Conseil scientifique</a:t>
              </a:r>
            </a:p>
            <a:p>
              <a:r>
                <a:rPr lang="fr-FR" sz="1400" b="1" dirty="0">
                  <a:solidFill>
                    <a:srgbClr val="FF0000"/>
                  </a:solidFill>
                  <a:latin typeface="Futura Medium" charset="0"/>
                  <a:ea typeface="Futura Medium" charset="0"/>
                  <a:cs typeface="Futura Medium" charset="0"/>
                </a:rPr>
                <a:t>Conseil d’orientation stratégique</a:t>
              </a:r>
              <a:endParaRPr lang="fr-FR" sz="1400" dirty="0">
                <a:solidFill>
                  <a:srgbClr val="FFFF00"/>
                </a:solidFill>
                <a:latin typeface="Futura Medium" charset="0"/>
                <a:ea typeface="Futura Medium" charset="0"/>
                <a:cs typeface="Futura Medium" charset="0"/>
              </a:endParaRPr>
            </a:p>
          </p:txBody>
        </p:sp>
        <p:cxnSp>
          <p:nvCxnSpPr>
            <p:cNvPr id="42" name="Connecteur droit 41"/>
            <p:cNvCxnSpPr/>
            <p:nvPr/>
          </p:nvCxnSpPr>
          <p:spPr>
            <a:xfrm flipV="1">
              <a:off x="4701138" y="2177552"/>
              <a:ext cx="0" cy="186290"/>
            </a:xfrm>
            <a:prstGeom prst="line">
              <a:avLst/>
            </a:prstGeom>
          </p:spPr>
          <p:style>
            <a:lnRef idx="2">
              <a:schemeClr val="accent1"/>
            </a:lnRef>
            <a:fillRef idx="0">
              <a:schemeClr val="accent1"/>
            </a:fillRef>
            <a:effectRef idx="1">
              <a:schemeClr val="accent1"/>
            </a:effectRef>
            <a:fontRef idx="minor">
              <a:schemeClr val="tx1"/>
            </a:fontRef>
          </p:style>
        </p:cxnSp>
      </p:grpSp>
      <p:sp>
        <p:nvSpPr>
          <p:cNvPr id="44" name="ZoneTexte 43"/>
          <p:cNvSpPr txBox="1"/>
          <p:nvPr/>
        </p:nvSpPr>
        <p:spPr>
          <a:xfrm>
            <a:off x="6777379" y="5294717"/>
            <a:ext cx="2322867" cy="824407"/>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solidFill>
                  <a:schemeClr val="tx1"/>
                </a:solidFill>
                <a:latin typeface="Futura Medium" charset="0"/>
                <a:ea typeface="Futura Medium" charset="0"/>
                <a:cs typeface="Futura Medium" charset="0"/>
              </a:rPr>
              <a:t>Pôle communication</a:t>
            </a:r>
          </a:p>
          <a:p>
            <a:r>
              <a:rPr lang="fr-FR" sz="1400" i="1" dirty="0">
                <a:latin typeface="Futura Medium" charset="0"/>
                <a:ea typeface="Futura Medium" charset="0"/>
                <a:cs typeface="Futura Medium" charset="0"/>
              </a:rPr>
              <a:t>J. </a:t>
            </a:r>
            <a:r>
              <a:rPr lang="fr-FR" sz="1400" i="1" dirty="0" err="1">
                <a:latin typeface="Futura Medium" charset="0"/>
                <a:ea typeface="Futura Medium" charset="0"/>
                <a:cs typeface="Futura Medium" charset="0"/>
              </a:rPr>
              <a:t>Jouanguy</a:t>
            </a:r>
            <a:r>
              <a:rPr lang="fr-FR" sz="1400" i="1" dirty="0">
                <a:latin typeface="Futura Medium" charset="0"/>
                <a:ea typeface="Futura Medium" charset="0"/>
                <a:cs typeface="Futura Medium" charset="0"/>
              </a:rPr>
              <a:t> </a:t>
            </a:r>
            <a:r>
              <a:rPr lang="fr-FR" sz="1400" dirty="0">
                <a:latin typeface="Futura Medium" charset="0"/>
                <a:ea typeface="Futura Medium" charset="0"/>
                <a:cs typeface="Futura Medium" charset="0"/>
              </a:rPr>
              <a:t>&amp;</a:t>
            </a:r>
            <a:r>
              <a:rPr lang="fr-FR" sz="1400" i="1" dirty="0">
                <a:latin typeface="Futura Medium" charset="0"/>
                <a:ea typeface="Futura Medium" charset="0"/>
                <a:cs typeface="Futura Medium" charset="0"/>
              </a:rPr>
              <a:t> F. </a:t>
            </a:r>
            <a:r>
              <a:rPr lang="fr-FR" sz="1400" i="1" dirty="0" err="1">
                <a:latin typeface="Futura Medium" charset="0"/>
                <a:ea typeface="Futura Medium" charset="0"/>
                <a:cs typeface="Futura Medium" charset="0"/>
              </a:rPr>
              <a:t>Delavernhe</a:t>
            </a:r>
            <a:endParaRPr lang="fr-FR" sz="1400" i="1" dirty="0">
              <a:latin typeface="Futura Medium" charset="0"/>
              <a:ea typeface="Futura Medium" charset="0"/>
              <a:cs typeface="Futura Medium" charset="0"/>
            </a:endParaRPr>
          </a:p>
        </p:txBody>
      </p:sp>
      <p:grpSp>
        <p:nvGrpSpPr>
          <p:cNvPr id="3" name="Groupe 30"/>
          <p:cNvGrpSpPr/>
          <p:nvPr/>
        </p:nvGrpSpPr>
        <p:grpSpPr>
          <a:xfrm>
            <a:off x="6502714" y="6234545"/>
            <a:ext cx="2610232" cy="509898"/>
            <a:chOff x="6490014" y="6234545"/>
            <a:chExt cx="2610232" cy="509898"/>
          </a:xfrm>
        </p:grpSpPr>
        <p:sp>
          <p:nvSpPr>
            <p:cNvPr id="25" name="ZoneTexte 24"/>
            <p:cNvSpPr txBox="1"/>
            <p:nvPr/>
          </p:nvSpPr>
          <p:spPr>
            <a:xfrm>
              <a:off x="6777379" y="6234545"/>
              <a:ext cx="2322867" cy="509898"/>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solidFill>
                    <a:schemeClr val="tx1"/>
                  </a:solidFill>
                  <a:latin typeface="Futura Medium" charset="0"/>
                  <a:ea typeface="Futura Medium" charset="0"/>
                  <a:cs typeface="Futura Medium" charset="0"/>
                </a:rPr>
                <a:t>Pôle doctorants</a:t>
              </a:r>
            </a:p>
            <a:p>
              <a:pPr marL="342900" indent="-342900"/>
              <a:r>
                <a:rPr lang="fr-FR" sz="1400" i="1" dirty="0" err="1">
                  <a:latin typeface="Futura Medium" charset="0"/>
                  <a:ea typeface="Futura Medium" charset="0"/>
                  <a:cs typeface="Futura Medium" charset="0"/>
                </a:rPr>
                <a:t>T</a:t>
              </a:r>
              <a:r>
                <a:rPr lang="fr-FR" sz="1400" i="1" dirty="0">
                  <a:latin typeface="Futura Medium" charset="0"/>
                  <a:ea typeface="Futura Medium" charset="0"/>
                  <a:cs typeface="Futura Medium" charset="0"/>
                </a:rPr>
                <a:t>. </a:t>
              </a:r>
              <a:r>
                <a:rPr lang="fr-FR" sz="1400" i="1" dirty="0" err="1">
                  <a:latin typeface="Futura Medium" charset="0"/>
                  <a:ea typeface="Futura Medium" charset="0"/>
                  <a:cs typeface="Futura Medium" charset="0"/>
                </a:rPr>
                <a:t>Djaidja</a:t>
              </a:r>
              <a:endParaRPr lang="fr-FR" sz="1400" i="1" dirty="0">
                <a:latin typeface="Futura Medium" charset="0"/>
                <a:ea typeface="Futura Medium" charset="0"/>
                <a:cs typeface="Futura Medium" charset="0"/>
              </a:endParaRPr>
            </a:p>
          </p:txBody>
        </p:sp>
        <p:cxnSp>
          <p:nvCxnSpPr>
            <p:cNvPr id="28" name="Connecteur droit 27"/>
            <p:cNvCxnSpPr/>
            <p:nvPr/>
          </p:nvCxnSpPr>
          <p:spPr>
            <a:xfrm>
              <a:off x="6490014" y="6414341"/>
              <a:ext cx="285751" cy="2055"/>
            </a:xfrm>
            <a:prstGeom prst="line">
              <a:avLst/>
            </a:prstGeom>
          </p:spPr>
          <p:style>
            <a:lnRef idx="2">
              <a:schemeClr val="accent1"/>
            </a:lnRef>
            <a:fillRef idx="0">
              <a:schemeClr val="accent1"/>
            </a:fillRef>
            <a:effectRef idx="1">
              <a:schemeClr val="accent1"/>
            </a:effectRef>
            <a:fontRef idx="minor">
              <a:schemeClr val="tx1"/>
            </a:fontRef>
          </p:style>
        </p:cxnSp>
      </p:grpSp>
      <p:sp>
        <p:nvSpPr>
          <p:cNvPr id="30" name="Double flèche horizontale 29"/>
          <p:cNvSpPr/>
          <p:nvPr/>
        </p:nvSpPr>
        <p:spPr>
          <a:xfrm>
            <a:off x="5877051" y="4850233"/>
            <a:ext cx="613780" cy="444484"/>
          </a:xfrm>
          <a:prstGeom prst="lef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ZoneTexte 30"/>
          <p:cNvSpPr txBox="1"/>
          <p:nvPr/>
        </p:nvSpPr>
        <p:spPr>
          <a:xfrm>
            <a:off x="3069699" y="4751227"/>
            <a:ext cx="1288410" cy="1612523"/>
          </a:xfrm>
          <a:prstGeom prst="rect">
            <a:avLst/>
          </a:prstGeom>
          <a:solidFill>
            <a:schemeClr val="accent2"/>
          </a:solidFill>
        </p:spPr>
        <p:txBody>
          <a:bodyPr wrap="square" rtlCol="0" anchor="ctr" anchorCtr="0">
            <a:noAutofit/>
          </a:bodyPr>
          <a:lstStyle>
            <a:defPPr>
              <a:defRPr lang="fr-FR"/>
            </a:defPPr>
            <a:lvl1pPr algn="ctr">
              <a:defRPr sz="1400" i="1">
                <a:solidFill>
                  <a:srgbClr val="FFFF00"/>
                </a:solidFill>
                <a:latin typeface="Futura Medium" charset="0"/>
                <a:ea typeface="Futura Medium" charset="0"/>
                <a:cs typeface="Futura Medium" charset="0"/>
              </a:defRPr>
            </a:lvl1pPr>
          </a:lstStyle>
          <a:p>
            <a:r>
              <a:rPr lang="fr-FR" sz="1300" dirty="0">
                <a:solidFill>
                  <a:schemeClr val="bg1"/>
                </a:solidFill>
              </a:rPr>
              <a:t>Mobilité, énergie, environnement et propulsion (MEEP)</a:t>
            </a:r>
          </a:p>
          <a:p>
            <a:r>
              <a:rPr lang="fr-FR" sz="1300" dirty="0"/>
              <a:t>L. </a:t>
            </a:r>
            <a:r>
              <a:rPr lang="fr-FR" sz="1300" dirty="0" err="1"/>
              <a:t>Le-Moyne</a:t>
            </a:r>
            <a:endParaRPr lang="fr-FR" sz="1300" dirty="0"/>
          </a:p>
        </p:txBody>
      </p:sp>
      <p:sp>
        <p:nvSpPr>
          <p:cNvPr id="32" name="ZoneTexte 31"/>
          <p:cNvSpPr txBox="1"/>
          <p:nvPr/>
        </p:nvSpPr>
        <p:spPr>
          <a:xfrm>
            <a:off x="4429285" y="4745229"/>
            <a:ext cx="1279220" cy="1624518"/>
          </a:xfrm>
          <a:prstGeom prst="rect">
            <a:avLst/>
          </a:prstGeom>
          <a:solidFill>
            <a:schemeClr val="accent2"/>
          </a:solidFill>
        </p:spPr>
        <p:txBody>
          <a:bodyPr wrap="square" rtlCol="0" anchor="ctr" anchorCtr="0">
            <a:noAutofit/>
          </a:bodyPr>
          <a:lstStyle/>
          <a:p>
            <a:pPr algn="ctr"/>
            <a:r>
              <a:rPr lang="fr-FR" sz="1300" dirty="0">
                <a:solidFill>
                  <a:schemeClr val="bg1"/>
                </a:solidFill>
                <a:latin typeface="Futura Medium" charset="0"/>
                <a:ea typeface="Futura Medium" charset="0"/>
                <a:cs typeface="Futura Medium" charset="0"/>
              </a:rPr>
              <a:t>Systèmes intelligents et Connectés  (SIC)</a:t>
            </a:r>
          </a:p>
          <a:p>
            <a:pPr algn="ctr"/>
            <a:endParaRPr lang="fr-FR" sz="1300" dirty="0">
              <a:solidFill>
                <a:schemeClr val="bg1"/>
              </a:solidFill>
              <a:latin typeface="Futura Medium" charset="0"/>
              <a:ea typeface="Futura Medium" charset="0"/>
              <a:cs typeface="Futura Medium" charset="0"/>
            </a:endParaRPr>
          </a:p>
          <a:p>
            <a:pPr algn="ctr"/>
            <a:r>
              <a:rPr lang="fr-FR" sz="1300" i="1" dirty="0">
                <a:solidFill>
                  <a:srgbClr val="FFFF00"/>
                </a:solidFill>
                <a:latin typeface="Futura Medium" charset="0"/>
                <a:ea typeface="Futura Medium" charset="0"/>
                <a:cs typeface="Futura Medium" charset="0"/>
              </a:rPr>
              <a:t>E-H. </a:t>
            </a:r>
            <a:r>
              <a:rPr lang="fr-FR" sz="1300" i="1" dirty="0" err="1">
                <a:solidFill>
                  <a:srgbClr val="FFFF00"/>
                </a:solidFill>
                <a:latin typeface="Futura Medium" charset="0"/>
                <a:ea typeface="Futura Medium" charset="0"/>
                <a:cs typeface="Futura Medium" charset="0"/>
              </a:rPr>
              <a:t>Aglzim</a:t>
            </a:r>
            <a:endParaRPr lang="fr-FR" sz="1300" i="1" dirty="0">
              <a:solidFill>
                <a:srgbClr val="FFFF00"/>
              </a:solidFill>
              <a:latin typeface="Futura Medium" charset="0"/>
              <a:ea typeface="Futura Medium" charset="0"/>
              <a:cs typeface="Futura Medium" charset="0"/>
            </a:endParaRPr>
          </a:p>
        </p:txBody>
      </p:sp>
      <p:sp>
        <p:nvSpPr>
          <p:cNvPr id="33" name="ZoneTexte 32"/>
          <p:cNvSpPr txBox="1"/>
          <p:nvPr/>
        </p:nvSpPr>
        <p:spPr>
          <a:xfrm>
            <a:off x="107025" y="4751226"/>
            <a:ext cx="1288410" cy="1594606"/>
          </a:xfrm>
          <a:prstGeom prst="rect">
            <a:avLst/>
          </a:prstGeom>
          <a:solidFill>
            <a:schemeClr val="accent1"/>
          </a:solidFill>
        </p:spPr>
        <p:txBody>
          <a:bodyPr wrap="square" rtlCol="0" anchor="ctr" anchorCtr="0">
            <a:noAutofit/>
          </a:bodyPr>
          <a:lstStyle/>
          <a:p>
            <a:pPr algn="ctr"/>
            <a:r>
              <a:rPr lang="fr-FR" sz="1300" dirty="0">
                <a:solidFill>
                  <a:schemeClr val="bg1"/>
                </a:solidFill>
                <a:latin typeface="Futura Medium" charset="0"/>
                <a:ea typeface="Futura Medium" charset="0"/>
                <a:cs typeface="Futura Medium" charset="0"/>
              </a:rPr>
              <a:t>Durabilité des structures composites (DSC)</a:t>
            </a:r>
          </a:p>
          <a:p>
            <a:pPr algn="ctr"/>
            <a:endParaRPr lang="fr-FR" sz="1300" dirty="0">
              <a:solidFill>
                <a:schemeClr val="bg1"/>
              </a:solidFill>
              <a:latin typeface="Futura Medium" charset="0"/>
              <a:ea typeface="Futura Medium" charset="0"/>
              <a:cs typeface="Futura Medium" charset="0"/>
            </a:endParaRPr>
          </a:p>
          <a:p>
            <a:pPr algn="ctr"/>
            <a:r>
              <a:rPr lang="fr-FR" sz="1300" b="1" i="1" dirty="0">
                <a:solidFill>
                  <a:srgbClr val="FFFF00"/>
                </a:solidFill>
                <a:latin typeface="Futura Medium" charset="0"/>
                <a:ea typeface="Futura Medium" charset="0"/>
                <a:cs typeface="Futura Medium" charset="0"/>
              </a:rPr>
              <a:t>O. </a:t>
            </a:r>
            <a:r>
              <a:rPr lang="fr-FR" sz="1300" b="1" i="1" dirty="0" err="1">
                <a:solidFill>
                  <a:srgbClr val="FFFF00"/>
                </a:solidFill>
                <a:latin typeface="Futura Medium" charset="0"/>
                <a:ea typeface="Futura Medium" charset="0"/>
                <a:cs typeface="Futura Medium" charset="0"/>
              </a:rPr>
              <a:t>Sicot</a:t>
            </a:r>
            <a:endParaRPr lang="fr-FR" sz="1300" b="1" i="1" dirty="0">
              <a:solidFill>
                <a:srgbClr val="FFFF00"/>
              </a:solidFill>
              <a:latin typeface="Futura Medium" charset="0"/>
              <a:ea typeface="Futura Medium" charset="0"/>
              <a:cs typeface="Futura Medium" charset="0"/>
            </a:endParaRPr>
          </a:p>
        </p:txBody>
      </p:sp>
      <p:sp>
        <p:nvSpPr>
          <p:cNvPr id="36" name="ZoneTexte 35"/>
          <p:cNvSpPr txBox="1"/>
          <p:nvPr/>
        </p:nvSpPr>
        <p:spPr>
          <a:xfrm>
            <a:off x="1469473" y="4751227"/>
            <a:ext cx="1423352" cy="1594605"/>
          </a:xfrm>
          <a:prstGeom prst="rect">
            <a:avLst/>
          </a:prstGeom>
          <a:solidFill>
            <a:schemeClr val="accent1"/>
          </a:solidFill>
        </p:spPr>
        <p:txBody>
          <a:bodyPr wrap="square" rtlCol="0" anchor="ctr" anchorCtr="0">
            <a:noAutofit/>
          </a:bodyPr>
          <a:lstStyle/>
          <a:p>
            <a:pPr algn="ctr"/>
            <a:r>
              <a:rPr lang="fr-FR" sz="1300" dirty="0">
                <a:solidFill>
                  <a:schemeClr val="bg1"/>
                </a:solidFill>
                <a:latin typeface="Futura Medium" charset="0"/>
                <a:ea typeface="Futura Medium" charset="0"/>
                <a:cs typeface="Futura Medium" charset="0"/>
              </a:rPr>
              <a:t>Vibrations et acoustique pour les transports (VAT)</a:t>
            </a:r>
          </a:p>
          <a:p>
            <a:pPr algn="ctr"/>
            <a:endParaRPr lang="fr-FR" sz="1300" dirty="0">
              <a:solidFill>
                <a:schemeClr val="bg1"/>
              </a:solidFill>
              <a:latin typeface="Futura Medium" charset="0"/>
              <a:ea typeface="Futura Medium" charset="0"/>
              <a:cs typeface="Futura Medium" charset="0"/>
            </a:endParaRPr>
          </a:p>
          <a:p>
            <a:pPr algn="ctr"/>
            <a:r>
              <a:rPr lang="fr-FR" sz="1300" b="1" i="1" dirty="0">
                <a:solidFill>
                  <a:srgbClr val="FFFF00"/>
                </a:solidFill>
                <a:latin typeface="Futura Medium" charset="0"/>
                <a:ea typeface="Futura Medium" charset="0"/>
                <a:cs typeface="Futura Medium" charset="0"/>
              </a:rPr>
              <a:t>P. </a:t>
            </a:r>
            <a:r>
              <a:rPr lang="fr-FR" sz="1300" b="1" i="1" dirty="0" err="1">
                <a:solidFill>
                  <a:srgbClr val="FFFF00"/>
                </a:solidFill>
                <a:latin typeface="Futura Medium" charset="0"/>
                <a:ea typeface="Futura Medium" charset="0"/>
                <a:cs typeface="Futura Medium" charset="0"/>
              </a:rPr>
              <a:t>Leclaire</a:t>
            </a:r>
            <a:endParaRPr lang="fr-FR" sz="1300" b="1" i="1" dirty="0">
              <a:solidFill>
                <a:srgbClr val="FFFF00"/>
              </a:solidFill>
              <a:latin typeface="Futura Medium" charset="0"/>
              <a:ea typeface="Futura Medium" charset="0"/>
              <a:cs typeface="Futura Medium" charset="0"/>
            </a:endParaRPr>
          </a:p>
        </p:txBody>
      </p:sp>
      <p:sp>
        <p:nvSpPr>
          <p:cNvPr id="37" name="ZoneTexte 36"/>
          <p:cNvSpPr txBox="1"/>
          <p:nvPr/>
        </p:nvSpPr>
        <p:spPr>
          <a:xfrm>
            <a:off x="322518" y="2427127"/>
            <a:ext cx="3103307" cy="11714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b="1" dirty="0">
                <a:latin typeface="Futura Medium" charset="0"/>
                <a:ea typeface="Futura Medium" charset="0"/>
                <a:cs typeface="Futura Medium" charset="0"/>
              </a:rPr>
              <a:t>Comité Directeur de Laboratoire</a:t>
            </a:r>
          </a:p>
          <a:p>
            <a:r>
              <a:rPr lang="fr-FR" sz="1400" b="1" dirty="0">
                <a:solidFill>
                  <a:srgbClr val="FF0000"/>
                </a:solidFill>
                <a:latin typeface="Futura Medium" charset="0"/>
                <a:ea typeface="Futura Medium" charset="0"/>
                <a:cs typeface="Futura Medium" charset="0"/>
              </a:rPr>
              <a:t>Organe Législatif</a:t>
            </a:r>
          </a:p>
          <a:p>
            <a:r>
              <a:rPr lang="fr-FR" sz="1400" dirty="0">
                <a:latin typeface="Futura Medium" charset="0"/>
                <a:ea typeface="Futura Medium" charset="0"/>
                <a:cs typeface="Futura Medium" charset="0"/>
              </a:rPr>
              <a:t>Directeur de l’Unité</a:t>
            </a:r>
          </a:p>
          <a:p>
            <a:r>
              <a:rPr lang="fr-FR" sz="1400" dirty="0">
                <a:latin typeface="Futura Medium" charset="0"/>
                <a:ea typeface="Futura Medium" charset="0"/>
                <a:cs typeface="Futura Medium" charset="0"/>
              </a:rPr>
              <a:t>Responsables de compétences</a:t>
            </a:r>
          </a:p>
          <a:p>
            <a:r>
              <a:rPr lang="fr-FR" sz="1400" dirty="0">
                <a:latin typeface="Futura Medium" charset="0"/>
                <a:ea typeface="Futura Medium" charset="0"/>
                <a:cs typeface="Futura Medium" charset="0"/>
              </a:rPr>
              <a:t>2 élus MCF (1 MAT &amp; 1 EMIE)</a:t>
            </a:r>
          </a:p>
        </p:txBody>
      </p:sp>
      <p:cxnSp>
        <p:nvCxnSpPr>
          <p:cNvPr id="39" name="Connecteur droit 38"/>
          <p:cNvCxnSpPr/>
          <p:nvPr/>
        </p:nvCxnSpPr>
        <p:spPr>
          <a:xfrm flipV="1">
            <a:off x="1922784" y="3665843"/>
            <a:ext cx="0" cy="186290"/>
          </a:xfrm>
          <a:prstGeom prst="line">
            <a:avLst/>
          </a:prstGeom>
        </p:spPr>
        <p:style>
          <a:lnRef idx="2">
            <a:schemeClr val="accent1"/>
          </a:lnRef>
          <a:fillRef idx="0">
            <a:schemeClr val="accent1"/>
          </a:fillRef>
          <a:effectRef idx="1">
            <a:schemeClr val="accent1"/>
          </a:effectRef>
          <a:fontRef idx="minor">
            <a:schemeClr val="tx1"/>
          </a:fontRef>
        </p:style>
      </p:cxnSp>
      <p:sp>
        <p:nvSpPr>
          <p:cNvPr id="41" name="ZoneTexte 40"/>
          <p:cNvSpPr txBox="1"/>
          <p:nvPr/>
        </p:nvSpPr>
        <p:spPr>
          <a:xfrm>
            <a:off x="3070173" y="4357520"/>
            <a:ext cx="2641114" cy="312973"/>
          </a:xfrm>
          <a:prstGeom prst="rect">
            <a:avLst/>
          </a:prstGeom>
          <a:solidFill>
            <a:schemeClr val="accent2"/>
          </a:solidFill>
        </p:spPr>
        <p:txBody>
          <a:bodyPr wrap="square" rtlCol="0" anchor="ctr" anchorCtr="0">
            <a:noAutofit/>
          </a:bodyPr>
          <a:lstStyle/>
          <a:p>
            <a:pPr algn="ctr"/>
            <a:r>
              <a:rPr lang="fr-FR" sz="1400" dirty="0">
                <a:solidFill>
                  <a:schemeClr val="bg1"/>
                </a:solidFill>
                <a:latin typeface="Futura Medium" charset="0"/>
                <a:ea typeface="Futura Medium" charset="0"/>
                <a:cs typeface="Futura Medium" charset="0"/>
              </a:rPr>
              <a:t>EMIE</a:t>
            </a:r>
          </a:p>
        </p:txBody>
      </p:sp>
      <p:sp>
        <p:nvSpPr>
          <p:cNvPr id="43" name="ZoneTexte 42"/>
          <p:cNvSpPr txBox="1"/>
          <p:nvPr/>
        </p:nvSpPr>
        <p:spPr>
          <a:xfrm>
            <a:off x="107025" y="4361086"/>
            <a:ext cx="2785800" cy="312973"/>
          </a:xfrm>
          <a:prstGeom prst="rect">
            <a:avLst/>
          </a:prstGeom>
          <a:solidFill>
            <a:schemeClr val="accent1"/>
          </a:solidFill>
        </p:spPr>
        <p:txBody>
          <a:bodyPr wrap="square" rtlCol="0" anchor="ctr" anchorCtr="0">
            <a:noAutofit/>
          </a:bodyPr>
          <a:lstStyle/>
          <a:p>
            <a:pPr algn="ctr"/>
            <a:r>
              <a:rPr lang="fr-FR" sz="1400" dirty="0">
                <a:solidFill>
                  <a:schemeClr val="bg1"/>
                </a:solidFill>
                <a:latin typeface="Futura Medium" charset="0"/>
                <a:ea typeface="Futura Medium" charset="0"/>
                <a:cs typeface="Futura Medium" charset="0"/>
              </a:rPr>
              <a:t>MAT</a:t>
            </a:r>
          </a:p>
        </p:txBody>
      </p:sp>
      <p:sp>
        <p:nvSpPr>
          <p:cNvPr id="45" name="ZoneTexte 44"/>
          <p:cNvSpPr txBox="1"/>
          <p:nvPr/>
        </p:nvSpPr>
        <p:spPr>
          <a:xfrm>
            <a:off x="92040" y="3901233"/>
            <a:ext cx="5627603" cy="394092"/>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i="1" dirty="0">
                <a:latin typeface="Futura Medium" charset="0"/>
                <a:ea typeface="Futura Medium" charset="0"/>
                <a:cs typeface="Futura Medium" charset="0"/>
              </a:rPr>
              <a:t>S-M. </a:t>
            </a:r>
            <a:r>
              <a:rPr lang="fr-FR" sz="1400" i="1" dirty="0" err="1">
                <a:latin typeface="Futura Medium" charset="0"/>
                <a:ea typeface="Futura Medium" charset="0"/>
                <a:cs typeface="Futura Medium" charset="0"/>
              </a:rPr>
              <a:t>Senouci</a:t>
            </a:r>
            <a:endParaRPr lang="fr-FR" sz="1400" i="1" dirty="0">
              <a:latin typeface="Futura Medium" charset="0"/>
              <a:ea typeface="Futura Medium" charset="0"/>
              <a:cs typeface="Futura Medium" charset="0"/>
            </a:endParaRPr>
          </a:p>
        </p:txBody>
      </p:sp>
      <p:sp>
        <p:nvSpPr>
          <p:cNvPr id="46" name="ZoneTexte 45"/>
          <p:cNvSpPr txBox="1"/>
          <p:nvPr/>
        </p:nvSpPr>
        <p:spPr>
          <a:xfrm>
            <a:off x="87737" y="6432489"/>
            <a:ext cx="5627603" cy="295674"/>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0">
            <a:noAutofit/>
          </a:bodyPr>
          <a:lstStyle/>
          <a:p>
            <a:r>
              <a:rPr lang="fr-FR" sz="1400" i="1" dirty="0">
                <a:latin typeface="Futura Medium" charset="0"/>
                <a:ea typeface="Futura Medium" charset="0"/>
                <a:cs typeface="Futura Medium" charset="0"/>
              </a:rPr>
              <a:t>		N. Massé 			</a:t>
            </a:r>
            <a:r>
              <a:rPr lang="fr-FR" sz="1400" dirty="0">
                <a:latin typeface="Futura Medium" charset="0"/>
                <a:ea typeface="Futura Medium" charset="0"/>
                <a:cs typeface="Futura Medium" charset="0"/>
              </a:rPr>
              <a:t>&amp; 		</a:t>
            </a:r>
            <a:r>
              <a:rPr lang="fr-FR" sz="1400" i="1" dirty="0">
                <a:latin typeface="Futura Medium" charset="0"/>
                <a:ea typeface="Futura Medium" charset="0"/>
                <a:cs typeface="Futura Medium" charset="0"/>
              </a:rPr>
              <a:t>P. Brunet</a:t>
            </a:r>
          </a:p>
        </p:txBody>
      </p:sp>
      <p:sp>
        <p:nvSpPr>
          <p:cNvPr id="7" name="Titre 6">
            <a:extLst>
              <a:ext uri="{FF2B5EF4-FFF2-40B4-BE49-F238E27FC236}">
                <a16:creationId xmlns:a16="http://schemas.microsoft.com/office/drawing/2014/main" id="{F9928D6C-AE04-C34C-BD7E-14D6C5708EB7}"/>
              </a:ext>
            </a:extLst>
          </p:cNvPr>
          <p:cNvSpPr>
            <a:spLocks noGrp="1"/>
          </p:cNvSpPr>
          <p:nvPr>
            <p:ph type="title"/>
          </p:nvPr>
        </p:nvSpPr>
        <p:spPr/>
        <p:txBody>
          <a:bodyPr/>
          <a:lstStyle/>
          <a:p>
            <a:r>
              <a:rPr lang="fr-FR" dirty="0"/>
              <a:t>O</a:t>
            </a:r>
            <a:r>
              <a:rPr lang="en-US" dirty="0" err="1"/>
              <a:t>rganigramme</a:t>
            </a:r>
            <a:r>
              <a:rPr lang="en-US" dirty="0"/>
              <a:t> </a:t>
            </a:r>
            <a:r>
              <a:rPr lang="en-US" dirty="0" err="1"/>
              <a:t>labo</a:t>
            </a:r>
            <a:endParaRPr lang="fr-FR" dirty="0"/>
          </a:p>
        </p:txBody>
      </p:sp>
    </p:spTree>
    <p:extLst>
      <p:ext uri="{BB962C8B-B14F-4D97-AF65-F5344CB8AC3E}">
        <p14:creationId xmlns:p14="http://schemas.microsoft.com/office/powerpoint/2010/main" val="119171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1400" y="2130425"/>
            <a:ext cx="7772400" cy="1470025"/>
          </a:xfrm>
        </p:spPr>
        <p:txBody>
          <a:bodyPr/>
          <a:lstStyle/>
          <a:p>
            <a:r>
              <a:rPr lang="fr-FR" dirty="0"/>
              <a:t>Compétence </a:t>
            </a:r>
            <a:r>
              <a:rPr lang="fr-FR" dirty="0" err="1">
                <a:solidFill>
                  <a:srgbClr val="C00000"/>
                </a:solidFill>
              </a:rPr>
              <a:t>Mobilite</a:t>
            </a:r>
            <a:r>
              <a:rPr lang="fr-FR" dirty="0">
                <a:solidFill>
                  <a:srgbClr val="C00000"/>
                </a:solidFill>
              </a:rPr>
              <a:t>́, Energie, Environnement, Propulsion</a:t>
            </a:r>
            <a:endParaRPr lang="fr-FR" dirty="0">
              <a:solidFill>
                <a:schemeClr val="accent2"/>
              </a:solidFill>
            </a:endParaRPr>
          </a:p>
        </p:txBody>
      </p:sp>
    </p:spTree>
    <p:extLst>
      <p:ext uri="{BB962C8B-B14F-4D97-AF65-F5344CB8AC3E}">
        <p14:creationId xmlns:p14="http://schemas.microsoft.com/office/powerpoint/2010/main" val="4033116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rgbClr val="C00000"/>
                </a:solidFill>
              </a:rPr>
              <a:t>Mobilité, Energie, Environnement, Propulsion</a:t>
            </a:r>
            <a:endParaRPr lang="fr-FR" dirty="0"/>
          </a:p>
        </p:txBody>
      </p:sp>
      <p:sp>
        <p:nvSpPr>
          <p:cNvPr id="3" name="Espace réservé du contenu 2"/>
          <p:cNvSpPr>
            <a:spLocks noGrp="1"/>
          </p:cNvSpPr>
          <p:nvPr>
            <p:ph idx="1"/>
          </p:nvPr>
        </p:nvSpPr>
        <p:spPr>
          <a:xfrm>
            <a:off x="457200" y="757433"/>
            <a:ext cx="8229600" cy="5236967"/>
          </a:xfrm>
        </p:spPr>
        <p:txBody>
          <a:bodyPr>
            <a:noAutofit/>
          </a:bodyPr>
          <a:lstStyle/>
          <a:p>
            <a:pPr>
              <a:spcBef>
                <a:spcPts val="0"/>
              </a:spcBef>
              <a:spcAft>
                <a:spcPts val="200"/>
              </a:spcAft>
              <a:tabLst>
                <a:tab pos="1371600" algn="l"/>
                <a:tab pos="1511300" algn="l"/>
              </a:tabLst>
            </a:pPr>
            <a:endParaRPr lang="fr-FR" altLang="fr-FR" sz="2000" dirty="0">
              <a:latin typeface="Futura Medium" charset="0"/>
              <a:ea typeface="Futura Medium" charset="0"/>
              <a:cs typeface="Futura Medium" charset="0"/>
            </a:endParaRPr>
          </a:p>
          <a:p>
            <a:pPr>
              <a:spcBef>
                <a:spcPts val="0"/>
              </a:spcBef>
              <a:spcAft>
                <a:spcPts val="200"/>
              </a:spcAft>
              <a:tabLst>
                <a:tab pos="1371600" algn="l"/>
                <a:tab pos="1511300" algn="l"/>
              </a:tabLst>
            </a:pPr>
            <a:r>
              <a:rPr lang="fr-FR" altLang="fr-FR" sz="2000" b="1" dirty="0">
                <a:latin typeface="Futura Medium" charset="0"/>
                <a:ea typeface="Futura Medium" charset="0"/>
                <a:cs typeface="Futura Medium" charset="0"/>
              </a:rPr>
              <a:t>01</a:t>
            </a:r>
            <a:r>
              <a:rPr lang="fr-FR" altLang="fr-FR" sz="2000" dirty="0">
                <a:latin typeface="Futura Medium" charset="0"/>
                <a:ea typeface="Futura Medium" charset="0"/>
                <a:cs typeface="Futura Medium" charset="0"/>
              </a:rPr>
              <a:t> PR 	: Luis </a:t>
            </a:r>
            <a:r>
              <a:rPr lang="fr-FR" altLang="fr-FR" sz="2000" dirty="0" err="1">
                <a:latin typeface="Futura Medium" charset="0"/>
                <a:ea typeface="Futura Medium" charset="0"/>
                <a:cs typeface="Futura Medium" charset="0"/>
              </a:rPr>
              <a:t>Le-Moyne</a:t>
            </a:r>
            <a:endParaRPr lang="fr-FR" altLang="fr-FR" sz="2000" dirty="0">
              <a:latin typeface="Futura Medium" charset="0"/>
              <a:ea typeface="Futura Medium" charset="0"/>
              <a:cs typeface="Futura Medium" charset="0"/>
            </a:endParaRPr>
          </a:p>
          <a:p>
            <a:pPr>
              <a:spcBef>
                <a:spcPts val="0"/>
              </a:spcBef>
              <a:spcAft>
                <a:spcPts val="200"/>
              </a:spcAft>
              <a:tabLst>
                <a:tab pos="1371600" algn="l"/>
                <a:tab pos="1511300" algn="l"/>
              </a:tabLst>
            </a:pPr>
            <a:endParaRPr lang="fr-FR" altLang="fr-FR" sz="2000" b="1" dirty="0">
              <a:latin typeface="Futura Medium" charset="0"/>
              <a:ea typeface="Futura Medium" charset="0"/>
              <a:cs typeface="Futura Medium" charset="0"/>
            </a:endParaRPr>
          </a:p>
          <a:p>
            <a:pPr>
              <a:spcBef>
                <a:spcPts val="0"/>
              </a:spcBef>
              <a:spcAft>
                <a:spcPts val="200"/>
              </a:spcAft>
              <a:tabLst>
                <a:tab pos="1371600" algn="l"/>
                <a:tab pos="1511300" algn="l"/>
              </a:tabLst>
            </a:pPr>
            <a:r>
              <a:rPr lang="fr-FR" altLang="fr-FR" sz="2000" b="1" dirty="0">
                <a:latin typeface="Futura Medium" charset="0"/>
                <a:ea typeface="Futura Medium" charset="0"/>
                <a:cs typeface="Futura Medium" charset="0"/>
              </a:rPr>
              <a:t>05 (1)</a:t>
            </a:r>
            <a:r>
              <a:rPr lang="fr-FR" altLang="fr-FR" sz="2000" dirty="0">
                <a:latin typeface="Futura Medium" charset="0"/>
                <a:ea typeface="Futura Medium" charset="0"/>
                <a:cs typeface="Futura Medium" charset="0"/>
              </a:rPr>
              <a:t> MCF	:  	J. </a:t>
            </a:r>
            <a:r>
              <a:rPr lang="fr-FR" altLang="fr-FR" sz="2000" dirty="0" err="1">
                <a:latin typeface="Futura Medium" charset="0"/>
                <a:ea typeface="Futura Medium" charset="0"/>
                <a:cs typeface="Futura Medium" charset="0"/>
              </a:rPr>
              <a:t>Jouanguy</a:t>
            </a:r>
            <a:r>
              <a:rPr lang="fr-FR" altLang="fr-FR" sz="2000" dirty="0">
                <a:latin typeface="Futura Medium" charset="0"/>
                <a:ea typeface="Futura Medium" charset="0"/>
                <a:cs typeface="Futura Medium" charset="0"/>
              </a:rPr>
              <a:t> – B. Lefort –  </a:t>
            </a:r>
            <a:r>
              <a:rPr lang="fr-FR" altLang="fr-FR" sz="2000" dirty="0" err="1">
                <a:latin typeface="Futura Medium" charset="0"/>
                <a:ea typeface="Futura Medium" charset="0"/>
                <a:cs typeface="Futura Medium" charset="0"/>
              </a:rPr>
              <a:t>T</a:t>
            </a:r>
            <a:r>
              <a:rPr lang="fr-FR" altLang="fr-FR" sz="2000" dirty="0">
                <a:latin typeface="Futura Medium" charset="0"/>
                <a:ea typeface="Futura Medium" charset="0"/>
                <a:cs typeface="Futura Medium" charset="0"/>
              </a:rPr>
              <a:t>. Sophy –</a:t>
            </a:r>
          </a:p>
          <a:p>
            <a:pPr marL="0" indent="0">
              <a:spcBef>
                <a:spcPts val="0"/>
              </a:spcBef>
              <a:spcAft>
                <a:spcPts val="200"/>
              </a:spcAft>
              <a:buNone/>
              <a:tabLst>
                <a:tab pos="1371600" algn="l"/>
                <a:tab pos="1511300" algn="l"/>
              </a:tabLst>
            </a:pPr>
            <a:r>
              <a:rPr lang="fr-FR" altLang="fr-FR" sz="2000" dirty="0">
                <a:latin typeface="Futura Medium" charset="0"/>
                <a:ea typeface="Futura Medium" charset="0"/>
                <a:cs typeface="Futura Medium" charset="0"/>
              </a:rPr>
              <a:t>				Y. Cao  - N. </a:t>
            </a:r>
            <a:r>
              <a:rPr lang="fr-FR" altLang="fr-FR" sz="2000" dirty="0" err="1">
                <a:latin typeface="Futura Medium" charset="0"/>
                <a:ea typeface="Futura Medium" charset="0"/>
                <a:cs typeface="Futura Medium" charset="0"/>
              </a:rPr>
              <a:t>Mahfoudi</a:t>
            </a:r>
            <a:r>
              <a:rPr lang="fr-FR" altLang="fr-FR" sz="2000" dirty="0">
                <a:latin typeface="Futura Medium" charset="0"/>
                <a:ea typeface="Futura Medium" charset="0"/>
                <a:cs typeface="Futura Medium" charset="0"/>
              </a:rPr>
              <a:t> – </a:t>
            </a:r>
          </a:p>
          <a:p>
            <a:pPr marL="0" indent="0">
              <a:spcBef>
                <a:spcPts val="0"/>
              </a:spcBef>
              <a:spcAft>
                <a:spcPts val="200"/>
              </a:spcAft>
              <a:buNone/>
              <a:tabLst>
                <a:tab pos="1371600" algn="l"/>
                <a:tab pos="1511300" algn="l"/>
              </a:tabLst>
            </a:pPr>
            <a:r>
              <a:rPr lang="fr-FR" altLang="fr-FR" sz="2000" dirty="0">
                <a:latin typeface="Futura Medium" charset="0"/>
                <a:ea typeface="Futura Medium" charset="0"/>
                <a:cs typeface="Futura Medium" charset="0"/>
              </a:rPr>
              <a:t>		 		A. Da Silva (Détachement)</a:t>
            </a:r>
          </a:p>
          <a:p>
            <a:pPr>
              <a:spcBef>
                <a:spcPts val="0"/>
              </a:spcBef>
              <a:spcAft>
                <a:spcPts val="200"/>
              </a:spcAft>
              <a:tabLst>
                <a:tab pos="1371600" algn="l"/>
                <a:tab pos="1511300" algn="l"/>
              </a:tabLst>
            </a:pPr>
            <a:endParaRPr lang="fr-FR" altLang="fr-FR" sz="2000" b="1" dirty="0">
              <a:latin typeface="Futura Medium" charset="0"/>
              <a:ea typeface="Futura Medium" charset="0"/>
              <a:cs typeface="Futura Medium" charset="0"/>
            </a:endParaRPr>
          </a:p>
          <a:p>
            <a:pPr>
              <a:spcBef>
                <a:spcPts val="0"/>
              </a:spcBef>
              <a:spcAft>
                <a:spcPts val="200"/>
              </a:spcAft>
              <a:tabLst>
                <a:tab pos="1371600" algn="l"/>
                <a:tab pos="1511300" algn="l"/>
              </a:tabLst>
            </a:pPr>
            <a:r>
              <a:rPr lang="fr-FR" altLang="fr-FR" sz="2000" b="1" dirty="0"/>
              <a:t>01 </a:t>
            </a:r>
            <a:r>
              <a:rPr lang="fr-FR" altLang="fr-FR" sz="2000" dirty="0"/>
              <a:t>EC contractuel : 	M. </a:t>
            </a:r>
            <a:r>
              <a:rPr lang="fr-FR" altLang="fr-FR" sz="2000" dirty="0" err="1"/>
              <a:t>Yehouenou</a:t>
            </a:r>
            <a:r>
              <a:rPr lang="fr-FR" altLang="fr-FR" sz="2000" dirty="0"/>
              <a:t> (09/2021)</a:t>
            </a:r>
          </a:p>
          <a:p>
            <a:pPr>
              <a:spcBef>
                <a:spcPts val="0"/>
              </a:spcBef>
              <a:spcAft>
                <a:spcPts val="200"/>
              </a:spcAft>
              <a:tabLst>
                <a:tab pos="1371600" algn="l"/>
                <a:tab pos="1511300" algn="l"/>
              </a:tabLst>
            </a:pPr>
            <a:endParaRPr lang="fr-FR" altLang="fr-FR" sz="2000" b="1" dirty="0">
              <a:latin typeface="Futura Medium" charset="0"/>
              <a:ea typeface="Futura Medium" charset="0"/>
              <a:cs typeface="Futura Medium" charset="0"/>
            </a:endParaRPr>
          </a:p>
          <a:p>
            <a:pPr>
              <a:spcBef>
                <a:spcPts val="0"/>
              </a:spcBef>
              <a:spcAft>
                <a:spcPts val="200"/>
              </a:spcAft>
              <a:tabLst>
                <a:tab pos="1371600" algn="l"/>
                <a:tab pos="1511300" algn="l"/>
              </a:tabLst>
            </a:pPr>
            <a:r>
              <a:rPr lang="fr-FR" altLang="fr-FR" sz="2000" b="1" dirty="0">
                <a:latin typeface="Futura Medium" charset="0"/>
                <a:ea typeface="Futura Medium" charset="0"/>
                <a:cs typeface="Futura Medium" charset="0"/>
              </a:rPr>
              <a:t>03</a:t>
            </a:r>
            <a:r>
              <a:rPr lang="fr-FR" altLang="fr-FR" sz="2000" dirty="0">
                <a:latin typeface="Futura Medium" charset="0"/>
                <a:ea typeface="Futura Medium" charset="0"/>
                <a:cs typeface="Futura Medium" charset="0"/>
              </a:rPr>
              <a:t> Doctorants	 :	J. </a:t>
            </a:r>
            <a:r>
              <a:rPr lang="fr-FR" altLang="fr-FR" sz="2000" dirty="0" err="1">
                <a:latin typeface="Futura Medium" charset="0"/>
                <a:ea typeface="Futura Medium" charset="0"/>
                <a:cs typeface="Futura Medium" charset="0"/>
              </a:rPr>
              <a:t>Pelluet</a:t>
            </a:r>
            <a:r>
              <a:rPr lang="fr-FR" altLang="fr-FR" sz="2000" dirty="0">
                <a:latin typeface="Futura Medium" charset="0"/>
                <a:ea typeface="Futura Medium" charset="0"/>
                <a:cs typeface="Futura Medium" charset="0"/>
              </a:rPr>
              <a:t> – A. M. </a:t>
            </a:r>
            <a:r>
              <a:rPr lang="fr-FR" altLang="fr-FR" sz="2000" dirty="0" err="1">
                <a:latin typeface="Futura Medium" charset="0"/>
                <a:ea typeface="Futura Medium" charset="0"/>
                <a:cs typeface="Futura Medium" charset="0"/>
              </a:rPr>
              <a:t>Nilikkar</a:t>
            </a:r>
            <a:r>
              <a:rPr lang="fr-FR" altLang="fr-FR" sz="2000" dirty="0">
                <a:latin typeface="Futura Medium" charset="0"/>
                <a:ea typeface="Futura Medium" charset="0"/>
                <a:cs typeface="Futura Medium" charset="0"/>
              </a:rPr>
              <a:t> – S. </a:t>
            </a:r>
            <a:r>
              <a:rPr lang="fr-FR" altLang="fr-FR" sz="2000" dirty="0" err="1">
                <a:latin typeface="Futura Medium" charset="0"/>
                <a:ea typeface="Futura Medium" charset="0"/>
                <a:cs typeface="Futura Medium" charset="0"/>
              </a:rPr>
              <a:t>Basnet</a:t>
            </a:r>
            <a:endParaRPr lang="fr-FR" altLang="fr-FR" sz="2000" dirty="0">
              <a:latin typeface="Futura Medium" charset="0"/>
              <a:ea typeface="Futura Medium" charset="0"/>
              <a:cs typeface="Futura Medium" charset="0"/>
            </a:endParaRPr>
          </a:p>
          <a:p>
            <a:pPr>
              <a:spcBef>
                <a:spcPts val="0"/>
              </a:spcBef>
              <a:spcAft>
                <a:spcPts val="200"/>
              </a:spcAft>
              <a:tabLst>
                <a:tab pos="1371600" algn="l"/>
                <a:tab pos="1511300" algn="l"/>
              </a:tabLst>
            </a:pPr>
            <a:endParaRPr lang="fr-FR" altLang="fr-FR" sz="2000" dirty="0">
              <a:latin typeface="Futura Medium" charset="0"/>
              <a:ea typeface="Futura Medium" charset="0"/>
              <a:cs typeface="Futura Medium" charset="0"/>
            </a:endParaRPr>
          </a:p>
          <a:p>
            <a:pPr>
              <a:spcBef>
                <a:spcPts val="0"/>
              </a:spcBef>
              <a:spcAft>
                <a:spcPts val="200"/>
              </a:spcAft>
            </a:pPr>
            <a:endParaRPr lang="fr-FR" sz="2000" b="1" dirty="0">
              <a:solidFill>
                <a:schemeClr val="accent2"/>
              </a:solidFill>
            </a:endParaRPr>
          </a:p>
          <a:p>
            <a:pPr marL="0" indent="0">
              <a:spcBef>
                <a:spcPts val="0"/>
              </a:spcBef>
              <a:spcAft>
                <a:spcPts val="200"/>
              </a:spcAft>
              <a:buNone/>
            </a:pPr>
            <a:endParaRPr lang="fr-FR" sz="2400" b="1" dirty="0">
              <a:solidFill>
                <a:schemeClr val="accent2"/>
              </a:solidFill>
            </a:endParaRPr>
          </a:p>
        </p:txBody>
      </p:sp>
    </p:spTree>
    <p:extLst>
      <p:ext uri="{BB962C8B-B14F-4D97-AF65-F5344CB8AC3E}">
        <p14:creationId xmlns:p14="http://schemas.microsoft.com/office/powerpoint/2010/main" val="491871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err="1">
                <a:solidFill>
                  <a:srgbClr val="C00000"/>
                </a:solidFill>
              </a:rPr>
              <a:t>Mobilite</a:t>
            </a:r>
            <a:r>
              <a:rPr lang="fr-FR" dirty="0">
                <a:solidFill>
                  <a:srgbClr val="C00000"/>
                </a:solidFill>
              </a:rPr>
              <a:t>́, Energie, Environnement, Propulsion</a:t>
            </a:r>
            <a:endParaRPr lang="fr-FR" dirty="0"/>
          </a:p>
        </p:txBody>
      </p:sp>
      <p:sp>
        <p:nvSpPr>
          <p:cNvPr id="3" name="Espace réservé du contenu 2"/>
          <p:cNvSpPr>
            <a:spLocks noGrp="1"/>
          </p:cNvSpPr>
          <p:nvPr>
            <p:ph idx="1"/>
          </p:nvPr>
        </p:nvSpPr>
        <p:spPr>
          <a:xfrm>
            <a:off x="457200" y="757433"/>
            <a:ext cx="8229600" cy="5236967"/>
          </a:xfrm>
        </p:spPr>
        <p:txBody>
          <a:bodyPr>
            <a:noAutofit/>
          </a:bodyPr>
          <a:lstStyle/>
          <a:p>
            <a:pPr marL="0" indent="0">
              <a:spcBef>
                <a:spcPts val="0"/>
              </a:spcBef>
              <a:spcAft>
                <a:spcPts val="200"/>
              </a:spcAft>
              <a:buNone/>
            </a:pPr>
            <a:endParaRPr lang="fr-FR" altLang="fr-FR" sz="1600" b="1" u="sng" dirty="0">
              <a:latin typeface="Futura Medium" charset="0"/>
              <a:ea typeface="Futura Medium" charset="0"/>
              <a:cs typeface="Futura Medium" charset="0"/>
            </a:endParaRPr>
          </a:p>
          <a:p>
            <a:pPr marL="0" indent="0">
              <a:spcBef>
                <a:spcPts val="0"/>
              </a:spcBef>
              <a:spcAft>
                <a:spcPts val="200"/>
              </a:spcAft>
              <a:buNone/>
            </a:pPr>
            <a:r>
              <a:rPr lang="fr-FR" altLang="fr-FR" sz="1600" b="1" dirty="0">
                <a:solidFill>
                  <a:schemeClr val="accent2"/>
                </a:solidFill>
              </a:rPr>
              <a:t>Vision et démarche</a:t>
            </a:r>
          </a:p>
          <a:p>
            <a:pPr marL="0" indent="0">
              <a:spcBef>
                <a:spcPts val="0"/>
              </a:spcBef>
              <a:spcAft>
                <a:spcPts val="200"/>
              </a:spcAft>
              <a:buNone/>
            </a:pPr>
            <a:endParaRPr lang="fr-FR" altLang="fr-FR" sz="1600" b="1" dirty="0">
              <a:solidFill>
                <a:schemeClr val="accent2"/>
              </a:solidFill>
            </a:endParaRPr>
          </a:p>
          <a:p>
            <a:pPr marL="0" indent="0">
              <a:spcBef>
                <a:spcPts val="0"/>
              </a:spcBef>
              <a:spcAft>
                <a:spcPts val="200"/>
              </a:spcAft>
              <a:buNone/>
            </a:pPr>
            <a:r>
              <a:rPr lang="fr-FR" sz="1600" dirty="0"/>
              <a:t>Réduction des émissions de CO2, développement de motorisations à haute efficacité́ énergétique, </a:t>
            </a:r>
            <a:r>
              <a:rPr lang="fr-FR" sz="1600" dirty="0">
                <a:solidFill>
                  <a:srgbClr val="C00000"/>
                </a:solidFill>
              </a:rPr>
              <a:t>réduction des polluants dans le secteur des transports </a:t>
            </a:r>
            <a:r>
              <a:rPr lang="fr-FR" sz="1600" dirty="0"/>
              <a:t>et amélioration de l’</a:t>
            </a:r>
            <a:r>
              <a:rPr lang="fr-FR" sz="1600" dirty="0">
                <a:solidFill>
                  <a:srgbClr val="C00000"/>
                </a:solidFill>
              </a:rPr>
              <a:t>impact environnemental des groupes motopropulseurs ainsi que des infrastructures de recharge</a:t>
            </a:r>
          </a:p>
          <a:p>
            <a:pPr marL="0" indent="0">
              <a:spcBef>
                <a:spcPts val="0"/>
              </a:spcBef>
              <a:spcAft>
                <a:spcPts val="200"/>
              </a:spcAft>
              <a:buNone/>
            </a:pPr>
            <a:endParaRPr lang="fr-FR" sz="1600" dirty="0"/>
          </a:p>
          <a:p>
            <a:pPr marL="0" indent="0">
              <a:spcBef>
                <a:spcPts val="0"/>
              </a:spcBef>
              <a:spcAft>
                <a:spcPts val="200"/>
              </a:spcAft>
              <a:buNone/>
            </a:pPr>
            <a:endParaRPr lang="fr-FR" sz="1600" b="1" dirty="0">
              <a:solidFill>
                <a:schemeClr val="accent2"/>
              </a:solidFill>
            </a:endParaRPr>
          </a:p>
          <a:p>
            <a:pPr marL="0" indent="0">
              <a:spcBef>
                <a:spcPts val="0"/>
              </a:spcBef>
              <a:spcAft>
                <a:spcPts val="200"/>
              </a:spcAft>
              <a:buNone/>
            </a:pPr>
            <a:r>
              <a:rPr lang="fr-FR" sz="1600" b="1" dirty="0">
                <a:solidFill>
                  <a:schemeClr val="accent2"/>
                </a:solidFill>
              </a:rPr>
              <a:t>Domaines d’application</a:t>
            </a:r>
          </a:p>
          <a:p>
            <a:pPr>
              <a:spcBef>
                <a:spcPts val="0"/>
              </a:spcBef>
              <a:spcAft>
                <a:spcPts val="200"/>
              </a:spcAft>
              <a:buFontTx/>
              <a:buChar char="-"/>
            </a:pPr>
            <a:r>
              <a:rPr lang="fr-FR" sz="1600" dirty="0"/>
              <a:t>Nouvelles motorisations, hybridation, GMP innovants </a:t>
            </a:r>
          </a:p>
          <a:p>
            <a:pPr>
              <a:spcBef>
                <a:spcPts val="0"/>
              </a:spcBef>
              <a:spcAft>
                <a:spcPts val="200"/>
              </a:spcAft>
              <a:buFontTx/>
              <a:buChar char="-"/>
            </a:pPr>
            <a:r>
              <a:rPr lang="fr-FR" sz="1600" dirty="0"/>
              <a:t>Optimisation énergie/émissions/coût</a:t>
            </a:r>
          </a:p>
          <a:p>
            <a:pPr>
              <a:spcBef>
                <a:spcPts val="0"/>
              </a:spcBef>
              <a:spcAft>
                <a:spcPts val="200"/>
              </a:spcAft>
              <a:buFontTx/>
              <a:buChar char="-"/>
            </a:pPr>
            <a:r>
              <a:rPr lang="fr-FR" sz="1600" dirty="0"/>
              <a:t>Combustibles alternatifs </a:t>
            </a:r>
            <a:r>
              <a:rPr lang="fr-FR" sz="1600" dirty="0" err="1"/>
              <a:t>décarbonnés</a:t>
            </a:r>
            <a:r>
              <a:rPr lang="fr-FR" sz="1600" dirty="0"/>
              <a:t> </a:t>
            </a:r>
          </a:p>
          <a:p>
            <a:pPr>
              <a:spcBef>
                <a:spcPts val="0"/>
              </a:spcBef>
              <a:spcAft>
                <a:spcPts val="200"/>
              </a:spcAft>
              <a:buFontTx/>
              <a:buChar char="-"/>
            </a:pPr>
            <a:r>
              <a:rPr lang="fr-FR" sz="1600" dirty="0"/>
              <a:t>Aérodynamique, hydrodynamique </a:t>
            </a:r>
          </a:p>
          <a:p>
            <a:pPr>
              <a:spcBef>
                <a:spcPts val="0"/>
              </a:spcBef>
              <a:spcAft>
                <a:spcPts val="200"/>
              </a:spcAft>
              <a:buFontTx/>
              <a:buChar char="-"/>
            </a:pPr>
            <a:endParaRPr lang="fr-FR" sz="1600" dirty="0"/>
          </a:p>
          <a:p>
            <a:pPr marL="0" indent="0">
              <a:spcBef>
                <a:spcPts val="0"/>
              </a:spcBef>
              <a:spcAft>
                <a:spcPts val="200"/>
              </a:spcAft>
              <a:buNone/>
            </a:pPr>
            <a:r>
              <a:rPr lang="fr-FR" sz="1600" b="1" dirty="0">
                <a:solidFill>
                  <a:schemeClr val="accent2"/>
                </a:solidFill>
              </a:rPr>
              <a:t>Lien fort avec l’industrie </a:t>
            </a:r>
          </a:p>
          <a:p>
            <a:pPr marL="571500" lvl="1" indent="-171450">
              <a:spcBef>
                <a:spcPts val="0"/>
              </a:spcBef>
              <a:spcAft>
                <a:spcPts val="200"/>
              </a:spcAft>
            </a:pPr>
            <a:r>
              <a:rPr lang="fr-FR" sz="1600" dirty="0"/>
              <a:t>GIS ID-MOTION : laboratoire de recherche commun DRIVE/</a:t>
            </a:r>
            <a:r>
              <a:rPr lang="fr-FR" sz="1600" dirty="0" err="1"/>
              <a:t>Danielson</a:t>
            </a:r>
            <a:r>
              <a:rPr lang="fr-FR" sz="1600" dirty="0"/>
              <a:t> Engineering</a:t>
            </a:r>
          </a:p>
          <a:p>
            <a:pPr marL="571500" lvl="1" indent="-171450">
              <a:spcBef>
                <a:spcPts val="0"/>
              </a:spcBef>
              <a:spcAft>
                <a:spcPts val="200"/>
              </a:spcAft>
            </a:pPr>
            <a:r>
              <a:rPr lang="fr-FR" sz="1600" dirty="0"/>
              <a:t>PSPC  TDR-CLEAN (Volvo Trucks)</a:t>
            </a:r>
          </a:p>
          <a:p>
            <a:pPr marL="0" indent="0">
              <a:buNone/>
            </a:pPr>
            <a:endParaRPr lang="fr-FR" sz="1600" b="1" u="sng" dirty="0">
              <a:latin typeface="Futura Medium" charset="0"/>
              <a:cs typeface="Futura Medium" charset="0"/>
            </a:endParaRPr>
          </a:p>
          <a:p>
            <a:pPr marL="0" indent="0">
              <a:spcBef>
                <a:spcPts val="0"/>
              </a:spcBef>
              <a:spcAft>
                <a:spcPts val="200"/>
              </a:spcAft>
              <a:buNone/>
            </a:pPr>
            <a:endParaRPr lang="fr-FR" sz="1000" dirty="0"/>
          </a:p>
        </p:txBody>
      </p:sp>
    </p:spTree>
    <p:extLst>
      <p:ext uri="{BB962C8B-B14F-4D97-AF65-F5344CB8AC3E}">
        <p14:creationId xmlns:p14="http://schemas.microsoft.com/office/powerpoint/2010/main" val="2706451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Compétence </a:t>
            </a:r>
            <a:r>
              <a:rPr lang="fr-FR" dirty="0">
                <a:solidFill>
                  <a:srgbClr val="C00000"/>
                </a:solidFill>
              </a:rPr>
              <a:t>Mobilité, Energie, Environnement, Propulsion</a:t>
            </a:r>
            <a:endParaRPr lang="fr-FR" dirty="0"/>
          </a:p>
        </p:txBody>
      </p:sp>
      <p:sp>
        <p:nvSpPr>
          <p:cNvPr id="3" name="Espace réservé du contenu 2"/>
          <p:cNvSpPr>
            <a:spLocks noGrp="1"/>
          </p:cNvSpPr>
          <p:nvPr>
            <p:ph idx="1"/>
          </p:nvPr>
        </p:nvSpPr>
        <p:spPr>
          <a:xfrm>
            <a:off x="329784" y="931927"/>
            <a:ext cx="8357016" cy="5071634"/>
          </a:xfrm>
        </p:spPr>
        <p:txBody>
          <a:bodyPr>
            <a:normAutofit fontScale="55000" lnSpcReduction="20000"/>
          </a:bodyPr>
          <a:lstStyle/>
          <a:p>
            <a:pPr>
              <a:lnSpc>
                <a:spcPct val="120000"/>
              </a:lnSpc>
              <a:spcBef>
                <a:spcPts val="0"/>
              </a:spcBef>
              <a:spcAft>
                <a:spcPts val="600"/>
              </a:spcAft>
            </a:pPr>
            <a:r>
              <a:rPr lang="fr-FR" b="1" dirty="0">
                <a:solidFill>
                  <a:schemeClr val="accent2"/>
                </a:solidFill>
              </a:rPr>
              <a:t>Axes thématiques autour de l’efficacité énergétique des groupes motopropulseurs :</a:t>
            </a:r>
            <a:endParaRPr lang="fr-FR" dirty="0"/>
          </a:p>
          <a:p>
            <a:pPr lvl="1" indent="-342900">
              <a:lnSpc>
                <a:spcPct val="120000"/>
              </a:lnSpc>
              <a:spcBef>
                <a:spcPts val="0"/>
              </a:spcBef>
              <a:spcAft>
                <a:spcPts val="600"/>
              </a:spcAft>
              <a:buFontTx/>
              <a:buChar char="-"/>
            </a:pPr>
            <a:r>
              <a:rPr lang="fr-FR" sz="3300" dirty="0"/>
              <a:t>Optimisation de groupes </a:t>
            </a:r>
            <a:r>
              <a:rPr lang="fr-FR" sz="3300" dirty="0" err="1"/>
              <a:t>moto-propulseurs</a:t>
            </a:r>
            <a:endParaRPr lang="fr-FR" sz="3300" dirty="0"/>
          </a:p>
          <a:p>
            <a:pPr lvl="1" indent="-342900">
              <a:lnSpc>
                <a:spcPct val="120000"/>
              </a:lnSpc>
              <a:spcBef>
                <a:spcPts val="0"/>
              </a:spcBef>
              <a:spcAft>
                <a:spcPts val="600"/>
              </a:spcAft>
              <a:buFontTx/>
              <a:buChar char="-"/>
            </a:pPr>
            <a:r>
              <a:rPr lang="fr-FR" sz="3300" dirty="0"/>
              <a:t>Combustions et combustibles alternatifs</a:t>
            </a:r>
          </a:p>
          <a:p>
            <a:pPr lvl="1" indent="-342900">
              <a:lnSpc>
                <a:spcPct val="120000"/>
              </a:lnSpc>
              <a:spcBef>
                <a:spcPts val="0"/>
              </a:spcBef>
              <a:spcAft>
                <a:spcPts val="600"/>
              </a:spcAft>
              <a:buFontTx/>
              <a:buChar char="-"/>
            </a:pPr>
            <a:r>
              <a:rPr lang="fr-FR" sz="3300" dirty="0"/>
              <a:t>Optimisation topologique et conception optimale en mécanique des fluides complexes et réactifs</a:t>
            </a:r>
          </a:p>
          <a:p>
            <a:pPr>
              <a:lnSpc>
                <a:spcPct val="120000"/>
              </a:lnSpc>
              <a:spcBef>
                <a:spcPts val="0"/>
              </a:spcBef>
              <a:spcAft>
                <a:spcPts val="600"/>
              </a:spcAft>
            </a:pPr>
            <a:endParaRPr lang="fr-FR" b="1" dirty="0">
              <a:solidFill>
                <a:schemeClr val="accent2"/>
              </a:solidFill>
            </a:endParaRPr>
          </a:p>
          <a:p>
            <a:pPr>
              <a:lnSpc>
                <a:spcPct val="120000"/>
              </a:lnSpc>
              <a:spcBef>
                <a:spcPts val="0"/>
              </a:spcBef>
              <a:spcAft>
                <a:spcPts val="600"/>
              </a:spcAft>
            </a:pPr>
            <a:r>
              <a:rPr lang="fr-FR" b="1" dirty="0">
                <a:solidFill>
                  <a:schemeClr val="accent2"/>
                </a:solidFill>
              </a:rPr>
              <a:t>Ces thématiques mettent en œuvre des méthodes avancées :</a:t>
            </a:r>
            <a:endParaRPr lang="fr-FR" dirty="0"/>
          </a:p>
          <a:p>
            <a:pPr lvl="1" indent="-342900">
              <a:lnSpc>
                <a:spcPct val="120000"/>
              </a:lnSpc>
              <a:spcBef>
                <a:spcPts val="0"/>
              </a:spcBef>
              <a:spcAft>
                <a:spcPts val="600"/>
              </a:spcAft>
              <a:buFontTx/>
              <a:buChar char="-"/>
            </a:pPr>
            <a:r>
              <a:rPr lang="fr-FR" sz="3300" dirty="0"/>
              <a:t>Expérimentation</a:t>
            </a:r>
          </a:p>
          <a:p>
            <a:pPr marL="1200150" lvl="2" indent="-342900">
              <a:lnSpc>
                <a:spcPct val="120000"/>
              </a:lnSpc>
              <a:spcBef>
                <a:spcPts val="0"/>
              </a:spcBef>
              <a:spcAft>
                <a:spcPts val="600"/>
              </a:spcAft>
              <a:buFontTx/>
              <a:buChar char="-"/>
            </a:pPr>
            <a:r>
              <a:rPr lang="fr-FR" sz="2900" dirty="0"/>
              <a:t>Méthodes optiques (PIV, spectrométrie) </a:t>
            </a:r>
          </a:p>
          <a:p>
            <a:pPr marL="1200150" lvl="2" indent="-342900">
              <a:lnSpc>
                <a:spcPct val="120000"/>
              </a:lnSpc>
              <a:spcBef>
                <a:spcPts val="0"/>
              </a:spcBef>
              <a:spcAft>
                <a:spcPts val="600"/>
              </a:spcAft>
              <a:buFontTx/>
              <a:buChar char="-"/>
            </a:pPr>
            <a:r>
              <a:rPr lang="fr-FR" sz="2900" dirty="0"/>
              <a:t>Bancs d’essais systèmes complexes</a:t>
            </a:r>
          </a:p>
          <a:p>
            <a:pPr lvl="1" indent="-342900">
              <a:lnSpc>
                <a:spcPct val="120000"/>
              </a:lnSpc>
              <a:spcBef>
                <a:spcPts val="0"/>
              </a:spcBef>
              <a:spcAft>
                <a:spcPts val="600"/>
              </a:spcAft>
              <a:buFontTx/>
              <a:buChar char="-"/>
            </a:pPr>
            <a:r>
              <a:rPr lang="fr-FR" sz="3300" dirty="0"/>
              <a:t>Simulation numérique</a:t>
            </a:r>
          </a:p>
          <a:p>
            <a:pPr marL="1200150" lvl="2" indent="-342900">
              <a:lnSpc>
                <a:spcPct val="120000"/>
              </a:lnSpc>
              <a:spcBef>
                <a:spcPts val="0"/>
              </a:spcBef>
              <a:spcAft>
                <a:spcPts val="600"/>
              </a:spcAft>
              <a:buFontTx/>
              <a:buChar char="-"/>
            </a:pPr>
            <a:r>
              <a:rPr lang="fr-FR" sz="2900" dirty="0"/>
              <a:t>DNS (direct </a:t>
            </a:r>
            <a:r>
              <a:rPr lang="fr-FR" sz="2900" dirty="0" err="1"/>
              <a:t>numerical</a:t>
            </a:r>
            <a:r>
              <a:rPr lang="fr-FR" sz="2900" dirty="0"/>
              <a:t> simulation) </a:t>
            </a:r>
          </a:p>
          <a:p>
            <a:pPr marL="1200150" lvl="2" indent="-342900">
              <a:lnSpc>
                <a:spcPct val="120000"/>
              </a:lnSpc>
              <a:spcBef>
                <a:spcPts val="0"/>
              </a:spcBef>
              <a:spcAft>
                <a:spcPts val="600"/>
              </a:spcAft>
              <a:buFontTx/>
              <a:buChar char="-"/>
            </a:pPr>
            <a:r>
              <a:rPr lang="fr-FR" sz="2900" dirty="0" err="1"/>
              <a:t>Meshless</a:t>
            </a:r>
            <a:endParaRPr lang="fr-FR" sz="2900" dirty="0"/>
          </a:p>
          <a:p>
            <a:pPr marL="342900" indent="-342900">
              <a:lnSpc>
                <a:spcPct val="120000"/>
              </a:lnSpc>
              <a:spcBef>
                <a:spcPts val="0"/>
              </a:spcBef>
              <a:spcAft>
                <a:spcPts val="600"/>
              </a:spcAft>
              <a:buFontTx/>
              <a:buChar char="-"/>
            </a:pPr>
            <a:endParaRPr lang="fr-FR" dirty="0"/>
          </a:p>
          <a:p>
            <a:pPr marL="342900" indent="-342900">
              <a:lnSpc>
                <a:spcPct val="120000"/>
              </a:lnSpc>
              <a:spcBef>
                <a:spcPts val="0"/>
              </a:spcBef>
              <a:spcAft>
                <a:spcPts val="600"/>
              </a:spcAft>
              <a:buFontTx/>
              <a:buChar char="-"/>
            </a:pPr>
            <a:endParaRPr lang="fr-FR" dirty="0"/>
          </a:p>
          <a:p>
            <a:pPr marL="342900" indent="-342900">
              <a:lnSpc>
                <a:spcPct val="120000"/>
              </a:lnSpc>
              <a:spcBef>
                <a:spcPts val="0"/>
              </a:spcBef>
              <a:spcAft>
                <a:spcPts val="600"/>
              </a:spcAft>
              <a:buFontTx/>
              <a:buChar char="-"/>
            </a:pPr>
            <a:endParaRPr lang="fr-FR" dirty="0"/>
          </a:p>
          <a:p>
            <a:pPr>
              <a:lnSpc>
                <a:spcPct val="120000"/>
              </a:lnSpc>
              <a:spcBef>
                <a:spcPts val="0"/>
              </a:spcBef>
              <a:spcAft>
                <a:spcPts val="600"/>
              </a:spcAft>
            </a:pPr>
            <a:endParaRPr lang="fr-FR" dirty="0"/>
          </a:p>
          <a:p>
            <a:pPr marL="342900" indent="-342900">
              <a:lnSpc>
                <a:spcPct val="120000"/>
              </a:lnSpc>
              <a:spcBef>
                <a:spcPts val="0"/>
              </a:spcBef>
              <a:spcAft>
                <a:spcPts val="600"/>
              </a:spcAft>
              <a:buFontTx/>
              <a:buChar char="-"/>
            </a:pPr>
            <a:endParaRPr lang="fr-FR" dirty="0"/>
          </a:p>
        </p:txBody>
      </p:sp>
    </p:spTree>
    <p:extLst>
      <p:ext uri="{BB962C8B-B14F-4D97-AF65-F5344CB8AC3E}">
        <p14:creationId xmlns:p14="http://schemas.microsoft.com/office/powerpoint/2010/main" val="100459822"/>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15462</TotalTime>
  <Words>4524</Words>
  <Application>Microsoft Macintosh PowerPoint</Application>
  <PresentationFormat>Affichage à l'écran (4:3)</PresentationFormat>
  <Paragraphs>727</Paragraphs>
  <Slides>49</Slides>
  <Notes>14</Notes>
  <HiddenSlides>10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49</vt:i4>
      </vt:variant>
    </vt:vector>
  </HeadingPairs>
  <TitlesOfParts>
    <vt:vector size="60" baseType="lpstr">
      <vt:lpstr>Arial</vt:lpstr>
      <vt:lpstr>Arial MT</vt:lpstr>
      <vt:lpstr>Calibri</vt:lpstr>
      <vt:lpstr>Century Gothic</vt:lpstr>
      <vt:lpstr>Futura Medium</vt:lpstr>
      <vt:lpstr>Futura t</vt:lpstr>
      <vt:lpstr>Gill Sans</vt:lpstr>
      <vt:lpstr>Sitka Display</vt:lpstr>
      <vt:lpstr>Times New Roman</vt:lpstr>
      <vt:lpstr>Wingdings</vt:lpstr>
      <vt:lpstr>Thème Office</vt:lpstr>
      <vt:lpstr>Présentation PowerPoint</vt:lpstr>
      <vt:lpstr>Présentation du laboratoire</vt:lpstr>
      <vt:lpstr>Effectifs du laboratoire</vt:lpstr>
      <vt:lpstr>Structuration du laboratoire</vt:lpstr>
      <vt:lpstr>Organigramme labo</vt:lpstr>
      <vt:lpstr>Compétence Mobilité, Energie, Environnement, Propulsion</vt:lpstr>
      <vt:lpstr>Compétence Mobilité, Energie, Environnement, Propulsion</vt:lpstr>
      <vt:lpstr>Compétence Mobilité, Energie, Environnement, Propulsion</vt:lpstr>
      <vt:lpstr>Compétence Mobilité, Energie, Environnement, Propulsion</vt:lpstr>
      <vt:lpstr>Compétence Systèmes Intelligents et Connectés</vt:lpstr>
      <vt:lpstr>Compétence Mobilité, Energie, Environnement, Propulsion</vt:lpstr>
      <vt:lpstr>Perspectives de la compétence MEEP</vt:lpstr>
      <vt:lpstr>Perspectives de la compétence MEEP</vt:lpstr>
      <vt:lpstr>Compétence Systèmes Intelligents et Connectés</vt:lpstr>
      <vt:lpstr>Compétence Systèmes Intelligents et Connectés</vt:lpstr>
      <vt:lpstr>Compétence Systèmes Intelligents et Connectés</vt:lpstr>
      <vt:lpstr>Perspectives de la compétence SIC</vt:lpstr>
      <vt:lpstr>Perspectives de la compétence SIC</vt:lpstr>
      <vt:lpstr>Compétence Systèmes Intelligents et Connectés</vt:lpstr>
      <vt:lpstr>Compétence Systèmes Intelligents et Connectés</vt:lpstr>
      <vt:lpstr>Perspectives de la compétence SIC</vt:lpstr>
      <vt:lpstr>Perspectives de la compétence SIC</vt:lpstr>
      <vt:lpstr>Compétence Durabilité et Structures Composites</vt:lpstr>
      <vt:lpstr>Compétence Durabilité et Structures Composites</vt:lpstr>
      <vt:lpstr>Compétence Durabilité et Structures Composites</vt:lpstr>
      <vt:lpstr>Compétence Durabilité et Structures Composites</vt:lpstr>
      <vt:lpstr>Compétence Durabilité et Structures Composites</vt:lpstr>
      <vt:lpstr>Présentation PowerPoint</vt:lpstr>
      <vt:lpstr>Compétence Durabilité et Structures Composites</vt:lpstr>
      <vt:lpstr>Perspectives de la compétence DSC</vt:lpstr>
      <vt:lpstr>Perspectives de la compétence DSC</vt:lpstr>
      <vt:lpstr>Compétence Vibration et Acoustique des Transports</vt:lpstr>
      <vt:lpstr>Compétence Vibration et Acoustique des Transports</vt:lpstr>
      <vt:lpstr>Compétence Vibration et Acoustique des Transports</vt:lpstr>
      <vt:lpstr>Compétence Vibration et Acoustique des Transports</vt:lpstr>
      <vt:lpstr>Compétence Vibration et Acoustique des Transports</vt:lpstr>
      <vt:lpstr>Perspectives de la compétence VAT</vt:lpstr>
      <vt:lpstr>Perspectives de la compétence VAT</vt:lpstr>
      <vt:lpstr>Formation par et à la recherche</vt:lpstr>
      <vt:lpstr>Plateforme de recherche BFC STM3D</vt:lpstr>
      <vt:lpstr>Production scientifique</vt:lpstr>
      <vt:lpstr>Production scientifique</vt:lpstr>
      <vt:lpstr>Production scientifique</vt:lpstr>
      <vt:lpstr>Rayonnement scientifique</vt:lpstr>
      <vt:lpstr>Rayonnement scientifique</vt:lpstr>
      <vt:lpstr>Rayonnement scientifique</vt:lpstr>
      <vt:lpstr>Réseaux des Partenaires </vt:lpstr>
      <vt:lpstr>Interaction avec notre environnement social, économique et culturel</vt:lpstr>
      <vt:lpstr>Interaction avec notre environnement social, économique et culturel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BRISSÉ</dc:creator>
  <cp:lastModifiedBy>Sidi Mohammed senouci</cp:lastModifiedBy>
  <cp:revision>246</cp:revision>
  <cp:lastPrinted>2012-12-17T21:41:15Z</cp:lastPrinted>
  <dcterms:created xsi:type="dcterms:W3CDTF">2012-08-29T16:08:11Z</dcterms:created>
  <dcterms:modified xsi:type="dcterms:W3CDTF">2022-06-14T13:09:55Z</dcterms:modified>
</cp:coreProperties>
</file>