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471" r:id="rId3"/>
    <p:sldId id="477" r:id="rId4"/>
    <p:sldId id="476" r:id="rId5"/>
    <p:sldId id="479" r:id="rId6"/>
    <p:sldId id="264" r:id="rId7"/>
    <p:sldId id="472" r:id="rId8"/>
    <p:sldId id="473" r:id="rId9"/>
    <p:sldId id="474" r:id="rId10"/>
    <p:sldId id="440" r:id="rId11"/>
    <p:sldId id="262" r:id="rId12"/>
    <p:sldId id="1073" r:id="rId13"/>
    <p:sldId id="256" r:id="rId14"/>
    <p:sldId id="279" r:id="rId15"/>
    <p:sldId id="280" r:id="rId16"/>
    <p:sldId id="1061" r:id="rId17"/>
    <p:sldId id="1062" r:id="rId18"/>
    <p:sldId id="1063" r:id="rId19"/>
    <p:sldId id="1064" r:id="rId20"/>
    <p:sldId id="1070" r:id="rId21"/>
    <p:sldId id="1060" r:id="rId22"/>
    <p:sldId id="281" r:id="rId23"/>
    <p:sldId id="282" r:id="rId24"/>
    <p:sldId id="1065" r:id="rId25"/>
    <p:sldId id="1066" r:id="rId26"/>
    <p:sldId id="1067" r:id="rId27"/>
    <p:sldId id="287" r:id="rId28"/>
    <p:sldId id="1069" r:id="rId29"/>
    <p:sldId id="1068" r:id="rId30"/>
    <p:sldId id="1071" r:id="rId31"/>
    <p:sldId id="1072" r:id="rId32"/>
    <p:sldId id="460" r:id="rId33"/>
    <p:sldId id="273" r:id="rId34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UBFC UBFC" initials="UU [6]" lastIdx="1" clrIdx="6"/>
  <p:cmAuthor id="1" name="COMUE 1" initials="C1" lastIdx="1" clrIdx="0">
    <p:extLst>
      <p:ext uri="{19B8F6BF-5375-455C-9EA6-DF929625EA0E}">
        <p15:presenceInfo xmlns:p15="http://schemas.microsoft.com/office/powerpoint/2012/main" userId="COMUE 1" providerId="None"/>
      </p:ext>
    </p:extLst>
  </p:cmAuthor>
  <p:cmAuthor id="8" name="UBFC UBFC" initials="UU [7]" lastIdx="1" clrIdx="7"/>
  <p:cmAuthor id="2" name="UBFC UBFC" initials="UU" lastIdx="1" clrIdx="1"/>
  <p:cmAuthor id="9" name="UBFC UBFC" initials="UU [8]" lastIdx="1" clrIdx="8"/>
  <p:cmAuthor id="3" name="UBFC UBFC" initials="UU [2]" lastIdx="1" clrIdx="2"/>
  <p:cmAuthor id="10" name="UBFC UBFC" initials="UU [9]" lastIdx="1" clrIdx="9"/>
  <p:cmAuthor id="4" name="UBFC UBFC" initials="UU [3]" lastIdx="1" clrIdx="3"/>
  <p:cmAuthor id="11" name="UBFC UBFC" initials="UU [10]" lastIdx="1" clrIdx="10"/>
  <p:cmAuthor id="5" name="UBFC UBFC" initials="UU [4]" lastIdx="1" clrIdx="4"/>
  <p:cmAuthor id="12" name="UBFC UBFC" initials="UU [11]" lastIdx="1" clrIdx="11"/>
  <p:cmAuthor id="6" name="UBFC UBFC" initials="UU [5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96A3"/>
    <a:srgbClr val="00CCFF"/>
    <a:srgbClr val="FFFFFF"/>
    <a:srgbClr val="D01212"/>
    <a:srgbClr val="26739A"/>
    <a:srgbClr val="CCCC00"/>
    <a:srgbClr val="FF0066"/>
    <a:srgbClr val="FFCC00"/>
    <a:srgbClr val="0099CC"/>
    <a:srgbClr val="002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ndice.chaillou\Documents\Actions-Valo-doctorat-UBFC-DRARI\ESIREM170322\tab-indic-carrier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ndice.chaillou\Documents\Actions-Valo-doctorat-UBFC-DRARI\ESIREM170322\tab-indic-carrie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ndice.chaillou\Documents\Actions-Valo-doctorat-UBFC-DRARI\ESIREM170322\tab-indic-carrie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DF-4FA2-9CE6-38540133CB5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0DF-4FA2-9CE6-38540133CB5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0DF-4FA2-9CE6-38540133CB52}"/>
              </c:ext>
            </c:extLst>
          </c:dPt>
          <c:dLbls>
            <c:dLbl>
              <c:idx val="0"/>
              <c:layout>
                <c:manualLayout>
                  <c:x val="7.6658196683512078E-2"/>
                  <c:y val="8.5811070723187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DF-4FA2-9CE6-38540133CB52}"/>
                </c:ext>
              </c:extLst>
            </c:dLbl>
            <c:dLbl>
              <c:idx val="1"/>
              <c:layout>
                <c:manualLayout>
                  <c:x val="-0.10090496500437446"/>
                  <c:y val="-0.1772914843977836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DF-4FA2-9CE6-38540133CB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Feuil1!$A$47:$A$49</c:f>
              <c:strCache>
                <c:ptCount val="3"/>
                <c:pt idx="0">
                  <c:v>Contrat à durée déterminée</c:v>
                </c:pt>
                <c:pt idx="1">
                  <c:v>Contrat permanent</c:v>
                </c:pt>
                <c:pt idx="2">
                  <c:v>Inconnu</c:v>
                </c:pt>
              </c:strCache>
            </c:strRef>
          </c:cat>
          <c:val>
            <c:numRef>
              <c:f>Feuil1!$B$47:$B$49</c:f>
              <c:numCache>
                <c:formatCode>0%</c:formatCode>
                <c:ptCount val="3"/>
                <c:pt idx="0">
                  <c:v>0.16</c:v>
                </c:pt>
                <c:pt idx="1">
                  <c:v>0.62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0DF-4FA2-9CE6-38540133CB5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Feuil1!$A$31:$A$39</c:f>
              <c:strCache>
                <c:ptCount val="9"/>
                <c:pt idx="0">
                  <c:v>Chercheur</c:v>
                </c:pt>
                <c:pt idx="1">
                  <c:v>Post-doctorant</c:v>
                </c:pt>
                <c:pt idx="2">
                  <c:v>Consultant</c:v>
                </c:pt>
                <c:pt idx="3">
                  <c:v>Encadrant-Manager</c:v>
                </c:pt>
                <c:pt idx="4">
                  <c:v>Enseignant 1er et 2nd degré</c:v>
                </c:pt>
                <c:pt idx="5">
                  <c:v>Enseignant-Chercheur</c:v>
                </c:pt>
                <c:pt idx="6">
                  <c:v>Fonction administrative</c:v>
                </c:pt>
                <c:pt idx="7">
                  <c:v>Ingénieur dans un contexte de recherche</c:v>
                </c:pt>
                <c:pt idx="8">
                  <c:v>Ingénieur hors recherche</c:v>
                </c:pt>
              </c:strCache>
            </c:strRef>
          </c:cat>
          <c:val>
            <c:numRef>
              <c:f>Feuil1!$B$31:$B$39</c:f>
              <c:numCache>
                <c:formatCode>0%</c:formatCode>
                <c:ptCount val="9"/>
                <c:pt idx="0">
                  <c:v>7.0000000000000007E-2</c:v>
                </c:pt>
                <c:pt idx="1">
                  <c:v>0.04</c:v>
                </c:pt>
                <c:pt idx="2">
                  <c:v>0.06</c:v>
                </c:pt>
                <c:pt idx="3">
                  <c:v>0.11</c:v>
                </c:pt>
                <c:pt idx="4">
                  <c:v>0.03</c:v>
                </c:pt>
                <c:pt idx="5">
                  <c:v>0.23</c:v>
                </c:pt>
                <c:pt idx="6">
                  <c:v>0.03</c:v>
                </c:pt>
                <c:pt idx="7">
                  <c:v>0.17</c:v>
                </c:pt>
                <c:pt idx="8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02-4CBB-8586-F654EE1DBF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02900719"/>
        <c:axId val="902901135"/>
      </c:barChart>
      <c:catAx>
        <c:axId val="9029007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02901135"/>
        <c:crosses val="autoZero"/>
        <c:auto val="1"/>
        <c:lblAlgn val="ctr"/>
        <c:lblOffset val="100"/>
        <c:noMultiLvlLbl val="0"/>
      </c:catAx>
      <c:valAx>
        <c:axId val="902901135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902900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B26-4A50-98FA-81A6B76CD600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B26-4A50-98FA-81A6B76CD600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B26-4A50-98FA-81A6B76CD600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B26-4A50-98FA-81A6B76CD60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25BDD5F1-937E-4FEE-B26C-734A72153AC2}" type="CATEGORYNAME">
                      <a:rPr lang="en-US"/>
                      <a:pPr/>
                      <a:t>[NOM DE CATÉGORIE]</a:t>
                    </a:fld>
                    <a:r>
                      <a:rPr lang="en-US" baseline="0"/>
                      <a:t>
42%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B26-4A50-98FA-81A6B76CD60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6BF1C1E3-6F6F-4C77-B17B-FFC0C0EDA7D9}" type="CATEGORYNAME">
                      <a:rPr lang="en-US"/>
                      <a:pPr/>
                      <a:t>[NOM DE CATÉGORIE]</a:t>
                    </a:fld>
                    <a:r>
                      <a:rPr lang="en-US" baseline="0"/>
                      <a:t>
43%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B26-4A50-98FA-81A6B76CD600}"/>
                </c:ext>
              </c:extLst>
            </c:dLbl>
            <c:dLbl>
              <c:idx val="2"/>
              <c:layout>
                <c:manualLayout>
                  <c:x val="-0.14922976815398076"/>
                  <c:y val="6.47725284339457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B26-4A50-98FA-81A6B76CD600}"/>
                </c:ext>
              </c:extLst>
            </c:dLbl>
            <c:dLbl>
              <c:idx val="3"/>
              <c:layout>
                <c:manualLayout>
                  <c:x val="0.22066119860017497"/>
                  <c:y val="1.66593759113444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B26-4A50-98FA-81A6B76CD6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Feuil1!$A$4:$D$4</c:f>
              <c:strCache>
                <c:ptCount val="4"/>
                <c:pt idx="0">
                  <c:v>Secteur Public </c:v>
                </c:pt>
                <c:pt idx="1">
                  <c:v>Secteur privé</c:v>
                </c:pt>
                <c:pt idx="2">
                  <c:v>Secteur Mixte Public-Privé </c:v>
                </c:pt>
                <c:pt idx="3">
                  <c:v>Autre</c:v>
                </c:pt>
              </c:strCache>
            </c:strRef>
          </c:cat>
          <c:val>
            <c:numRef>
              <c:f>Feuil1!$A$5:$D$5</c:f>
              <c:numCache>
                <c:formatCode>0%</c:formatCode>
                <c:ptCount val="4"/>
                <c:pt idx="0">
                  <c:v>0.42</c:v>
                </c:pt>
                <c:pt idx="1">
                  <c:v>0.43</c:v>
                </c:pt>
                <c:pt idx="2">
                  <c:v>0.04</c:v>
                </c:pt>
                <c:pt idx="3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B26-4A50-98FA-81A6B76CD60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7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002" y="0"/>
            <a:ext cx="294507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B0B8E-F182-4EA2-BB6D-B45971B7300F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249" y="4751389"/>
            <a:ext cx="5437179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507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002" y="9377363"/>
            <a:ext cx="294507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B8D90D-AE81-48DC-A0F0-C76D201E4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49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AE53-458F-4F6B-AD5D-4493C6DC082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031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AE53-458F-4F6B-AD5D-4493C6DC082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414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AAE53-458F-4F6B-AD5D-4493C6DC082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96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62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04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707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BFC - Page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DB5E8-7A72-4DDA-BC72-383771CAD5F3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96AC5EBD-F80D-4334-BDFD-C9CD5AC826F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9242" y="981081"/>
            <a:ext cx="6234689" cy="50704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fr-FR" dirty="0"/>
              <a:t>Illustration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065C6AB-5CF9-422E-9ACA-6A1845257935}"/>
              </a:ext>
            </a:extLst>
          </p:cNvPr>
          <p:cNvCxnSpPr/>
          <p:nvPr userDrawn="1"/>
        </p:nvCxnSpPr>
        <p:spPr>
          <a:xfrm>
            <a:off x="6833437" y="981081"/>
            <a:ext cx="0" cy="507047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6F8AE608-CD20-4215-8E6D-E1CB416B81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15167" y="2384280"/>
            <a:ext cx="4738687" cy="1044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 b="1">
                <a:latin typeface="Verdana Pro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2" name="Espace réservé du texte 13">
            <a:extLst>
              <a:ext uri="{FF2B5EF4-FFF2-40B4-BE49-F238E27FC236}">
                <a16:creationId xmlns:a16="http://schemas.microsoft.com/office/drawing/2014/main" id="{D48E3F59-CF01-4CB4-BAA3-040FAC8DDB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15166" y="3478415"/>
            <a:ext cx="4738687" cy="1168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0">
                <a:solidFill>
                  <a:schemeClr val="tx1"/>
                </a:solidFill>
                <a:latin typeface="Verdana Pro Light" panose="020B03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C8F09938-A861-463E-908B-40BD34F50B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15166" y="970018"/>
            <a:ext cx="4738687" cy="3374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4057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37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38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10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69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4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122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55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18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3D4AE-884E-4BCF-A04B-15BDC3071186}" type="datetimeFigureOut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4B92B-69C8-4123-86DA-970E28ECFA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798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dum.fr/as/ed/UBFC/formations.pl" TargetMode="External"/><Relationship Id="rId3" Type="http://schemas.openxmlformats.org/officeDocument/2006/relationships/hyperlink" Target="https://collegedoctoral.ubfc.fr/" TargetMode="External"/><Relationship Id="rId7" Type="http://schemas.openxmlformats.org/officeDocument/2006/relationships/hyperlink" Target="mailto:candice.chaillou@ubfc.f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llegedoctoral.ubfc.fr/ressources-utiles/" TargetMode="External"/><Relationship Id="rId11" Type="http://schemas.openxmlformats.org/officeDocument/2006/relationships/image" Target="../media/image25.jpg"/><Relationship Id="rId5" Type="http://schemas.openxmlformats.org/officeDocument/2006/relationships/hyperlink" Target="https://collegedoctoral.ubfc.fr/evenements-carriere/" TargetMode="External"/><Relationship Id="rId10" Type="http://schemas.openxmlformats.org/officeDocument/2006/relationships/hyperlink" Target="mailto:coordination@pepite-bfc.fr" TargetMode="External"/><Relationship Id="rId4" Type="http://schemas.openxmlformats.org/officeDocument/2006/relationships/hyperlink" Target="https://alumni.ubfc.fr/" TargetMode="External"/><Relationship Id="rId9" Type="http://schemas.openxmlformats.org/officeDocument/2006/relationships/hyperlink" Target="mailto:laurent.gautheron@u-bourgogne.fr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ancecompetences.fr/recherche_certificationprofessionnell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CA76FBF-B570-4C3C-A343-14D334488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28624B1-C81F-40B0-B01B-15CB9F5216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</a:rPr>
              <a:t>Mercredi 15 juin 2022</a:t>
            </a:r>
          </a:p>
          <a:p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B74D5B22-3BD5-49A8-A8CA-0A279C5258CE}"/>
              </a:ext>
            </a:extLst>
          </p:cNvPr>
          <p:cNvSpPr txBox="1">
            <a:spLocks/>
          </p:cNvSpPr>
          <p:nvPr/>
        </p:nvSpPr>
        <p:spPr>
          <a:xfrm>
            <a:off x="1037682" y="1504777"/>
            <a:ext cx="5230596" cy="1058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Compétences doctorales</a:t>
            </a:r>
          </a:p>
          <a:p>
            <a:r>
              <a:rPr lang="fr-FR" sz="3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 poursuite de carrière après le doctorat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76AB5D2D-F5A8-43E7-AACD-EBD6CA1684BA}"/>
              </a:ext>
            </a:extLst>
          </p:cNvPr>
          <p:cNvSpPr txBox="1">
            <a:spLocks/>
          </p:cNvSpPr>
          <p:nvPr/>
        </p:nvSpPr>
        <p:spPr>
          <a:xfrm>
            <a:off x="1037682" y="2201092"/>
            <a:ext cx="5230596" cy="16797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68248A9-6315-4356-BA73-29257CFB134A}"/>
              </a:ext>
            </a:extLst>
          </p:cNvPr>
          <p:cNvSpPr txBox="1"/>
          <p:nvPr/>
        </p:nvSpPr>
        <p:spPr>
          <a:xfrm>
            <a:off x="7204301" y="2089389"/>
            <a:ext cx="45495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Journée </a:t>
            </a:r>
            <a:r>
              <a:rPr lang="fr-FR" sz="2000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Ater</a:t>
            </a:r>
            <a:r>
              <a:rPr lang="fr-FR" sz="20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Postdoctorant, Ingénieur et Doctorant du Laboratoire DRIVE-ISAT</a:t>
            </a:r>
          </a:p>
          <a:p>
            <a:pPr algn="ctr"/>
            <a:endParaRPr lang="fr-FR" sz="20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fr-FR" sz="20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Nevers (Visio)</a:t>
            </a:r>
          </a:p>
        </p:txBody>
      </p:sp>
      <p:pic>
        <p:nvPicPr>
          <p:cNvPr id="11" name="Espace réservé du contenu 4">
            <a:extLst>
              <a:ext uri="{FF2B5EF4-FFF2-40B4-BE49-F238E27FC236}">
                <a16:creationId xmlns:a16="http://schemas.microsoft.com/office/drawing/2014/main" id="{B1793ABF-290A-4589-96A6-2E1F0887C1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r="61279" b="15027"/>
          <a:stretch/>
        </p:blipFill>
        <p:spPr>
          <a:xfrm>
            <a:off x="644112" y="3164645"/>
            <a:ext cx="2443039" cy="169644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520" y="3441302"/>
            <a:ext cx="2316480" cy="1074420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AFB21F-A17E-4133-BDD5-EE73F584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DB5E8-7A72-4DDA-BC72-383771CAD5F3}" type="slidenum">
              <a:rPr lang="fr-FR" smtClean="0"/>
              <a:t>1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C21C540-6125-7419-C2E9-19C1E32201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787" y="3720605"/>
            <a:ext cx="4084101" cy="1378949"/>
          </a:xfrm>
          <a:prstGeom prst="rect">
            <a:avLst/>
          </a:prstGeom>
        </p:spPr>
      </p:pic>
      <p:pic>
        <p:nvPicPr>
          <p:cNvPr id="14" name="Picture 2" descr="ISAT Nevers : classement école ingénieur isat nevers - Usine Nouvelle">
            <a:extLst>
              <a:ext uri="{FF2B5EF4-FFF2-40B4-BE49-F238E27FC236}">
                <a16:creationId xmlns:a16="http://schemas.microsoft.com/office/drawing/2014/main" id="{A47E94A1-8341-8E40-EBDB-3BBA87B4F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521" y="4807270"/>
            <a:ext cx="2565070" cy="134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C7998317-1083-7CF1-094F-DE55E59DB00D}"/>
              </a:ext>
            </a:extLst>
          </p:cNvPr>
          <p:cNvSpPr txBox="1"/>
          <p:nvPr/>
        </p:nvSpPr>
        <p:spPr>
          <a:xfrm>
            <a:off x="397566" y="5060346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Candice CHAILLOU</a:t>
            </a:r>
          </a:p>
          <a:p>
            <a:pPr algn="ctr"/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Chargée de valorisation du doctorat – UBFC</a:t>
            </a:r>
          </a:p>
          <a:p>
            <a:pPr algn="ctr"/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Candice.chaillou@ubfc.fr</a:t>
            </a:r>
          </a:p>
        </p:txBody>
      </p:sp>
    </p:spTree>
    <p:extLst>
      <p:ext uri="{BB962C8B-B14F-4D97-AF65-F5344CB8AC3E}">
        <p14:creationId xmlns:p14="http://schemas.microsoft.com/office/powerpoint/2010/main" val="323897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4">
            <a:extLst>
              <a:ext uri="{FF2B5EF4-FFF2-40B4-BE49-F238E27FC236}">
                <a16:creationId xmlns:a16="http://schemas.microsoft.com/office/drawing/2014/main" id="{63BCE8AB-2106-41A9-96B2-E3CCC09BCF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1586EBB-263C-49FD-B1DB-A04CB1CDE77B}"/>
              </a:ext>
            </a:extLst>
          </p:cNvPr>
          <p:cNvSpPr txBox="1"/>
          <p:nvPr/>
        </p:nvSpPr>
        <p:spPr>
          <a:xfrm>
            <a:off x="530087" y="1297406"/>
            <a:ext cx="10386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Verdana" panose="020B0604030504040204" pitchFamily="34" charset="0"/>
                <a:ea typeface="Verdana" panose="020B0604030504040204" pitchFamily="34" charset="0"/>
              </a:rPr>
              <a:t>De nombreuses qualités et compétences sociales transférables  :</a:t>
            </a: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C18B501D-A07C-47A2-8554-802656B0C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72AC1DF-6AB5-485F-9CAA-5B3CAF0632DD}"/>
              </a:ext>
            </a:extLst>
          </p:cNvPr>
          <p:cNvSpPr txBox="1">
            <a:spLocks/>
          </p:cNvSpPr>
          <p:nvPr/>
        </p:nvSpPr>
        <p:spPr>
          <a:xfrm>
            <a:off x="138851" y="85947"/>
            <a:ext cx="120531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Quelles compétences développe-t-on en doctorat?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65723"/>
            <a:ext cx="12192000" cy="4122420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04FC72-3346-4A23-80DF-95EEFF31F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88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9305" y="1762143"/>
            <a:ext cx="5605472" cy="3693319"/>
          </a:xfrm>
          <a:prstGeom prst="rect">
            <a:avLst/>
          </a:prstGeom>
          <a:ln>
            <a:solidFill>
              <a:srgbClr val="A737AA"/>
            </a:solidFill>
          </a:ln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fr-FR" u="sng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FR" b="1" u="sng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Fiche RNCP</a:t>
            </a:r>
          </a:p>
          <a:p>
            <a:endParaRPr lang="fr-FR" u="sng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6 blocs de compétences attendues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Conception et élaboration d’une </a:t>
            </a:r>
          </a:p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démarche de recherche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Mise en œuvre de la démarche de 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Veille scientifique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Valorisation et transfert des résultats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Formation et Diffusion de la CST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Management d’équipe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30 compétences associées aux blocs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81001" y="448627"/>
            <a:ext cx="5734593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2000" b="1" u="sng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 dirty="0"/>
              <a:t>Une offre de formations en adéquation avec les attentes des recruteurs (RNCP)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577819" y="2756345"/>
            <a:ext cx="56583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indent="-285750">
              <a:buFont typeface="Wingdings" panose="05000000000000000000" pitchFamily="2" charset="2"/>
              <a:buChar char="Ø"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 dirty="0"/>
              <a:t>Poursuite de carrière </a:t>
            </a:r>
          </a:p>
          <a:p>
            <a:r>
              <a:rPr lang="fr-FR" dirty="0"/>
              <a:t>Informatique </a:t>
            </a:r>
          </a:p>
          <a:p>
            <a:r>
              <a:rPr lang="fr-FR" dirty="0"/>
              <a:t>Éthique &amp; intégrité scientifique </a:t>
            </a:r>
          </a:p>
          <a:p>
            <a:r>
              <a:rPr lang="fr-FR" dirty="0"/>
              <a:t>Formations documentaires </a:t>
            </a:r>
          </a:p>
          <a:p>
            <a:r>
              <a:rPr lang="fr-FR" dirty="0"/>
              <a:t>Connaissances &amp; outils d’enseignement</a:t>
            </a:r>
          </a:p>
          <a:p>
            <a:r>
              <a:rPr lang="fr-FR" dirty="0"/>
              <a:t>Culture scientifique &amp; valorisation de la recherche</a:t>
            </a:r>
          </a:p>
          <a:p>
            <a:r>
              <a:rPr lang="fr-FR" dirty="0"/>
              <a:t>Langues </a:t>
            </a:r>
          </a:p>
          <a:p>
            <a:r>
              <a:rPr lang="fr-FR" dirty="0"/>
              <a:t>Communication </a:t>
            </a:r>
          </a:p>
          <a:p>
            <a:r>
              <a:rPr lang="fr-FR" dirty="0"/>
              <a:t>Management &amp; Entrepreneuriat</a:t>
            </a:r>
          </a:p>
          <a:p>
            <a:r>
              <a:rPr lang="fr-FR" dirty="0"/>
              <a:t>Science ouverte</a:t>
            </a:r>
          </a:p>
          <a:p>
            <a:pPr indent="0">
              <a:buNone/>
            </a:pP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590209" y="2280928"/>
            <a:ext cx="560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indent="-285750">
              <a:buFont typeface="Wingdings" panose="05000000000000000000" pitchFamily="2" charset="2"/>
              <a:buChar char="Ø"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C000"/>
                </a:solidFill>
              </a:rPr>
              <a:t>Formations Transversales  </a:t>
            </a:r>
            <a:r>
              <a:rPr lang="fr-FR" sz="1600" dirty="0">
                <a:solidFill>
                  <a:srgbClr val="7030A0"/>
                </a:solidFill>
              </a:rPr>
              <a:t>(10 Thèmes) </a:t>
            </a:r>
            <a:endParaRPr lang="fr-FR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230122" y="761366"/>
            <a:ext cx="4661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Offre de formations à UBFC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324600" y="587769"/>
            <a:ext cx="5601789" cy="596777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cxnSp>
        <p:nvCxnSpPr>
          <p:cNvPr id="45" name="Connecteur droit avec flèche 44"/>
          <p:cNvCxnSpPr>
            <a:endCxn id="9" idx="1"/>
          </p:cNvCxnSpPr>
          <p:nvPr/>
        </p:nvCxnSpPr>
        <p:spPr>
          <a:xfrm>
            <a:off x="5036234" y="4178105"/>
            <a:ext cx="1541585" cy="28640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3085013" y="3764024"/>
            <a:ext cx="3492806" cy="90879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4487594" y="4009292"/>
            <a:ext cx="2088802" cy="436099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endCxn id="9" idx="1"/>
          </p:cNvCxnSpPr>
          <p:nvPr/>
        </p:nvCxnSpPr>
        <p:spPr>
          <a:xfrm>
            <a:off x="4487594" y="4460533"/>
            <a:ext cx="2090225" cy="3972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4487594" y="4445391"/>
            <a:ext cx="2194560" cy="417191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3362178" y="4768593"/>
            <a:ext cx="3319976" cy="642798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 flipV="1">
            <a:off x="5036234" y="2926080"/>
            <a:ext cx="1645920" cy="125202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 flipV="1">
            <a:off x="5036234" y="3472221"/>
            <a:ext cx="1645920" cy="674847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6576396" y="1754585"/>
            <a:ext cx="560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indent="-285750">
              <a:buFont typeface="Wingdings" panose="05000000000000000000" pitchFamily="2" charset="2"/>
              <a:buChar char="Ø"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C000"/>
                </a:solidFill>
              </a:rPr>
              <a:t>Formations spécifiques des ED</a:t>
            </a:r>
            <a:endParaRPr lang="fr-FR" sz="2400" b="1" dirty="0">
              <a:solidFill>
                <a:srgbClr val="FFC000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6590209" y="1291360"/>
            <a:ext cx="560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indent="-285750">
              <a:buFont typeface="Wingdings" panose="05000000000000000000" pitchFamily="2" charset="2"/>
              <a:buChar char="Ø"/>
              <a:defRPr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7030A0"/>
                </a:solidFill>
              </a:rPr>
              <a:t>Formation par la recherche</a:t>
            </a:r>
            <a:endParaRPr lang="fr-FR" sz="2400" b="1" dirty="0"/>
          </a:p>
        </p:txBody>
      </p:sp>
      <p:cxnSp>
        <p:nvCxnSpPr>
          <p:cNvPr id="71" name="Connecteur droit avec flèche 70"/>
          <p:cNvCxnSpPr/>
          <p:nvPr/>
        </p:nvCxnSpPr>
        <p:spPr>
          <a:xfrm>
            <a:off x="4486171" y="3137095"/>
            <a:ext cx="2015365" cy="626929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>
            <a:off x="4487594" y="3143238"/>
            <a:ext cx="2102615" cy="198663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V="1">
            <a:off x="4831416" y="3190591"/>
            <a:ext cx="1835076" cy="40787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/>
          <p:nvPr/>
        </p:nvCxnSpPr>
        <p:spPr>
          <a:xfrm>
            <a:off x="4570581" y="4459735"/>
            <a:ext cx="2104038" cy="68958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/>
          <p:nvPr/>
        </p:nvCxnSpPr>
        <p:spPr>
          <a:xfrm>
            <a:off x="4486171" y="3137095"/>
            <a:ext cx="2195983" cy="33512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/>
          <p:nvPr/>
        </p:nvCxnSpPr>
        <p:spPr>
          <a:xfrm flipV="1">
            <a:off x="4831416" y="3472221"/>
            <a:ext cx="1850738" cy="136581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/>
          <p:nvPr/>
        </p:nvCxnSpPr>
        <p:spPr>
          <a:xfrm>
            <a:off x="4486171" y="3158394"/>
            <a:ext cx="2104038" cy="1682917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en angle 89"/>
          <p:cNvCxnSpPr/>
          <p:nvPr/>
        </p:nvCxnSpPr>
        <p:spPr>
          <a:xfrm>
            <a:off x="3212041" y="3854903"/>
            <a:ext cx="3470113" cy="1007679"/>
          </a:xfrm>
          <a:prstGeom prst="bentConnector3">
            <a:avLst>
              <a:gd name="adj1" fmla="val 56081"/>
            </a:avLst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6682154" y="5913745"/>
            <a:ext cx="508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+130 formations transversales proposées en 2022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DD32DD9D-D07E-4008-83FB-9F9CF8A615DE}"/>
              </a:ext>
            </a:extLst>
          </p:cNvPr>
          <p:cNvCxnSpPr>
            <a:cxnSpLocks/>
          </p:cNvCxnSpPr>
          <p:nvPr/>
        </p:nvCxnSpPr>
        <p:spPr>
          <a:xfrm>
            <a:off x="4486171" y="4459735"/>
            <a:ext cx="2090225" cy="123870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1C8AA8AF-1318-A36E-3D66-65FA7911A204}"/>
              </a:ext>
            </a:extLst>
          </p:cNvPr>
          <p:cNvCxnSpPr/>
          <p:nvPr/>
        </p:nvCxnSpPr>
        <p:spPr>
          <a:xfrm flipV="1">
            <a:off x="5036234" y="2123917"/>
            <a:ext cx="1540162" cy="526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pied de page 1">
            <a:extLst>
              <a:ext uri="{FF2B5EF4-FFF2-40B4-BE49-F238E27FC236}">
                <a16:creationId xmlns:a16="http://schemas.microsoft.com/office/drawing/2014/main" id="{6AC0BF6A-9780-B416-FD4A-9E9D55E7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58194" y="6457706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</p:spTree>
    <p:extLst>
      <p:ext uri="{BB962C8B-B14F-4D97-AF65-F5344CB8AC3E}">
        <p14:creationId xmlns:p14="http://schemas.microsoft.com/office/powerpoint/2010/main" val="188091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C5A62C4-B6FF-4166-B286-25188AECF2F5}"/>
              </a:ext>
            </a:extLst>
          </p:cNvPr>
          <p:cNvSpPr txBox="1"/>
          <p:nvPr/>
        </p:nvSpPr>
        <p:spPr>
          <a:xfrm>
            <a:off x="1072108" y="1329685"/>
            <a:ext cx="1015236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Contexte</a:t>
            </a:r>
            <a:r>
              <a:rPr lang="fr-FR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  <a:r>
              <a:rPr lang="fr-FR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Depuis mars 2019 : travail collectif d’un GT « Compétences » du Collège doctoral autour d’un outil référentiel de compétences associé aux compétences de la fiche RNCP « spéciale doctorat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i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Objectifs</a:t>
            </a:r>
            <a:r>
              <a:rPr lang="fr-FR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Outil d’aide à l’identification et à l’illustration des compétences RNCP acquises durant leur expérience doctorale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Outil d’aide à l’élaboration de leur Plan Individuel de Formations (PIF) grâce à une mise en lien des formations avec les compétences RNCP.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A terme : aider à valoriser leur profil  sur le marché de l’emploi après la thèse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Critères</a:t>
            </a:r>
            <a:r>
              <a:rPr lang="fr-FR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Basé sur le référentiel RNCP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« Ajusté » aux réalités de chaque ED (terrain, cultures, vocabulaire)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Compétences sociales à faire figurer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Outil évolutif de progression, avec degré d’acquisition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2 langues</a:t>
            </a:r>
          </a:p>
          <a:p>
            <a:endParaRPr lang="fr-F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99A1AB-9487-4458-9DE2-B098236D13C0}"/>
              </a:ext>
            </a:extLst>
          </p:cNvPr>
          <p:cNvSpPr txBox="1"/>
          <p:nvPr/>
        </p:nvSpPr>
        <p:spPr>
          <a:xfrm>
            <a:off x="702800" y="597071"/>
            <a:ext cx="1078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Outil D’auto-évaluation des compétences </a:t>
            </a:r>
            <a:r>
              <a:rPr lang="fr-FR" sz="2000" b="1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Adum</a:t>
            </a:r>
            <a:r>
              <a:rPr lang="fr-FR" sz="2000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: démarche et objectifs</a:t>
            </a:r>
          </a:p>
        </p:txBody>
      </p:sp>
      <p:pic>
        <p:nvPicPr>
          <p:cNvPr id="6" name="Espace réservé du contenu 4">
            <a:extLst>
              <a:ext uri="{FF2B5EF4-FFF2-40B4-BE49-F238E27FC236}">
                <a16:creationId xmlns:a16="http://schemas.microsoft.com/office/drawing/2014/main" id="{42EF9332-362E-4EF1-A47A-E5442132EB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CE37DEC-8BC9-304D-5A24-49EF7323E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</p:spTree>
    <p:extLst>
      <p:ext uri="{BB962C8B-B14F-4D97-AF65-F5344CB8AC3E}">
        <p14:creationId xmlns:p14="http://schemas.microsoft.com/office/powerpoint/2010/main" val="2868002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65BCED-4036-450D-ADB3-201FBA0945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454" y="1161426"/>
            <a:ext cx="10764573" cy="2971801"/>
          </a:xfrm>
        </p:spPr>
        <p:txBody>
          <a:bodyPr>
            <a:noAutofit/>
          </a:bodyPr>
          <a:lstStyle/>
          <a:p>
            <a:pPr algn="l"/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</a:rPr>
              <a:t>Programme d’Auto Evaluation des compétences RNCP sur </a:t>
            </a:r>
            <a:r>
              <a:rPr lang="fr-FR" sz="4800" dirty="0" err="1">
                <a:latin typeface="Verdana" panose="020B0604030504040204" pitchFamily="34" charset="0"/>
                <a:ea typeface="Verdana" panose="020B0604030504040204" pitchFamily="34" charset="0"/>
              </a:rPr>
              <a:t>Adum</a:t>
            </a:r>
            <a:br>
              <a:rPr lang="fr-FR" sz="48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</a:rPr>
              <a:t>- Tutoriel de Procédure </a:t>
            </a:r>
          </a:p>
        </p:txBody>
      </p:sp>
      <p:pic>
        <p:nvPicPr>
          <p:cNvPr id="6" name="Espace réservé du contenu 4">
            <a:extLst>
              <a:ext uri="{FF2B5EF4-FFF2-40B4-BE49-F238E27FC236}">
                <a16:creationId xmlns:a16="http://schemas.microsoft.com/office/drawing/2014/main" id="{80E4FDDF-8D05-43B1-B492-9C1993B7CB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241BD7BD-AA17-9FE5-1BC9-298DB548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</p:spTree>
    <p:extLst>
      <p:ext uri="{BB962C8B-B14F-4D97-AF65-F5344CB8AC3E}">
        <p14:creationId xmlns:p14="http://schemas.microsoft.com/office/powerpoint/2010/main" val="406764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92EE0C8-3488-4B04-9456-97E4C02DABA9}"/>
              </a:ext>
            </a:extLst>
          </p:cNvPr>
          <p:cNvSpPr txBox="1"/>
          <p:nvPr/>
        </p:nvSpPr>
        <p:spPr>
          <a:xfrm>
            <a:off x="503583" y="235962"/>
            <a:ext cx="7553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démarche sur l’espace personnel </a:t>
            </a:r>
            <a:r>
              <a:rPr lang="fr-FR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Adum</a:t>
            </a:r>
            <a:endParaRPr lang="fr-FR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Espace réservé du contenu 4">
            <a:extLst>
              <a:ext uri="{FF2B5EF4-FFF2-40B4-BE49-F238E27FC236}">
                <a16:creationId xmlns:a16="http://schemas.microsoft.com/office/drawing/2014/main" id="{C4E23E51-451B-4B06-9B38-7CCA0D7BFF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34D791D-5CFA-4DF8-A372-FEB9A2D60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636072"/>
            <a:ext cx="12192000" cy="5890352"/>
          </a:xfrm>
          <a:prstGeom prst="rect">
            <a:avLst/>
          </a:prstGeom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F1D7C446-A354-406A-8322-1179E8B3E062}"/>
              </a:ext>
            </a:extLst>
          </p:cNvPr>
          <p:cNvSpPr/>
          <p:nvPr/>
        </p:nvSpPr>
        <p:spPr>
          <a:xfrm>
            <a:off x="1965050" y="6162260"/>
            <a:ext cx="2726220" cy="29982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029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5AB539B-CFC4-4DDA-8856-BF62C78AD8C4}"/>
              </a:ext>
            </a:extLst>
          </p:cNvPr>
          <p:cNvSpPr txBox="1"/>
          <p:nvPr/>
        </p:nvSpPr>
        <p:spPr>
          <a:xfrm>
            <a:off x="304799" y="317099"/>
            <a:ext cx="1139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Page d’accueil et d’explication + accès à l’autoévaluation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15C56E0-994C-441F-9694-4ECE92C8F1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B6AB75-4E18-408D-B156-3FE310C49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1835"/>
            <a:ext cx="12192000" cy="5579066"/>
          </a:xfrm>
          <a:prstGeom prst="rect">
            <a:avLst/>
          </a:prstGeom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C03137F8-6EE2-4F3A-9F45-41A23CCF530F}"/>
              </a:ext>
            </a:extLst>
          </p:cNvPr>
          <p:cNvSpPr/>
          <p:nvPr/>
        </p:nvSpPr>
        <p:spPr>
          <a:xfrm>
            <a:off x="5512904" y="5997147"/>
            <a:ext cx="1616765" cy="5437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878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A8E4B3-B675-4D34-9F67-032B3AC4F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A2A424-470F-41DA-9D4A-4A3B55A30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8868"/>
            <a:ext cx="12192000" cy="591806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78EC0D41-0BA5-4E10-A8AD-A874F0597E31}"/>
              </a:ext>
            </a:extLst>
          </p:cNvPr>
          <p:cNvSpPr/>
          <p:nvPr/>
        </p:nvSpPr>
        <p:spPr>
          <a:xfrm>
            <a:off x="1298713" y="1643086"/>
            <a:ext cx="2213113" cy="64953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9301441-69BC-4C80-9A9A-CCFF8D554770}"/>
              </a:ext>
            </a:extLst>
          </p:cNvPr>
          <p:cNvSpPr txBox="1"/>
          <p:nvPr/>
        </p:nvSpPr>
        <p:spPr>
          <a:xfrm>
            <a:off x="265042" y="283650"/>
            <a:ext cx="11304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liste des formations suivies (ou inscription en cours) pour chaque bloc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EEE9129-385C-4B24-B654-943415B70876}"/>
              </a:ext>
            </a:extLst>
          </p:cNvPr>
          <p:cNvSpPr/>
          <p:nvPr/>
        </p:nvSpPr>
        <p:spPr>
          <a:xfrm>
            <a:off x="1563756" y="1090223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5CAB6B37-2F20-4019-9307-A043BFFF4F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37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77D0759-FBF6-48C0-B2ED-40EAF968E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714"/>
            <a:ext cx="12192000" cy="620728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1DF5577-92BD-4FDD-80D6-49C028B80AE5}"/>
              </a:ext>
            </a:extLst>
          </p:cNvPr>
          <p:cNvSpPr txBox="1"/>
          <p:nvPr/>
        </p:nvSpPr>
        <p:spPr>
          <a:xfrm>
            <a:off x="345370" y="264567"/>
            <a:ext cx="11304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liste des formations suivies (ou inscription en cours) pour chaque bloc</a:t>
            </a:r>
          </a:p>
        </p:txBody>
      </p:sp>
      <p:pic>
        <p:nvPicPr>
          <p:cNvPr id="7" name="Espace réservé du contenu 4">
            <a:extLst>
              <a:ext uri="{FF2B5EF4-FFF2-40B4-BE49-F238E27FC236}">
                <a16:creationId xmlns:a16="http://schemas.microsoft.com/office/drawing/2014/main" id="{88AAFE0E-8574-434F-9849-DAAB7111D9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25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7C7B000-0A35-43C9-891C-087EDD56A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0646"/>
            <a:ext cx="12192000" cy="5803572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12CC2555-E1EB-4D38-895E-6950C54E4E0F}"/>
              </a:ext>
            </a:extLst>
          </p:cNvPr>
          <p:cNvSpPr/>
          <p:nvPr/>
        </p:nvSpPr>
        <p:spPr>
          <a:xfrm>
            <a:off x="3856383" y="2146668"/>
            <a:ext cx="3021495" cy="64953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E74985-F3F7-4614-8395-EE33206F8F19}"/>
              </a:ext>
            </a:extLst>
          </p:cNvPr>
          <p:cNvSpPr txBox="1"/>
          <p:nvPr/>
        </p:nvSpPr>
        <p:spPr>
          <a:xfrm>
            <a:off x="185530" y="154365"/>
            <a:ext cx="11516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liste des formations proposées dans le catalogue (ED + transversales) pour chaque bloc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E0761D8-2B26-4440-B827-53EA98A10E19}"/>
              </a:ext>
            </a:extLst>
          </p:cNvPr>
          <p:cNvSpPr/>
          <p:nvPr/>
        </p:nvSpPr>
        <p:spPr>
          <a:xfrm>
            <a:off x="1789043" y="1487789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Espace réservé du contenu 4">
            <a:extLst>
              <a:ext uri="{FF2B5EF4-FFF2-40B4-BE49-F238E27FC236}">
                <a16:creationId xmlns:a16="http://schemas.microsoft.com/office/drawing/2014/main" id="{97ECA657-20BD-408A-87D4-2CFBB4BAC7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28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7E93EDA-E188-4E75-918E-A02EDC97D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0174"/>
            <a:ext cx="12192000" cy="567193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157E7A3-772F-490D-A731-4C02EE4BC7F2}"/>
              </a:ext>
            </a:extLst>
          </p:cNvPr>
          <p:cNvSpPr txBox="1"/>
          <p:nvPr/>
        </p:nvSpPr>
        <p:spPr>
          <a:xfrm>
            <a:off x="185530" y="220626"/>
            <a:ext cx="11516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liste des formations du catalogue (ED + transversales) pour chaque bloc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90D684-EC40-418D-B53D-585EDEFC69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29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3CCBC-B75C-45EE-9DE2-4C7D16689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530" y="197345"/>
            <a:ext cx="10515600" cy="1325563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 doctorat : et après ? </a:t>
            </a:r>
          </a:p>
        </p:txBody>
      </p:sp>
      <p:pic>
        <p:nvPicPr>
          <p:cNvPr id="3" name="Espace réservé du contenu 4">
            <a:extLst>
              <a:ext uri="{FF2B5EF4-FFF2-40B4-BE49-F238E27FC236}">
                <a16:creationId xmlns:a16="http://schemas.microsoft.com/office/drawing/2014/main" id="{FEC8BAFE-86B9-489C-ABBF-3B18671316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19101CA-7688-4983-989C-DC27A510D13A}"/>
              </a:ext>
            </a:extLst>
          </p:cNvPr>
          <p:cNvSpPr txBox="1"/>
          <p:nvPr/>
        </p:nvSpPr>
        <p:spPr>
          <a:xfrm>
            <a:off x="511029" y="1397749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Taux d’insertion professionnelle des docteurs UBFC à N+3 : 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94%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Taux d’Insertion des docteurs SPIM à N+3 : 94% </a:t>
            </a:r>
          </a:p>
          <a:p>
            <a:r>
              <a:rPr lang="fr-FR" i="1" dirty="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fr-FR" i="1" dirty="0" err="1">
                <a:latin typeface="Verdana" panose="020B0604030504040204" pitchFamily="34" charset="0"/>
                <a:ea typeface="Verdana" panose="020B0604030504040204" pitchFamily="34" charset="0"/>
              </a:rPr>
              <a:t>cf</a:t>
            </a:r>
            <a:r>
              <a:rPr lang="fr-FR" i="1" dirty="0">
                <a:latin typeface="Verdana" panose="020B0604030504040204" pitchFamily="34" charset="0"/>
                <a:ea typeface="Verdana" panose="020B0604030504040204" pitchFamily="34" charset="0"/>
              </a:rPr>
              <a:t> enquête menée en 2021 sur les docteurs 2017)</a:t>
            </a:r>
          </a:p>
          <a:p>
            <a:endParaRPr lang="fr-FR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75902FA-27C5-4772-9090-5424FF8C3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720F8D-256D-42DE-9A57-45854660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00A3A0F2-F160-4095-8982-8BE8780F7E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656461"/>
              </p:ext>
            </p:extLst>
          </p:nvPr>
        </p:nvGraphicFramePr>
        <p:xfrm>
          <a:off x="5173560" y="2224562"/>
          <a:ext cx="6874079" cy="4291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D80E5967-FC98-D930-4EEC-8812E94F17AB}"/>
              </a:ext>
            </a:extLst>
          </p:cNvPr>
          <p:cNvSpPr txBox="1"/>
          <p:nvPr/>
        </p:nvSpPr>
        <p:spPr>
          <a:xfrm>
            <a:off x="511029" y="4382909"/>
            <a:ext cx="55681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Type de contrats des docteurs SPIM à N+3</a:t>
            </a:r>
          </a:p>
        </p:txBody>
      </p:sp>
    </p:spTree>
    <p:extLst>
      <p:ext uri="{BB962C8B-B14F-4D97-AF65-F5344CB8AC3E}">
        <p14:creationId xmlns:p14="http://schemas.microsoft.com/office/powerpoint/2010/main" val="1646973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A8E4B3-B675-4D34-9F67-032B3AC4F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A2A424-470F-41DA-9D4A-4A3B55A30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036"/>
            <a:ext cx="12192000" cy="5918060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DA38E7E8-23DE-4E0D-A75A-F40290B9AE24}"/>
              </a:ext>
            </a:extLst>
          </p:cNvPr>
          <p:cNvSpPr/>
          <p:nvPr/>
        </p:nvSpPr>
        <p:spPr>
          <a:xfrm>
            <a:off x="1623390" y="1032445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505DE6-2BBA-466D-895E-5FA7DBD476BE}"/>
              </a:ext>
            </a:extLst>
          </p:cNvPr>
          <p:cNvSpPr txBox="1"/>
          <p:nvPr/>
        </p:nvSpPr>
        <p:spPr>
          <a:xfrm>
            <a:off x="182880" y="194659"/>
            <a:ext cx="981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Auto-évaluation des compétences pour chaque bloc de compétences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51DFC1-137B-4731-90D2-C8C32E2BE6CC}"/>
              </a:ext>
            </a:extLst>
          </p:cNvPr>
          <p:cNvSpPr/>
          <p:nvPr/>
        </p:nvSpPr>
        <p:spPr>
          <a:xfrm>
            <a:off x="1623390" y="2293034"/>
            <a:ext cx="6324856" cy="126609"/>
          </a:xfrm>
          <a:prstGeom prst="rect">
            <a:avLst/>
          </a:prstGeom>
          <a:solidFill>
            <a:srgbClr val="FFFF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D476174-B530-418F-AA3D-C5420775F62B}"/>
              </a:ext>
            </a:extLst>
          </p:cNvPr>
          <p:cNvSpPr txBox="1"/>
          <p:nvPr/>
        </p:nvSpPr>
        <p:spPr>
          <a:xfrm>
            <a:off x="8553157" y="1825625"/>
            <a:ext cx="3390314" cy="646331"/>
          </a:xfrm>
          <a:prstGeom prst="rect">
            <a:avLst/>
          </a:prstGeom>
          <a:solidFill>
            <a:srgbClr val="FFFF00">
              <a:alpha val="31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Zone d’autoévaluation de l’exploitation de la compétence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CA30241A-D4DA-4758-95B7-B268A69C3E53}"/>
              </a:ext>
            </a:extLst>
          </p:cNvPr>
          <p:cNvCxnSpPr/>
          <p:nvPr/>
        </p:nvCxnSpPr>
        <p:spPr>
          <a:xfrm flipH="1">
            <a:off x="7955866" y="2011680"/>
            <a:ext cx="611359" cy="344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B46DDBE6-366D-48CD-B696-11657E4188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56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A8E4B3-B675-4D34-9F67-032B3AC4F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A2A424-470F-41DA-9D4A-4A3B55A30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036"/>
            <a:ext cx="12192000" cy="591806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78EC0D41-0BA5-4E10-A8AD-A874F0597E31}"/>
              </a:ext>
            </a:extLst>
          </p:cNvPr>
          <p:cNvSpPr/>
          <p:nvPr/>
        </p:nvSpPr>
        <p:spPr>
          <a:xfrm>
            <a:off x="9243391" y="678041"/>
            <a:ext cx="2769705" cy="48144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72C6B39-3547-4229-B9F9-11A44B45DE4B}"/>
              </a:ext>
            </a:extLst>
          </p:cNvPr>
          <p:cNvSpPr txBox="1"/>
          <p:nvPr/>
        </p:nvSpPr>
        <p:spPr>
          <a:xfrm>
            <a:off x="221107" y="248119"/>
            <a:ext cx="1135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au guide d’aide à l’identification de vos compétences (fourni par votre ED)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85876-2999-4D83-80E5-8C73BE1E5F7B}"/>
              </a:ext>
            </a:extLst>
          </p:cNvPr>
          <p:cNvSpPr/>
          <p:nvPr/>
        </p:nvSpPr>
        <p:spPr>
          <a:xfrm>
            <a:off x="1736035" y="2464904"/>
            <a:ext cx="3975652" cy="198783"/>
          </a:xfrm>
          <a:prstGeom prst="rect">
            <a:avLst/>
          </a:prstGeom>
          <a:solidFill>
            <a:srgbClr val="FFFF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13" name="Connecteur : en angle 12">
            <a:extLst>
              <a:ext uri="{FF2B5EF4-FFF2-40B4-BE49-F238E27FC236}">
                <a16:creationId xmlns:a16="http://schemas.microsoft.com/office/drawing/2014/main" id="{EF5DD04C-E0D9-4774-9A58-BB3309132872}"/>
              </a:ext>
            </a:extLst>
          </p:cNvPr>
          <p:cNvCxnSpPr>
            <a:stCxn id="6" idx="3"/>
            <a:endCxn id="9" idx="3"/>
          </p:cNvCxnSpPr>
          <p:nvPr/>
        </p:nvCxnSpPr>
        <p:spPr>
          <a:xfrm rot="5400000">
            <a:off x="6942688" y="-142021"/>
            <a:ext cx="1475316" cy="393731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C2DABD8F-900F-462A-B958-2B47596D9BDD}"/>
              </a:ext>
            </a:extLst>
          </p:cNvPr>
          <p:cNvSpPr txBox="1"/>
          <p:nvPr/>
        </p:nvSpPr>
        <p:spPr>
          <a:xfrm>
            <a:off x="9682652" y="1527809"/>
            <a:ext cx="2460929" cy="1200329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Guide donnant des exemples inspirants pour illustrer la compétence :</a:t>
            </a:r>
          </a:p>
          <a:p>
            <a:pPr marL="285750" indent="-285750">
              <a:buFontTx/>
              <a:buChar char="-"/>
            </a:pP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Dans le cadre de la recherche</a:t>
            </a:r>
          </a:p>
          <a:p>
            <a:pPr marL="285750" indent="-285750">
              <a:buFontTx/>
              <a:buChar char="-"/>
            </a:pP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hors recherche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A38E7E8-23DE-4E0D-A75A-F40290B9AE24}"/>
              </a:ext>
            </a:extLst>
          </p:cNvPr>
          <p:cNvSpPr/>
          <p:nvPr/>
        </p:nvSpPr>
        <p:spPr>
          <a:xfrm>
            <a:off x="1623390" y="1032445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Espace réservé du contenu 4">
            <a:extLst>
              <a:ext uri="{FF2B5EF4-FFF2-40B4-BE49-F238E27FC236}">
                <a16:creationId xmlns:a16="http://schemas.microsoft.com/office/drawing/2014/main" id="{3D014975-4793-4CD1-B6D2-1956B5F17E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08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5AB539B-CFC4-4DDA-8856-BF62C78AD8C4}"/>
              </a:ext>
            </a:extLst>
          </p:cNvPr>
          <p:cNvSpPr txBox="1"/>
          <p:nvPr/>
        </p:nvSpPr>
        <p:spPr>
          <a:xfrm>
            <a:off x="271669" y="310949"/>
            <a:ext cx="1135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Guide d’accompagnement à l’identification de vos compétences (fourni par votre ED)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5B9549-B268-4E65-871F-24CFDAF58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896"/>
            <a:ext cx="12192000" cy="5632174"/>
          </a:xfrm>
          <a:prstGeom prst="rect">
            <a:avLst/>
          </a:prstGeom>
        </p:spPr>
      </p:pic>
      <p:pic>
        <p:nvPicPr>
          <p:cNvPr id="4" name="Espace réservé du contenu 4">
            <a:extLst>
              <a:ext uri="{FF2B5EF4-FFF2-40B4-BE49-F238E27FC236}">
                <a16:creationId xmlns:a16="http://schemas.microsoft.com/office/drawing/2014/main" id="{80B2F4EC-C319-4DC7-B293-EFB64FAC37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783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95BEEB7-F743-4C35-936A-651CAB39E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652"/>
            <a:ext cx="12192000" cy="544664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F7212FD-961F-4241-84BA-84724C043C26}"/>
              </a:ext>
            </a:extLst>
          </p:cNvPr>
          <p:cNvSpPr txBox="1"/>
          <p:nvPr/>
        </p:nvSpPr>
        <p:spPr>
          <a:xfrm>
            <a:off x="212034" y="283650"/>
            <a:ext cx="1135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Guide d’accompagnement à l’identification de vos compétences (fourni par votre ED)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D7211CA-385A-495A-ABB1-03C1F7C860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455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A8E4B3-B675-4D34-9F67-032B3AC4F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A2A424-470F-41DA-9D4A-4A3B55A30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036"/>
            <a:ext cx="12192000" cy="5918060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DA38E7E8-23DE-4E0D-A75A-F40290B9AE24}"/>
              </a:ext>
            </a:extLst>
          </p:cNvPr>
          <p:cNvSpPr/>
          <p:nvPr/>
        </p:nvSpPr>
        <p:spPr>
          <a:xfrm>
            <a:off x="1623390" y="1032445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505DE6-2BBA-466D-895E-5FA7DBD476BE}"/>
              </a:ext>
            </a:extLst>
          </p:cNvPr>
          <p:cNvSpPr txBox="1"/>
          <p:nvPr/>
        </p:nvSpPr>
        <p:spPr>
          <a:xfrm>
            <a:off x="182880" y="194659"/>
            <a:ext cx="981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Auto-évaluation des compétences pour chaque bloc de compétences</a:t>
            </a:r>
          </a:p>
        </p:txBody>
      </p:sp>
      <p:pic>
        <p:nvPicPr>
          <p:cNvPr id="17" name="Espace réservé du contenu 4">
            <a:extLst>
              <a:ext uri="{FF2B5EF4-FFF2-40B4-BE49-F238E27FC236}">
                <a16:creationId xmlns:a16="http://schemas.microsoft.com/office/drawing/2014/main" id="{1C2755E7-0765-48A0-B5AC-39BDD90142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49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EB0FC2E-BF46-4371-BFD1-08114C0FB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803345"/>
            <a:ext cx="12009120" cy="605465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5D9FA7F-C4BC-46F2-9F45-AD70A07E0BA7}"/>
              </a:ext>
            </a:extLst>
          </p:cNvPr>
          <p:cNvSpPr txBox="1"/>
          <p:nvPr/>
        </p:nvSpPr>
        <p:spPr>
          <a:xfrm>
            <a:off x="182880" y="194659"/>
            <a:ext cx="981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Auto-évaluation des compétences pour chaque bloc de compétences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2A15E42-E503-4105-A222-F87E28023A90}"/>
              </a:ext>
            </a:extLst>
          </p:cNvPr>
          <p:cNvSpPr/>
          <p:nvPr/>
        </p:nvSpPr>
        <p:spPr>
          <a:xfrm>
            <a:off x="2087624" y="1018377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1554C1F5-B415-4897-A650-FBDAB9E4F8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68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9ADC34E-2018-483C-AC3E-C70742322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5588"/>
            <a:ext cx="12192000" cy="634527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493024D-4D68-4A98-95BF-065451598317}"/>
              </a:ext>
            </a:extLst>
          </p:cNvPr>
          <p:cNvSpPr txBox="1"/>
          <p:nvPr/>
        </p:nvSpPr>
        <p:spPr>
          <a:xfrm>
            <a:off x="182880" y="194659"/>
            <a:ext cx="981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Auto-évaluation des compétences pour chaque bloc de compétences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342A345D-A2FD-46C3-BFB5-2A5A07D99E8C}"/>
              </a:ext>
            </a:extLst>
          </p:cNvPr>
          <p:cNvSpPr/>
          <p:nvPr/>
        </p:nvSpPr>
        <p:spPr>
          <a:xfrm>
            <a:off x="10249690" y="918804"/>
            <a:ext cx="1387095" cy="47256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66E417F-0853-46F0-A4FF-891AC0A861B3}"/>
              </a:ext>
            </a:extLst>
          </p:cNvPr>
          <p:cNvSpPr txBox="1"/>
          <p:nvPr/>
        </p:nvSpPr>
        <p:spPr>
          <a:xfrm>
            <a:off x="8418085" y="1368970"/>
            <a:ext cx="3497250" cy="646331"/>
          </a:xfrm>
          <a:prstGeom prst="rect">
            <a:avLst/>
          </a:prstGeom>
          <a:solidFill>
            <a:srgbClr val="FFFF00">
              <a:alpha val="35000"/>
            </a:srgb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Bloc ajouté (absent du référentiel RNCP)= compétences sociales</a:t>
            </a:r>
          </a:p>
        </p:txBody>
      </p:sp>
      <p:pic>
        <p:nvPicPr>
          <p:cNvPr id="7" name="Espace réservé du contenu 4">
            <a:extLst>
              <a:ext uri="{FF2B5EF4-FFF2-40B4-BE49-F238E27FC236}">
                <a16:creationId xmlns:a16="http://schemas.microsoft.com/office/drawing/2014/main" id="{C2349DAF-C007-48B8-B354-3D99C1B505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50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DEA64AE-C3D7-4F2E-B490-E2246F89D02C}"/>
              </a:ext>
            </a:extLst>
          </p:cNvPr>
          <p:cNvSpPr txBox="1"/>
          <p:nvPr/>
        </p:nvSpPr>
        <p:spPr>
          <a:xfrm>
            <a:off x="230198" y="297431"/>
            <a:ext cx="9819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N’oubliez pas d’enregistrer votre saisie pour chaque bloc de compétences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F63F82B-CABE-42AD-8C45-6EF55A7A9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2166"/>
            <a:ext cx="12192000" cy="568134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F6FFFACA-31E0-4C9F-8536-B013968FC9A4}"/>
              </a:ext>
            </a:extLst>
          </p:cNvPr>
          <p:cNvSpPr/>
          <p:nvPr/>
        </p:nvSpPr>
        <p:spPr>
          <a:xfrm>
            <a:off x="5479773" y="6385956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32A9A18-C757-4136-BDE1-95567224FB12}"/>
              </a:ext>
            </a:extLst>
          </p:cNvPr>
          <p:cNvSpPr/>
          <p:nvPr/>
        </p:nvSpPr>
        <p:spPr>
          <a:xfrm>
            <a:off x="10049938" y="1241306"/>
            <a:ext cx="1809127" cy="34834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Espace réservé du contenu 4">
            <a:extLst>
              <a:ext uri="{FF2B5EF4-FFF2-40B4-BE49-F238E27FC236}">
                <a16:creationId xmlns:a16="http://schemas.microsoft.com/office/drawing/2014/main" id="{37F4A697-5E31-47C5-B52C-6A20690D53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25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DEA64AE-C3D7-4F2E-B490-E2246F89D02C}"/>
              </a:ext>
            </a:extLst>
          </p:cNvPr>
          <p:cNvSpPr txBox="1"/>
          <p:nvPr/>
        </p:nvSpPr>
        <p:spPr>
          <a:xfrm>
            <a:off x="185734" y="306026"/>
            <a:ext cx="9819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synthèse par bloc de compétences après enregistrement</a:t>
            </a:r>
          </a:p>
        </p:txBody>
      </p:sp>
      <p:pic>
        <p:nvPicPr>
          <p:cNvPr id="6" name="Espace réservé du contenu 4">
            <a:extLst>
              <a:ext uri="{FF2B5EF4-FFF2-40B4-BE49-F238E27FC236}">
                <a16:creationId xmlns:a16="http://schemas.microsoft.com/office/drawing/2014/main" id="{01C327E8-AD53-4846-A700-5C26F0EF33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1A7C75-78E6-49DE-847D-22631EDE4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1755"/>
            <a:ext cx="12192000" cy="5803572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FD634C91-0F6C-4207-B48F-1D830422F62C}"/>
              </a:ext>
            </a:extLst>
          </p:cNvPr>
          <p:cNvSpPr/>
          <p:nvPr/>
        </p:nvSpPr>
        <p:spPr>
          <a:xfrm>
            <a:off x="5500467" y="911755"/>
            <a:ext cx="1730326" cy="62515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B3D77A5-6290-4908-A156-7C02044E90DF}"/>
              </a:ext>
            </a:extLst>
          </p:cNvPr>
          <p:cNvSpPr/>
          <p:nvPr/>
        </p:nvSpPr>
        <p:spPr>
          <a:xfrm>
            <a:off x="1867128" y="1353324"/>
            <a:ext cx="1232453" cy="4248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246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3483402-6E7C-4810-9269-2CDAA1CB2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762489"/>
            <a:ext cx="12192000" cy="5952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5E0AFD2-AE23-438B-A6D3-70C181C46E03}"/>
              </a:ext>
            </a:extLst>
          </p:cNvPr>
          <p:cNvSpPr txBox="1"/>
          <p:nvPr/>
        </p:nvSpPr>
        <p:spPr>
          <a:xfrm>
            <a:off x="10874326" y="1533378"/>
            <a:ext cx="1317674" cy="646331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solidFill>
              <a:srgbClr val="FFFF00">
                <a:alpha val="21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Barre de progression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5F0FD6F-3BCA-45CD-970D-B1E347B74B6A}"/>
              </a:ext>
            </a:extLst>
          </p:cNvPr>
          <p:cNvCxnSpPr/>
          <p:nvPr/>
        </p:nvCxnSpPr>
        <p:spPr>
          <a:xfrm flipH="1" flipV="1">
            <a:off x="9228406" y="1617785"/>
            <a:ext cx="1547446" cy="253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AB7AAB05-D3C8-44C6-A37F-89CA80D98406}"/>
              </a:ext>
            </a:extLst>
          </p:cNvPr>
          <p:cNvSpPr txBox="1"/>
          <p:nvPr/>
        </p:nvSpPr>
        <p:spPr>
          <a:xfrm>
            <a:off x="182389" y="264567"/>
            <a:ext cx="9819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Accès à la synthèse par bloc de compétences après enregistrement</a:t>
            </a:r>
          </a:p>
        </p:txBody>
      </p:sp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6BDECC4B-ABE7-4CC7-BD95-1AC6B8C3E0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0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A595869-1338-489B-925A-DEB1F1BC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BOURGOGNE FRANCHE-COMTÉ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C49184-FB24-499E-BFD5-BB687AA3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3</a:t>
            </a:fld>
            <a:endParaRPr lang="fr-FR"/>
          </a:p>
        </p:txBody>
      </p:sp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11793BE1-BE9D-4318-8286-95CD7384EA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C4F180-6C01-4FFF-8C07-668B5DE429AA}"/>
              </a:ext>
            </a:extLst>
          </p:cNvPr>
          <p:cNvSpPr txBox="1"/>
          <p:nvPr/>
        </p:nvSpPr>
        <p:spPr>
          <a:xfrm>
            <a:off x="473577" y="588592"/>
            <a:ext cx="87523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 doctorat : et après ? </a:t>
            </a:r>
            <a:endParaRPr lang="fr-FR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7825E81-EAD7-42E3-AECC-1453A1395A65}"/>
              </a:ext>
            </a:extLst>
          </p:cNvPr>
          <p:cNvSpPr txBox="1"/>
          <p:nvPr/>
        </p:nvSpPr>
        <p:spPr>
          <a:xfrm>
            <a:off x="794980" y="1419420"/>
            <a:ext cx="70655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Fonctions occupées des docteurs SPIM à N+3</a:t>
            </a:r>
          </a:p>
        </p:txBody>
      </p:sp>
      <p:graphicFrame>
        <p:nvGraphicFramePr>
          <p:cNvPr id="10" name="Graphique 9">
            <a:extLst>
              <a:ext uri="{FF2B5EF4-FFF2-40B4-BE49-F238E27FC236}">
                <a16:creationId xmlns:a16="http://schemas.microsoft.com/office/drawing/2014/main" id="{A51876B3-03D6-459A-8FF6-2B83966328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623918"/>
              </p:ext>
            </p:extLst>
          </p:nvPr>
        </p:nvGraphicFramePr>
        <p:xfrm>
          <a:off x="702215" y="1942473"/>
          <a:ext cx="8827679" cy="4193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10637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3483402-6E7C-4810-9269-2CDAA1CB2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762489"/>
            <a:ext cx="12192000" cy="5952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5E0AFD2-AE23-438B-A6D3-70C181C46E03}"/>
              </a:ext>
            </a:extLst>
          </p:cNvPr>
          <p:cNvSpPr txBox="1"/>
          <p:nvPr/>
        </p:nvSpPr>
        <p:spPr>
          <a:xfrm>
            <a:off x="10876670" y="1868169"/>
            <a:ext cx="1317674" cy="1200329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solidFill>
              <a:srgbClr val="FFFF00">
                <a:alpha val="21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Possibilité d’exporter et imprimer la synthèse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5F0FD6F-3BCA-45CD-970D-B1E347B74B6A}"/>
              </a:ext>
            </a:extLst>
          </p:cNvPr>
          <p:cNvCxnSpPr>
            <a:cxnSpLocks/>
          </p:cNvCxnSpPr>
          <p:nvPr/>
        </p:nvCxnSpPr>
        <p:spPr>
          <a:xfrm flipV="1">
            <a:off x="11535507" y="1111348"/>
            <a:ext cx="0" cy="756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09928138-B10C-4369-B606-2A1067A24355}"/>
              </a:ext>
            </a:extLst>
          </p:cNvPr>
          <p:cNvSpPr/>
          <p:nvPr/>
        </p:nvSpPr>
        <p:spPr>
          <a:xfrm>
            <a:off x="10670344" y="689337"/>
            <a:ext cx="1730326" cy="62515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D18DD0B-D596-45D3-AAD4-03B7A122AC48}"/>
              </a:ext>
            </a:extLst>
          </p:cNvPr>
          <p:cNvSpPr txBox="1"/>
          <p:nvPr/>
        </p:nvSpPr>
        <p:spPr>
          <a:xfrm>
            <a:off x="382682" y="313473"/>
            <a:ext cx="9819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Export et impression de la synthèse</a:t>
            </a:r>
          </a:p>
        </p:txBody>
      </p:sp>
      <p:pic>
        <p:nvPicPr>
          <p:cNvPr id="15" name="Espace réservé du contenu 4">
            <a:extLst>
              <a:ext uri="{FF2B5EF4-FFF2-40B4-BE49-F238E27FC236}">
                <a16:creationId xmlns:a16="http://schemas.microsoft.com/office/drawing/2014/main" id="{CE86DEBE-CC8B-433F-835F-D2B8515012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948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A99721B-AE4E-4695-9B0F-9A394603F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431" y="905974"/>
            <a:ext cx="9744075" cy="2286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06E0357-6D4B-4743-82F2-1EFE8D816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431" y="1491907"/>
            <a:ext cx="9311565" cy="537846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CA38197-CF18-4732-9DD8-BF74B04A6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460" y="548641"/>
            <a:ext cx="1314450" cy="8477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8273C53-C43C-48C4-96D8-1894F8B674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2135" y="548641"/>
            <a:ext cx="2143018" cy="614521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F7060DC-15B8-4CAD-AB63-8327CAFE0B2E}"/>
              </a:ext>
            </a:extLst>
          </p:cNvPr>
          <p:cNvSpPr txBox="1"/>
          <p:nvPr/>
        </p:nvSpPr>
        <p:spPr>
          <a:xfrm>
            <a:off x="423904" y="444127"/>
            <a:ext cx="9819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Export et impression de la synthèse</a:t>
            </a:r>
          </a:p>
        </p:txBody>
      </p:sp>
      <p:pic>
        <p:nvPicPr>
          <p:cNvPr id="11" name="Espace réservé du contenu 4">
            <a:extLst>
              <a:ext uri="{FF2B5EF4-FFF2-40B4-BE49-F238E27FC236}">
                <a16:creationId xmlns:a16="http://schemas.microsoft.com/office/drawing/2014/main" id="{C3F3E874-9DBA-47E6-A4C5-9C61345DDC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891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4936" y="359601"/>
            <a:ext cx="9387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Quelques ressources/contacts à UBFC pour votre poursuite de carrière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292657" y="680445"/>
            <a:ext cx="11200260" cy="6809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u="sng" dirty="0">
                <a:latin typeface="Verdana" panose="020B0604030504040204" pitchFamily="34" charset="0"/>
                <a:ea typeface="Verdana" panose="020B0604030504040204" pitchFamily="34" charset="0"/>
              </a:rPr>
              <a:t>Ressources</a:t>
            </a:r>
          </a:p>
          <a:p>
            <a:endParaRPr lang="fr-FR" sz="100" b="1" u="sng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</a:rPr>
              <a:t>Site du Collège doctoral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Rubrique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Carrière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https://collegedoctoral.ubfc.fr/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Plateforme UBFC Alumni</a:t>
            </a: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= Outil carrière destiné aux doctorant.es/docteur.es/masters UBFC</a:t>
            </a: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 Activez votre compte sur la plateforme sur 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https://alumni.ubfc.fr/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Afterworks</a:t>
            </a: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 en ligne « Voie de </a:t>
            </a:r>
            <a:r>
              <a:rPr lang="fr-FR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docteur.e.s</a:t>
            </a: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 » 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Replays sur 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  <a:hlinkClick r:id="rId5"/>
              </a:rPr>
              <a:t>https://collegedoctoral.ubfc.fr/evenements-carriere/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Publication sur le Suivi de carrière des </a:t>
            </a:r>
            <a:r>
              <a:rPr lang="fr-FR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docteur.e.s</a:t>
            </a: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 UBFC </a:t>
            </a: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accessible sur 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  <a:hlinkClick r:id="rId6"/>
              </a:rPr>
              <a:t>https://collegedoctoral.ubfc.fr/ressources-utiles/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400" u="sng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FR" sz="1400" b="1" u="sng" dirty="0">
                <a:latin typeface="Verdana" panose="020B0604030504040204" pitchFamily="34" charset="0"/>
                <a:ea typeface="Verdana" panose="020B0604030504040204" pitchFamily="34" charset="0"/>
              </a:rPr>
              <a:t>Pour vous accompagner dans votre projet professionnel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Mission doctorale 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- Chargée de valorisation du doctorat : 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  <a:hlinkClick r:id="rId7"/>
              </a:rPr>
              <a:t>candice.chaillou@ubfc.fr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+ offre de Formations transversales spéciales « Poursuite de carrière » :</a:t>
            </a: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  <a:hlinkClick r:id="rId8"/>
              </a:rPr>
              <a:t>https://www.adum.fr/as/ed/UBFC/formations.pl</a:t>
            </a:r>
            <a:endParaRPr lang="fr-FR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9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Bureaux d’Aide à l’Insertion Professionnelle dans les établissements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Service Orientation Stage Emploi (OSE) de l’UFC (Maison de l’Etudiant–Besançon </a:t>
            </a:r>
            <a:r>
              <a:rPr lang="fr-FR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Bouloie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r>
              <a:rPr lang="fr-FR" sz="1400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maryline.janiaud@univ-fcomte.fr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Pôle de Formation et Vie Universitaire de </a:t>
            </a:r>
            <a:r>
              <a:rPr lang="fr-FR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l’uB</a:t>
            </a:r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 (Maison de l’Université-Dijon) </a:t>
            </a:r>
          </a:p>
          <a:p>
            <a:r>
              <a:rPr lang="fr-FR" sz="1400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9"/>
              </a:rPr>
              <a:t>laurent.gautheron@u-bourgogne.fr</a:t>
            </a:r>
            <a:endParaRPr lang="fr-FR" sz="1400" u="sng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dirty="0">
                <a:latin typeface="Verdana" panose="020B0604030504040204" pitchFamily="34" charset="0"/>
                <a:ea typeface="Verdana" panose="020B0604030504040204" pitchFamily="34" charset="0"/>
              </a:rPr>
              <a:t>Statut National d’Etudiant Entrepreneur et dispositif PEPITE : </a:t>
            </a:r>
            <a:r>
              <a:rPr lang="fr-FR" sz="1400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https://www.pepite-bfc.fr</a:t>
            </a:r>
          </a:p>
          <a:p>
            <a:r>
              <a:rPr lang="fr-FR" sz="1400" dirty="0">
                <a:latin typeface="Verdana" panose="020B0604030504040204" pitchFamily="34" charset="0"/>
                <a:ea typeface="Verdana" panose="020B0604030504040204" pitchFamily="34" charset="0"/>
              </a:rPr>
              <a:t>Contact à UBFC: </a:t>
            </a:r>
            <a:r>
              <a:rPr lang="fr-FR" sz="1400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10"/>
              </a:rPr>
              <a:t>coordination@pepite-bfc.fr</a:t>
            </a:r>
            <a:endParaRPr lang="fr-FR" sz="1400" u="sng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000" u="sng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282" y="906643"/>
            <a:ext cx="3446362" cy="2264396"/>
          </a:xfrm>
          <a:prstGeom prst="rect">
            <a:avLst/>
          </a:prstGeom>
        </p:spPr>
      </p:pic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749A0D74-E5B2-C889-A86A-332BFF2C2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</p:spTree>
    <p:extLst>
      <p:ext uri="{BB962C8B-B14F-4D97-AF65-F5344CB8AC3E}">
        <p14:creationId xmlns:p14="http://schemas.microsoft.com/office/powerpoint/2010/main" val="3706046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736149" y="2059900"/>
            <a:ext cx="978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latin typeface="Verdana" panose="020B0604030504040204" pitchFamily="34" charset="0"/>
                <a:ea typeface="Verdana" panose="020B0604030504040204" pitchFamily="34" charset="0"/>
              </a:rPr>
              <a:t>Merci pour votre attention!</a:t>
            </a:r>
            <a:endParaRPr lang="fr-FR" sz="3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3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1363096" y="586512"/>
            <a:ext cx="20904" cy="555990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Espace réservé du contenu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383999" y="3042964"/>
            <a:ext cx="9379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400" b="1" i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fr-FR" i="1" dirty="0">
                <a:latin typeface="Verdana" panose="020B0604030504040204" pitchFamily="34" charset="0"/>
                <a:ea typeface="Verdana" panose="020B0604030504040204" pitchFamily="34" charset="0"/>
              </a:rPr>
              <a:t>Candice Chaillou – Valorisation du doctorat,</a:t>
            </a:r>
          </a:p>
          <a:p>
            <a:pPr algn="ctr"/>
            <a:r>
              <a:rPr lang="fr-FR" i="1" dirty="0" err="1">
                <a:latin typeface="Verdana" panose="020B0604030504040204" pitchFamily="34" charset="0"/>
                <a:ea typeface="Verdana" panose="020B0604030504040204" pitchFamily="34" charset="0"/>
              </a:rPr>
              <a:t>Comue</a:t>
            </a:r>
            <a:r>
              <a:rPr lang="fr-FR" i="1" dirty="0">
                <a:latin typeface="Verdana" panose="020B0604030504040204" pitchFamily="34" charset="0"/>
                <a:ea typeface="Verdana" panose="020B0604030504040204" pitchFamily="34" charset="0"/>
              </a:rPr>
              <a:t> UBFC – </a:t>
            </a:r>
            <a:r>
              <a:rPr lang="fr-FR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candice.chaillou@ubfc.fr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49" y="4824426"/>
            <a:ext cx="2565720" cy="132198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019" y="4824427"/>
            <a:ext cx="3280902" cy="132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8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A595869-1338-489B-925A-DEB1F1BC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BOURGOGNE FRANCHE-COMTÉ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C49184-FB24-499E-BFD5-BB687AA3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3E607CF3-32C0-43D8-A837-97A3208F37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543171"/>
              </p:ext>
            </p:extLst>
          </p:nvPr>
        </p:nvGraphicFramePr>
        <p:xfrm>
          <a:off x="473576" y="1819530"/>
          <a:ext cx="8972427" cy="4449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11793BE1-BE9D-4318-8286-95CD7384EA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4C4F180-6C01-4FFF-8C07-668B5DE429AA}"/>
              </a:ext>
            </a:extLst>
          </p:cNvPr>
          <p:cNvSpPr txBox="1"/>
          <p:nvPr/>
        </p:nvSpPr>
        <p:spPr>
          <a:xfrm>
            <a:off x="473577" y="588592"/>
            <a:ext cx="87523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 doctorat : et après ? </a:t>
            </a:r>
            <a:endParaRPr lang="fr-FR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7825E81-EAD7-42E3-AECC-1453A1395A65}"/>
              </a:ext>
            </a:extLst>
          </p:cNvPr>
          <p:cNvSpPr txBox="1"/>
          <p:nvPr/>
        </p:nvSpPr>
        <p:spPr>
          <a:xfrm>
            <a:off x="794980" y="1419420"/>
            <a:ext cx="81476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Secteurs d’activité des docteurs SPIM à N+3</a:t>
            </a:r>
          </a:p>
        </p:txBody>
      </p:sp>
    </p:spTree>
    <p:extLst>
      <p:ext uri="{BB962C8B-B14F-4D97-AF65-F5344CB8AC3E}">
        <p14:creationId xmlns:p14="http://schemas.microsoft.com/office/powerpoint/2010/main" val="3275378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3CCBC-B75C-45EE-9DE2-4C7D16689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530" y="197345"/>
            <a:ext cx="10515600" cy="1325563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 doctorat : et après ? </a:t>
            </a:r>
          </a:p>
        </p:txBody>
      </p:sp>
      <p:pic>
        <p:nvPicPr>
          <p:cNvPr id="3" name="Espace réservé du contenu 4">
            <a:extLst>
              <a:ext uri="{FF2B5EF4-FFF2-40B4-BE49-F238E27FC236}">
                <a16:creationId xmlns:a16="http://schemas.microsoft.com/office/drawing/2014/main" id="{FEC8BAFE-86B9-489C-ABBF-3B18671316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25B8982-C741-4119-82AF-72D306533F7B}"/>
              </a:ext>
            </a:extLst>
          </p:cNvPr>
          <p:cNvSpPr txBox="1"/>
          <p:nvPr/>
        </p:nvSpPr>
        <p:spPr>
          <a:xfrm>
            <a:off x="521516" y="5753536"/>
            <a:ext cx="11148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>
                <a:latin typeface="Verdana" panose="020B0604030504040204" pitchFamily="34" charset="0"/>
                <a:ea typeface="Verdana" panose="020B0604030504040204" pitchFamily="34" charset="0"/>
              </a:rPr>
              <a:t>Intitulés des postes cités par les docteur.es UBFC issu.es de l’ED SPIM diplômé.es en 2016 et 2018, ayant répondu à l’enquête </a:t>
            </a:r>
            <a:r>
              <a:rPr lang="fr-FR" sz="1600" i="1" dirty="0" err="1">
                <a:latin typeface="Verdana" panose="020B0604030504040204" pitchFamily="34" charset="0"/>
                <a:ea typeface="Verdana" panose="020B0604030504040204" pitchFamily="34" charset="0"/>
              </a:rPr>
              <a:t>Ipdoc</a:t>
            </a:r>
            <a:r>
              <a:rPr lang="fr-FR" sz="1600" i="1" dirty="0">
                <a:latin typeface="Verdana" panose="020B0604030504040204" pitchFamily="34" charset="0"/>
                <a:ea typeface="Verdana" panose="020B0604030504040204" pitchFamily="34" charset="0"/>
              </a:rPr>
              <a:t> 2019</a:t>
            </a:r>
          </a:p>
        </p:txBody>
      </p:sp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75902FA-27C5-4772-9090-5424FF8C3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720F8D-256D-42DE-9A57-45854660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5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FE9305-1984-48B5-8D80-92BB13FC9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1720257"/>
            <a:ext cx="11144250" cy="353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27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3CCBC-B75C-45EE-9DE2-4C7D16689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65" y="161570"/>
            <a:ext cx="11807056" cy="1325563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Quelles compétences développe-t-on en doctorat? </a:t>
            </a:r>
          </a:p>
        </p:txBody>
      </p:sp>
      <p:pic>
        <p:nvPicPr>
          <p:cNvPr id="3" name="Espace réservé du contenu 4">
            <a:extLst>
              <a:ext uri="{FF2B5EF4-FFF2-40B4-BE49-F238E27FC236}">
                <a16:creationId xmlns:a16="http://schemas.microsoft.com/office/drawing/2014/main" id="{63BCE8AB-2106-41A9-96B2-E3CCC09BCF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995E5D7-CC5E-4C13-8A2E-57256A010397}"/>
              </a:ext>
            </a:extLst>
          </p:cNvPr>
          <p:cNvSpPr txBox="1">
            <a:spLocks/>
          </p:cNvSpPr>
          <p:nvPr/>
        </p:nvSpPr>
        <p:spPr>
          <a:xfrm>
            <a:off x="355901" y="2430580"/>
            <a:ext cx="9873544" cy="14049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>
                <a:latin typeface="Verdana" panose="020B0604030504040204" pitchFamily="34" charset="0"/>
                <a:ea typeface="Verdana" panose="020B0604030504040204" pitchFamily="34" charset="0"/>
              </a:rPr>
              <a:t>Depuis Février 2019, le doctorat figure au </a:t>
            </a:r>
            <a:r>
              <a:rPr lang="fr-FR" sz="1800" b="1" dirty="0">
                <a:latin typeface="Verdana" panose="020B0604030504040204" pitchFamily="34" charset="0"/>
                <a:ea typeface="Verdana" panose="020B0604030504040204" pitchFamily="34" charset="0"/>
              </a:rPr>
              <a:t>Répertoire National des Certifications Professionnelles (RNCP)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8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600" i="1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https://www.francecompetences.fr/recherche_certificationprofessionnelle</a:t>
            </a:r>
            <a:endParaRPr lang="fr-FR" sz="1600" i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>
                <a:latin typeface="Verdana" panose="020B0604030504040204" pitchFamily="34" charset="0"/>
                <a:ea typeface="Verdana" panose="020B0604030504040204" pitchFamily="34" charset="0"/>
              </a:rPr>
              <a:t>22 fiches renseignant les acteurs socio-économiques sur les compétences communes et transférables associées au diplôme.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6A6350D-2BAD-4633-A536-51320BEA5635}"/>
              </a:ext>
            </a:extLst>
          </p:cNvPr>
          <p:cNvSpPr txBox="1"/>
          <p:nvPr/>
        </p:nvSpPr>
        <p:spPr>
          <a:xfrm>
            <a:off x="303566" y="1369770"/>
            <a:ext cx="9925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</a:rPr>
              <a:t>Une expertise et des compétences scientifiques et techniques de pointe… …</a:t>
            </a:r>
          </a:p>
          <a:p>
            <a:endParaRPr lang="fr-FR" sz="20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FR" sz="2000" b="1" dirty="0">
                <a:latin typeface="Verdana" panose="020B0604030504040204" pitchFamily="34" charset="0"/>
                <a:ea typeface="Verdana" panose="020B0604030504040204" pitchFamily="34" charset="0"/>
              </a:rPr>
              <a:t>… Mais aussi des compétences transférables à valoriser !</a:t>
            </a:r>
          </a:p>
        </p:txBody>
      </p:sp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D38FB5D6-C078-4587-A3F6-545F2BB5D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1337" y="1426129"/>
            <a:ext cx="2302224" cy="2302224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D973AC-4460-48B5-A5DF-BED62FACD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6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23E311-0437-9BB1-41C5-0BD0C19C1CD8}"/>
              </a:ext>
            </a:extLst>
          </p:cNvPr>
          <p:cNvSpPr/>
          <p:nvPr/>
        </p:nvSpPr>
        <p:spPr>
          <a:xfrm>
            <a:off x="709748" y="4141380"/>
            <a:ext cx="109202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FR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Fiche RNCP = Pour les </a:t>
            </a:r>
            <a:r>
              <a:rPr lang="fr-FR" b="1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doctorant-es</a:t>
            </a:r>
            <a:r>
              <a:rPr lang="fr-FR" b="1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Il s’agit d’un 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référentiel répertoriant les compétences attendues par les recruteurs 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après un doctorat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</a:rPr>
              <a:t> Ce référentiel vous permet 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d’orienter votre projet professionnel et votre Plan Individuel de Formation PIF</a:t>
            </a:r>
          </a:p>
          <a:p>
            <a:endParaRPr lang="fr-FR" sz="1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3C2F86-638F-3AF2-3139-4744853B818A}"/>
              </a:ext>
            </a:extLst>
          </p:cNvPr>
          <p:cNvSpPr/>
          <p:nvPr/>
        </p:nvSpPr>
        <p:spPr>
          <a:xfrm>
            <a:off x="529463" y="4141380"/>
            <a:ext cx="11280846" cy="200054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434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90D6511-7105-44DD-96B4-AC331B3884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38"/>
          <a:stretch/>
        </p:blipFill>
        <p:spPr>
          <a:xfrm>
            <a:off x="1987958" y="842132"/>
            <a:ext cx="7603460" cy="5664686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3CB0E9-BEEA-4FA3-BF60-B09653FD8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BOURGOGNE FRANCHE-COMTÉ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4FC638-7292-4F38-9A61-9E4A567C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7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3DD80A4-B77C-40D7-A9F7-6B3B0B5B4ADB}"/>
              </a:ext>
            </a:extLst>
          </p:cNvPr>
          <p:cNvSpPr txBox="1">
            <a:spLocks/>
          </p:cNvSpPr>
          <p:nvPr/>
        </p:nvSpPr>
        <p:spPr>
          <a:xfrm>
            <a:off x="119900" y="-8618"/>
            <a:ext cx="119521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Quelles compétences développe-t-on en doctorat? </a:t>
            </a:r>
          </a:p>
        </p:txBody>
      </p:sp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91C950A5-05AB-4682-BB27-29866874CF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32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90D6511-7105-44DD-96B4-AC331B3884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20"/>
          <a:stretch/>
        </p:blipFill>
        <p:spPr>
          <a:xfrm>
            <a:off x="3180522" y="901229"/>
            <a:ext cx="7242628" cy="5396768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3CB0E9-BEEA-4FA3-BF60-B09653FD8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4FC638-7292-4F38-9A61-9E4A567C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3DD80A4-B77C-40D7-A9F7-6B3B0B5B4ADB}"/>
              </a:ext>
            </a:extLst>
          </p:cNvPr>
          <p:cNvSpPr txBox="1">
            <a:spLocks/>
          </p:cNvSpPr>
          <p:nvPr/>
        </p:nvSpPr>
        <p:spPr>
          <a:xfrm>
            <a:off x="119900" y="-8618"/>
            <a:ext cx="119521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Des activités de recherche professionnalisantes</a:t>
            </a:r>
          </a:p>
        </p:txBody>
      </p:sp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91C950A5-05AB-4682-BB27-29866874CF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E7DD2BD-55C7-475B-937F-05DE18C53010}"/>
              </a:ext>
            </a:extLst>
          </p:cNvPr>
          <p:cNvSpPr txBox="1"/>
          <p:nvPr/>
        </p:nvSpPr>
        <p:spPr>
          <a:xfrm>
            <a:off x="7726007" y="5729326"/>
            <a:ext cx="2321734" cy="59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Veille / Etat de l’art (bibliographie)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E3D8BE4-A77D-437F-B30D-15B86FB455C0}"/>
              </a:ext>
            </a:extLst>
          </p:cNvPr>
          <p:cNvSpPr txBox="1"/>
          <p:nvPr/>
        </p:nvSpPr>
        <p:spPr>
          <a:xfrm>
            <a:off x="516954" y="1103717"/>
            <a:ext cx="2503791" cy="270375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Contexte local : travail en équipe avec le laboratoire</a:t>
            </a:r>
          </a:p>
          <a:p>
            <a:pPr marL="457200" indent="-4572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fr-FR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Collaborations nationales et internationales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fr-FR" sz="16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1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Chaque th</a:t>
            </a:r>
            <a:r>
              <a:rPr lang="fr-FR" sz="1600" b="1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èse est unique</a:t>
            </a:r>
            <a:endParaRPr lang="fr-FR" sz="16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9A3C34B-879D-40AA-8F7E-774033B1A20E}"/>
              </a:ext>
            </a:extLst>
          </p:cNvPr>
          <p:cNvSpPr txBox="1"/>
          <p:nvPr/>
        </p:nvSpPr>
        <p:spPr>
          <a:xfrm>
            <a:off x="8040914" y="968483"/>
            <a:ext cx="284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</a:rPr>
              <a:t>Elaboration et gestion du projet de recherche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CE63187-364F-419C-A6C7-7D2BDCBFC1A8}"/>
              </a:ext>
            </a:extLst>
          </p:cNvPr>
          <p:cNvSpPr txBox="1"/>
          <p:nvPr/>
        </p:nvSpPr>
        <p:spPr>
          <a:xfrm>
            <a:off x="10158205" y="2141896"/>
            <a:ext cx="1913894" cy="59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Développements technologiques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4FF276D-62FB-4765-B8BC-9F52C1D0869B}"/>
              </a:ext>
            </a:extLst>
          </p:cNvPr>
          <p:cNvSpPr txBox="1"/>
          <p:nvPr/>
        </p:nvSpPr>
        <p:spPr>
          <a:xfrm>
            <a:off x="863442" y="4101011"/>
            <a:ext cx="2583464" cy="859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Participation à des conférences, colloques, séminaires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F1F76D3-3C96-4B7D-8D82-C0FC7A88745C}"/>
              </a:ext>
            </a:extLst>
          </p:cNvPr>
          <p:cNvSpPr txBox="1"/>
          <p:nvPr/>
        </p:nvSpPr>
        <p:spPr>
          <a:xfrm>
            <a:off x="2620145" y="5583122"/>
            <a:ext cx="2488883" cy="59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Rédaction d’articles, manuscrit de thèse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DE91636-71B8-4733-9E00-6E24455E2544}"/>
              </a:ext>
            </a:extLst>
          </p:cNvPr>
          <p:cNvSpPr txBox="1"/>
          <p:nvPr/>
        </p:nvSpPr>
        <p:spPr>
          <a:xfrm>
            <a:off x="10315337" y="3918337"/>
            <a:ext cx="1825132" cy="1386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Rédaction et dépôt de brevets, déclaration d’invention</a:t>
            </a:r>
          </a:p>
        </p:txBody>
      </p:sp>
    </p:spTree>
    <p:extLst>
      <p:ext uri="{BB962C8B-B14F-4D97-AF65-F5344CB8AC3E}">
        <p14:creationId xmlns:p14="http://schemas.microsoft.com/office/powerpoint/2010/main" val="1043060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90D6511-7105-44DD-96B4-AC331B3884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020"/>
          <a:stretch/>
        </p:blipFill>
        <p:spPr>
          <a:xfrm>
            <a:off x="4592711" y="854400"/>
            <a:ext cx="7242628" cy="5396768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3CB0E9-BEEA-4FA3-BF60-B09653FD8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UNIVERSITÉ BOURGOGNE FRANCHE-COMTÉ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4FC638-7292-4F38-9A61-9E4A567C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7C2E-B5E8-4384-87F9-B2D27EF7B8C4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3DD80A4-B77C-40D7-A9F7-6B3B0B5B4ADB}"/>
              </a:ext>
            </a:extLst>
          </p:cNvPr>
          <p:cNvSpPr txBox="1">
            <a:spLocks/>
          </p:cNvSpPr>
          <p:nvPr/>
        </p:nvSpPr>
        <p:spPr>
          <a:xfrm>
            <a:off x="119900" y="-8618"/>
            <a:ext cx="119521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Des activités complémentaires</a:t>
            </a:r>
          </a:p>
        </p:txBody>
      </p:sp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91C950A5-05AB-4682-BB27-29866874CF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t="79245" b="1"/>
          <a:stretch/>
        </p:blipFill>
        <p:spPr>
          <a:xfrm>
            <a:off x="0" y="-4"/>
            <a:ext cx="12192000" cy="26457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E3D8BE4-A77D-437F-B30D-15B86FB455C0}"/>
              </a:ext>
            </a:extLst>
          </p:cNvPr>
          <p:cNvSpPr txBox="1"/>
          <p:nvPr/>
        </p:nvSpPr>
        <p:spPr>
          <a:xfrm>
            <a:off x="493142" y="1316945"/>
            <a:ext cx="2965102" cy="402110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Suivi de formations</a:t>
            </a:r>
          </a:p>
          <a:p>
            <a:pPr lvl="0">
              <a:lnSpc>
                <a:spcPct val="107000"/>
              </a:lnSpc>
            </a:pPr>
            <a:endParaRPr lang="fr-FR" sz="16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Missions complémentaires (enseignement, diffusion de la culture scientifique, expertise/conseil en entreprise, valorisation/transfert...)</a:t>
            </a:r>
          </a:p>
          <a:p>
            <a:pPr lvl="0">
              <a:lnSpc>
                <a:spcPct val="107000"/>
              </a:lnSpc>
            </a:pPr>
            <a:endParaRPr lang="fr-FR" sz="16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Engagement : Associatif, citoyen, représentation dans des instances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5B00D41-8165-4216-A237-1BE3B8B31B6E}"/>
              </a:ext>
            </a:extLst>
          </p:cNvPr>
          <p:cNvSpPr txBox="1"/>
          <p:nvPr/>
        </p:nvSpPr>
        <p:spPr>
          <a:xfrm>
            <a:off x="4038600" y="1217136"/>
            <a:ext cx="2696128" cy="59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Tutorat / encadrement d’étudiants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993EA5C-9BA8-47B6-9C1C-BE64327C105B}"/>
              </a:ext>
            </a:extLst>
          </p:cNvPr>
          <p:cNvSpPr txBox="1"/>
          <p:nvPr/>
        </p:nvSpPr>
        <p:spPr>
          <a:xfrm>
            <a:off x="3622017" y="3366685"/>
            <a:ext cx="21358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Enseignement</a:t>
            </a:r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171481D-C909-48C1-A39E-E916B94DFF66}"/>
              </a:ext>
            </a:extLst>
          </p:cNvPr>
          <p:cNvSpPr txBox="1"/>
          <p:nvPr/>
        </p:nvSpPr>
        <p:spPr>
          <a:xfrm>
            <a:off x="3831482" y="5532299"/>
            <a:ext cx="2682922" cy="59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Participation à des actions de vulgarisation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CF17AC1-C696-4A8B-BE17-57E74DF828D6}"/>
              </a:ext>
            </a:extLst>
          </p:cNvPr>
          <p:cNvSpPr txBox="1"/>
          <p:nvPr/>
        </p:nvSpPr>
        <p:spPr>
          <a:xfrm>
            <a:off x="9202557" y="5375708"/>
            <a:ext cx="2869542" cy="1132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Entrepreneuriat : Dispositif ICE (Itinéraire Chercheur-Entrepreneur), SNEE </a:t>
            </a:r>
            <a:r>
              <a:rPr lang="fr-FR" sz="1600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Pepite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739766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3119</TotalTime>
  <Words>1249</Words>
  <Application>Microsoft Office PowerPoint</Application>
  <PresentationFormat>Grand écran</PresentationFormat>
  <Paragraphs>194</Paragraphs>
  <Slides>33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Verdana</vt:lpstr>
      <vt:lpstr>Verdana Pro</vt:lpstr>
      <vt:lpstr>Verdana Pro Light</vt:lpstr>
      <vt:lpstr>Wingdings</vt:lpstr>
      <vt:lpstr>Thème Office</vt:lpstr>
      <vt:lpstr>Présentation PowerPoint</vt:lpstr>
      <vt:lpstr>Le doctorat : et après ? </vt:lpstr>
      <vt:lpstr>Présentation PowerPoint</vt:lpstr>
      <vt:lpstr>Présentation PowerPoint</vt:lpstr>
      <vt:lpstr>Le doctorat : et après ? </vt:lpstr>
      <vt:lpstr>Quelles compétences développe-t-on en doctorat?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Programme d’Auto Evaluation des compétences RNCP sur Adum - Tutoriel de Procédure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UBFC UBFC</dc:creator>
  <cp:lastModifiedBy>candice.chaillou</cp:lastModifiedBy>
  <cp:revision>227</cp:revision>
  <cp:lastPrinted>2017-11-10T15:57:55Z</cp:lastPrinted>
  <dcterms:created xsi:type="dcterms:W3CDTF">2017-05-18T11:56:40Z</dcterms:created>
  <dcterms:modified xsi:type="dcterms:W3CDTF">2022-06-09T11:36:20Z</dcterms:modified>
</cp:coreProperties>
</file>