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6"/>
  </p:notesMasterIdLst>
  <p:handoutMasterIdLst>
    <p:handoutMasterId r:id="rId27"/>
  </p:handoutMasterIdLst>
  <p:sldIdLst>
    <p:sldId id="256" r:id="rId2"/>
    <p:sldId id="436" r:id="rId3"/>
    <p:sldId id="278" r:id="rId4"/>
    <p:sldId id="320" r:id="rId5"/>
    <p:sldId id="369" r:id="rId6"/>
    <p:sldId id="370" r:id="rId7"/>
    <p:sldId id="371" r:id="rId8"/>
    <p:sldId id="374" r:id="rId9"/>
    <p:sldId id="372" r:id="rId10"/>
    <p:sldId id="375" r:id="rId11"/>
    <p:sldId id="376" r:id="rId12"/>
    <p:sldId id="437" r:id="rId13"/>
    <p:sldId id="435" r:id="rId14"/>
    <p:sldId id="257" r:id="rId15"/>
    <p:sldId id="258" r:id="rId16"/>
    <p:sldId id="259" r:id="rId17"/>
    <p:sldId id="260" r:id="rId18"/>
    <p:sldId id="438" r:id="rId19"/>
    <p:sldId id="489" r:id="rId20"/>
    <p:sldId id="312" r:id="rId21"/>
    <p:sldId id="506" r:id="rId22"/>
    <p:sldId id="507" r:id="rId23"/>
    <p:sldId id="505" r:id="rId24"/>
    <p:sldId id="434" r:id="rId25"/>
  </p:sldIdLst>
  <p:sldSz cx="9144000" cy="6858000" type="screen4x3"/>
  <p:notesSz cx="6858000" cy="9144000"/>
  <p:defaultTextStyle>
    <a:defPPr>
      <a:defRPr lang="fr-FR"/>
    </a:defPPr>
    <a:lvl1pPr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1pPr>
    <a:lvl2pPr marL="4572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2pPr>
    <a:lvl3pPr marL="9144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3pPr>
    <a:lvl4pPr marL="13716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4pPr>
    <a:lvl5pPr marL="18288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5pPr>
    <a:lvl6pPr marL="2286000" algn="l" defTabSz="457200" rtl="0" eaLnBrk="1" latinLnBrk="0" hangingPunct="1">
      <a:defRPr kern="1200">
        <a:solidFill>
          <a:schemeClr val="tx1"/>
        </a:solidFill>
        <a:latin typeface="Arial" charset="0"/>
        <a:ea typeface="ＭＳ Ｐゴシック" charset="0"/>
        <a:cs typeface="ＭＳ Ｐゴシック" charset="0"/>
      </a:defRPr>
    </a:lvl6pPr>
    <a:lvl7pPr marL="2743200" algn="l" defTabSz="457200" rtl="0" eaLnBrk="1" latinLnBrk="0" hangingPunct="1">
      <a:defRPr kern="1200">
        <a:solidFill>
          <a:schemeClr val="tx1"/>
        </a:solidFill>
        <a:latin typeface="Arial" charset="0"/>
        <a:ea typeface="ＭＳ Ｐゴシック" charset="0"/>
        <a:cs typeface="ＭＳ Ｐゴシック" charset="0"/>
      </a:defRPr>
    </a:lvl7pPr>
    <a:lvl8pPr marL="3200400" algn="l" defTabSz="457200" rtl="0" eaLnBrk="1" latinLnBrk="0" hangingPunct="1">
      <a:defRPr kern="1200">
        <a:solidFill>
          <a:schemeClr val="tx1"/>
        </a:solidFill>
        <a:latin typeface="Arial" charset="0"/>
        <a:ea typeface="ＭＳ Ｐゴシック" charset="0"/>
        <a:cs typeface="ＭＳ Ｐゴシック" charset="0"/>
      </a:defRPr>
    </a:lvl8pPr>
    <a:lvl9pPr marL="3657600" algn="l" defTabSz="457200" rtl="0" eaLnBrk="1" latinLnBrk="0" hangingPunct="1">
      <a:defRPr kern="1200">
        <a:solidFill>
          <a:schemeClr val="tx1"/>
        </a:solidFill>
        <a:latin typeface="Arial"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03"/>
    <p:restoredTop sz="84288" autoAdjust="0"/>
  </p:normalViewPr>
  <p:slideViewPr>
    <p:cSldViewPr snapToGrid="0" snapToObjects="1">
      <p:cViewPr varScale="1">
        <p:scale>
          <a:sx n="82" d="100"/>
          <a:sy n="82" d="100"/>
        </p:scale>
        <p:origin x="168" y="76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Feuille_de_calcul_Microsoft_Excel.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Feuille_de_calcul_Microsoft_Excel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Feuil1!$B$1</c:f>
              <c:strCache>
                <c:ptCount val="1"/>
                <c:pt idx="0">
                  <c:v>Répartition de la recette</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56FD-6145-9A98-8CE40E3CF92B}"/>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56FD-6145-9A98-8CE40E3CF92B}"/>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56FD-6145-9A98-8CE40E3CF92B}"/>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56FD-6145-9A98-8CE40E3CF92B}"/>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56FD-6145-9A98-8CE40E3CF92B}"/>
              </c:ext>
            </c:extLst>
          </c:dPt>
          <c:dPt>
            <c:idx val="5"/>
            <c:bubble3D val="0"/>
            <c:spPr>
              <a:solidFill>
                <a:schemeClr val="accent6"/>
              </a:solidFill>
              <a:ln w="19050">
                <a:solidFill>
                  <a:schemeClr val="lt1"/>
                </a:solidFill>
              </a:ln>
              <a:effectLst/>
            </c:spPr>
            <c:extLst>
              <c:ext xmlns:c16="http://schemas.microsoft.com/office/drawing/2014/chart" uri="{C3380CC4-5D6E-409C-BE32-E72D297353CC}">
                <c16:uniqueId val="{0000000B-56FD-6145-9A98-8CE40E3CF92B}"/>
              </c:ext>
            </c:extLst>
          </c:dPt>
          <c:dLbls>
            <c:dLbl>
              <c:idx val="0"/>
              <c:layout>
                <c:manualLayout>
                  <c:x val="0.11549947749586857"/>
                  <c:y val="-1.4168841069913791E-2"/>
                </c:manualLayout>
              </c:layout>
              <c:showLegendKey val="1"/>
              <c:showVal val="1"/>
              <c:showCatName val="1"/>
              <c:showSerName val="0"/>
              <c:showPercent val="0"/>
              <c:showBubbleSize val="0"/>
              <c:separator>
</c:separator>
              <c:extLst>
                <c:ext xmlns:c15="http://schemas.microsoft.com/office/drawing/2012/chart" uri="{CE6537A1-D6FC-4f65-9D91-7224C49458BB}">
                  <c15:layout>
                    <c:manualLayout>
                      <c:w val="0.19050780110819482"/>
                      <c:h val="0.13140650950968888"/>
                    </c:manualLayout>
                  </c15:layout>
                </c:ext>
                <c:ext xmlns:c16="http://schemas.microsoft.com/office/drawing/2014/chart" uri="{C3380CC4-5D6E-409C-BE32-E72D297353CC}">
                  <c16:uniqueId val="{00000001-56FD-6145-9A98-8CE40E3CF92B}"/>
                </c:ext>
              </c:extLst>
            </c:dLbl>
            <c:dLbl>
              <c:idx val="1"/>
              <c:layout>
                <c:manualLayout>
                  <c:x val="0.18097902692718965"/>
                  <c:y val="7.3793769932029768E-2"/>
                </c:manualLayout>
              </c:layout>
              <c:showLegendKey val="1"/>
              <c:showVal val="1"/>
              <c:showCatName val="1"/>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03-56FD-6145-9A98-8CE40E3CF92B}"/>
                </c:ext>
              </c:extLst>
            </c:dLbl>
            <c:dLbl>
              <c:idx val="2"/>
              <c:layout>
                <c:manualLayout>
                  <c:x val="0.30642910955574998"/>
                  <c:y val="-0.14522909083099797"/>
                </c:manualLayout>
              </c:layout>
              <c:showLegendKey val="1"/>
              <c:showVal val="1"/>
              <c:showCatName val="1"/>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05-56FD-6145-9A98-8CE40E3CF92B}"/>
                </c:ext>
              </c:extLst>
            </c:dLbl>
            <c:dLbl>
              <c:idx val="3"/>
              <c:layout>
                <c:manualLayout>
                  <c:x val="-0.1572755662486634"/>
                  <c:y val="7.6133535203856989E-2"/>
                </c:manualLayout>
              </c:layout>
              <c:showLegendKey val="1"/>
              <c:showVal val="1"/>
              <c:showCatName val="1"/>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07-56FD-6145-9A98-8CE40E3CF92B}"/>
                </c:ext>
              </c:extLst>
            </c:dLbl>
            <c:dLbl>
              <c:idx val="4"/>
              <c:layout>
                <c:manualLayout>
                  <c:x val="-4.4717604743851516E-2"/>
                  <c:y val="-2.3100860097284431E-2"/>
                </c:manualLayout>
              </c:layout>
              <c:showLegendKey val="1"/>
              <c:showVal val="1"/>
              <c:showCatName val="1"/>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09-56FD-6145-9A98-8CE40E3CF92B}"/>
                </c:ext>
              </c:extLst>
            </c:dLbl>
            <c:dLbl>
              <c:idx val="5"/>
              <c:layout>
                <c:manualLayout>
                  <c:x val="0.17061351706036745"/>
                  <c:y val="0"/>
                </c:manualLayout>
              </c:layout>
              <c:showLegendKey val="1"/>
              <c:showVal val="1"/>
              <c:showCatName val="1"/>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0B-56FD-6145-9A98-8CE40E3CF92B}"/>
                </c:ext>
              </c:extLst>
            </c:dLbl>
            <c:numFmt formatCode="#,##0.00\ &quot;€&quot;" sourceLinked="0"/>
            <c:spPr>
              <a:noFill/>
              <a:ln>
                <a:noFill/>
              </a:ln>
              <a:effectLst/>
            </c:spPr>
            <c:txPr>
              <a:bodyPr rot="0" spcFirstLastPara="1" vertOverflow="ellipsis" vert="horz" wrap="square" anchor="ctr" anchorCtr="1"/>
              <a:lstStyle/>
              <a:p>
                <a:pPr>
                  <a:defRPr sz="1197" b="0" i="0" u="none" strike="noStrike" kern="1200" baseline="0">
                    <a:ln>
                      <a:noFill/>
                    </a:ln>
                    <a:solidFill>
                      <a:schemeClr val="tx1"/>
                    </a:solidFill>
                    <a:latin typeface="+mn-lt"/>
                    <a:ea typeface="+mn-ea"/>
                    <a:cs typeface="+mn-cs"/>
                  </a:defRPr>
                </a:pPr>
                <a:endParaRPr lang="fr-FR"/>
              </a:p>
            </c:txPr>
            <c:showLegendKey val="1"/>
            <c:showVal val="1"/>
            <c:showCatName val="1"/>
            <c:showSerName val="0"/>
            <c:showPercent val="0"/>
            <c:showBubbleSize val="0"/>
            <c:separator>
</c:separator>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Feuil1!$A$2:$A$6</c:f>
              <c:strCache>
                <c:ptCount val="5"/>
                <c:pt idx="0">
                  <c:v>Dotation Etat (via université)</c:v>
                </c:pt>
                <c:pt idx="1">
                  <c:v>Prestations recherche</c:v>
                </c:pt>
                <c:pt idx="2">
                  <c:v>Ouvertures sur conventions 2022</c:v>
                </c:pt>
                <c:pt idx="3">
                  <c:v>Report sur conventions</c:v>
                </c:pt>
                <c:pt idx="4">
                  <c:v>BQR </c:v>
                </c:pt>
              </c:strCache>
            </c:strRef>
          </c:cat>
          <c:val>
            <c:numRef>
              <c:f>Feuil1!$B$2:$B$6</c:f>
              <c:numCache>
                <c:formatCode>General</c:formatCode>
                <c:ptCount val="5"/>
                <c:pt idx="0">
                  <c:v>99639</c:v>
                </c:pt>
                <c:pt idx="1">
                  <c:v>3712</c:v>
                </c:pt>
                <c:pt idx="2">
                  <c:v>1496265</c:v>
                </c:pt>
                <c:pt idx="3">
                  <c:v>84870</c:v>
                </c:pt>
                <c:pt idx="4">
                  <c:v>5000</c:v>
                </c:pt>
              </c:numCache>
            </c:numRef>
          </c:val>
          <c:extLst>
            <c:ext xmlns:c16="http://schemas.microsoft.com/office/drawing/2014/chart" uri="{C3380CC4-5D6E-409C-BE32-E72D297353CC}">
              <c16:uniqueId val="{0000000C-56FD-6145-9A98-8CE40E3CF92B}"/>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ln>
            <a:noFill/>
          </a:ln>
          <a:solidFill>
            <a:schemeClr val="tx1"/>
          </a:solidFill>
        </a:defRPr>
      </a:pPr>
      <a:endParaRPr lang="fr-FR"/>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Feuil1!$B$1</c:f>
              <c:strCache>
                <c:ptCount val="1"/>
                <c:pt idx="0">
                  <c:v>fdf</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7634-A641-8DBF-EEAF0146F6FE}"/>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7634-A641-8DBF-EEAF0146F6FE}"/>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7634-A641-8DBF-EEAF0146F6FE}"/>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7634-A641-8DBF-EEAF0146F6FE}"/>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7634-A641-8DBF-EEAF0146F6FE}"/>
              </c:ext>
            </c:extLst>
          </c:dPt>
          <c:dPt>
            <c:idx val="5"/>
            <c:bubble3D val="0"/>
            <c:spPr>
              <a:solidFill>
                <a:schemeClr val="accent6"/>
              </a:solidFill>
              <a:ln w="19050">
                <a:solidFill>
                  <a:schemeClr val="lt1"/>
                </a:solidFill>
              </a:ln>
              <a:effectLst/>
            </c:spPr>
            <c:extLst>
              <c:ext xmlns:c16="http://schemas.microsoft.com/office/drawing/2014/chart" uri="{C3380CC4-5D6E-409C-BE32-E72D297353CC}">
                <c16:uniqueId val="{0000000B-7634-A641-8DBF-EEAF0146F6FE}"/>
              </c:ext>
            </c:extLst>
          </c:dPt>
          <c:dLbls>
            <c:dLbl>
              <c:idx val="0"/>
              <c:layout>
                <c:manualLayout>
                  <c:x val="-3.3276222416643497E-3"/>
                  <c:y val="-0.13679409221860633"/>
                </c:manualLayout>
              </c:layout>
              <c:showLegendKey val="1"/>
              <c:showVal val="1"/>
              <c:showCatName val="1"/>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01-7634-A641-8DBF-EEAF0146F6FE}"/>
                </c:ext>
              </c:extLst>
            </c:dLbl>
            <c:dLbl>
              <c:idx val="1"/>
              <c:layout>
                <c:manualLayout>
                  <c:x val="4.6719767667930401E-2"/>
                  <c:y val="-9.4030154466574298E-2"/>
                </c:manualLayout>
              </c:layout>
              <c:showLegendKey val="1"/>
              <c:showVal val="1"/>
              <c:showCatName val="1"/>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03-7634-A641-8DBF-EEAF0146F6FE}"/>
                </c:ext>
              </c:extLst>
            </c:dLbl>
            <c:dLbl>
              <c:idx val="2"/>
              <c:layout>
                <c:manualLayout>
                  <c:x val="2.7977422961018648E-2"/>
                  <c:y val="-2.8959803692606517E-2"/>
                </c:manualLayout>
              </c:layout>
              <c:showLegendKey val="1"/>
              <c:showVal val="1"/>
              <c:showCatName val="1"/>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05-7634-A641-8DBF-EEAF0146F6FE}"/>
                </c:ext>
              </c:extLst>
            </c:dLbl>
            <c:dLbl>
              <c:idx val="3"/>
              <c:layout>
                <c:manualLayout>
                  <c:x val="-0.18306369689899873"/>
                  <c:y val="-0.10394959039656312"/>
                </c:manualLayout>
              </c:layout>
              <c:tx>
                <c:rich>
                  <a:bodyPr/>
                  <a:lstStyle/>
                  <a:p>
                    <a:fld id="{4D979A66-5FC2-4ABF-AC3A-928066F2809A}" type="CATEGORYNAME">
                      <a:rPr lang="en-US" smtClean="0"/>
                      <a:pPr/>
                      <a:t>[NOM DE CATÉGORIE]</a:t>
                    </a:fld>
                    <a:r>
                      <a:rPr lang="en-US" baseline="0" dirty="0"/>
                      <a:t>
</a:t>
                    </a:r>
                    <a:fld id="{47D6668C-4C42-41CC-82DB-79613D32AC11}" type="VALUE">
                      <a:rPr lang="en-US" baseline="0"/>
                      <a:pPr/>
                      <a:t>[VALEUR]</a:t>
                    </a:fld>
                    <a:endParaRPr lang="en-US" baseline="0" dirty="0"/>
                  </a:p>
                </c:rich>
              </c:tx>
              <c:showLegendKey val="1"/>
              <c:showVal val="1"/>
              <c:showCatName val="1"/>
              <c:showSerName val="0"/>
              <c:showPercent val="0"/>
              <c:showBubbleSize val="0"/>
              <c:separator>
</c:separator>
              <c:extLst>
                <c:ext xmlns:c15="http://schemas.microsoft.com/office/drawing/2012/chart" uri="{CE6537A1-D6FC-4f65-9D91-7224C49458BB}">
                  <c15:dlblFieldTable/>
                  <c15:showDataLabelsRange val="0"/>
                </c:ext>
                <c:ext xmlns:c16="http://schemas.microsoft.com/office/drawing/2014/chart" uri="{C3380CC4-5D6E-409C-BE32-E72D297353CC}">
                  <c16:uniqueId val="{00000007-7634-A641-8DBF-EEAF0146F6FE}"/>
                </c:ext>
              </c:extLst>
            </c:dLbl>
            <c:dLbl>
              <c:idx val="4"/>
              <c:layout>
                <c:manualLayout>
                  <c:x val="-0.10490278992903665"/>
                  <c:y val="-6.9255537440319329E-2"/>
                </c:manualLayout>
              </c:layout>
              <c:showLegendKey val="1"/>
              <c:showVal val="1"/>
              <c:showCatName val="1"/>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09-7634-A641-8DBF-EEAF0146F6FE}"/>
                </c:ext>
              </c:extLst>
            </c:dLbl>
            <c:numFmt formatCode="#,##0.00\ &quot;€&quot;" sourceLinked="0"/>
            <c:spPr>
              <a:noFill/>
              <a:ln>
                <a:noFill/>
              </a:ln>
              <a:effectLst/>
            </c:spPr>
            <c:txPr>
              <a:bodyPr rot="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fr-FR"/>
              </a:p>
            </c:txPr>
            <c:showLegendKey val="1"/>
            <c:showVal val="1"/>
            <c:showCatName val="1"/>
            <c:showSerName val="0"/>
            <c:showPercent val="0"/>
            <c:showBubbleSize val="0"/>
            <c:separator>
</c:separator>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Feuil1!$A$2:$A$6</c:f>
              <c:strCache>
                <c:ptCount val="5"/>
                <c:pt idx="0">
                  <c:v>Masse personnel</c:v>
                </c:pt>
                <c:pt idx="1">
                  <c:v>Fonctionnement général</c:v>
                </c:pt>
                <c:pt idx="2">
                  <c:v>Investissement général</c:v>
                </c:pt>
                <c:pt idx="3">
                  <c:v>Investissement sur conventions</c:v>
                </c:pt>
                <c:pt idx="4">
                  <c:v>Fonctionnement sur conventions</c:v>
                </c:pt>
              </c:strCache>
            </c:strRef>
          </c:cat>
          <c:val>
            <c:numRef>
              <c:f>Feuil1!$B$2:$B$6</c:f>
              <c:numCache>
                <c:formatCode>General</c:formatCode>
                <c:ptCount val="5"/>
                <c:pt idx="0">
                  <c:v>568644</c:v>
                </c:pt>
                <c:pt idx="1">
                  <c:v>85541</c:v>
                </c:pt>
                <c:pt idx="2">
                  <c:v>17810</c:v>
                </c:pt>
                <c:pt idx="3">
                  <c:v>455303</c:v>
                </c:pt>
                <c:pt idx="4">
                  <c:v>562188</c:v>
                </c:pt>
              </c:numCache>
            </c:numRef>
          </c:val>
          <c:extLst>
            <c:ext xmlns:c16="http://schemas.microsoft.com/office/drawing/2014/chart" uri="{C3380CC4-5D6E-409C-BE32-E72D297353CC}">
              <c16:uniqueId val="{0000000C-7634-A641-8DBF-EEAF0146F6FE}"/>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solidFill>
            <a:schemeClr val="tx1"/>
          </a:solidFill>
        </a:defRPr>
      </a:pPr>
      <a:endParaRPr lang="fr-FR"/>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cs typeface="Arial" charset="0"/>
              </a:defRPr>
            </a:lvl1pPr>
          </a:lstStyle>
          <a:p>
            <a:pPr>
              <a:defRPr/>
            </a:pPr>
            <a:fld id="{337FB661-5777-FA48-8378-75BD1E3273AE}" type="datetimeFigureOut">
              <a:rPr lang="fr-FR"/>
              <a:pPr>
                <a:defRPr/>
              </a:pPr>
              <a:t>14/06/2022</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cs typeface="Arial" charset="0"/>
              </a:defRPr>
            </a:lvl1pPr>
          </a:lstStyle>
          <a:p>
            <a:pPr>
              <a:defRPr/>
            </a:pPr>
            <a:fld id="{82989690-4538-1640-B2E1-644A62E19C32}" type="slidenum">
              <a:rPr lang="fr-FR"/>
              <a:pPr>
                <a:defRPr/>
              </a:pPr>
              <a:t>‹N°›</a:t>
            </a:fld>
            <a:endParaRPr lang="fr-FR"/>
          </a:p>
        </p:txBody>
      </p:sp>
    </p:spTree>
    <p:extLst>
      <p:ext uri="{BB962C8B-B14F-4D97-AF65-F5344CB8AC3E}">
        <p14:creationId xmlns:p14="http://schemas.microsoft.com/office/powerpoint/2010/main" val="112853062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cs typeface="Arial" charset="0"/>
              </a:defRPr>
            </a:lvl1pPr>
          </a:lstStyle>
          <a:p>
            <a:pPr>
              <a:defRPr/>
            </a:pPr>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cs typeface="Arial" charset="0"/>
              </a:defRPr>
            </a:lvl1pPr>
          </a:lstStyle>
          <a:p>
            <a:pPr>
              <a:defRPr/>
            </a:pPr>
            <a:fld id="{C9A5E09E-7E7F-2241-8500-DC4495247B8C}" type="datetimeFigureOut">
              <a:rPr lang="fr-FR"/>
              <a:pPr>
                <a:defRPr/>
              </a:pPr>
              <a:t>14/06/2022</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fr-FR" noProof="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noProof="0"/>
              <a:t>Cliquez pour modifier les styles du texte du masque</a:t>
            </a:r>
          </a:p>
          <a:p>
            <a:pPr lvl="1"/>
            <a:r>
              <a:rPr lang="fr-FR" noProof="0"/>
              <a:t>Deuxième niveau</a:t>
            </a:r>
          </a:p>
          <a:p>
            <a:pPr lvl="2"/>
            <a:r>
              <a:rPr lang="fr-FR" noProof="0"/>
              <a:t>Troisième niveau</a:t>
            </a:r>
          </a:p>
          <a:p>
            <a:pPr lvl="3"/>
            <a:r>
              <a:rPr lang="fr-FR" noProof="0"/>
              <a:t>Quatrième niveau</a:t>
            </a:r>
          </a:p>
          <a:p>
            <a:pPr lvl="4"/>
            <a:r>
              <a:rPr lang="fr-FR" noProof="0"/>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cs typeface="Arial" charset="0"/>
              </a:defRPr>
            </a:lvl1pPr>
          </a:lstStyle>
          <a:p>
            <a:pPr>
              <a:defRPr/>
            </a:pPr>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cs typeface="Arial" charset="0"/>
              </a:defRPr>
            </a:lvl1pPr>
          </a:lstStyle>
          <a:p>
            <a:pPr>
              <a:defRPr/>
            </a:pPr>
            <a:fld id="{BD23FED1-AC32-7F4F-B092-59826D0CD103}" type="slidenum">
              <a:rPr lang="fr-FR"/>
              <a:pPr>
                <a:defRPr/>
              </a:pPr>
              <a:t>‹N°›</a:t>
            </a:fld>
            <a:endParaRPr lang="fr-FR"/>
          </a:p>
        </p:txBody>
      </p:sp>
    </p:spTree>
    <p:extLst>
      <p:ext uri="{BB962C8B-B14F-4D97-AF65-F5344CB8AC3E}">
        <p14:creationId xmlns:p14="http://schemas.microsoft.com/office/powerpoint/2010/main" val="3443061164"/>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mn-lt"/>
        <a:ea typeface="ＭＳ Ｐゴシック" charset="0"/>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a:defRPr/>
            </a:pPr>
            <a:fld id="{DB836284-9482-4B7F-91FC-3DEDEADDB811}" type="slidenum">
              <a:rPr lang="fr-FR" altLang="fr-FR" smtClean="0"/>
              <a:pPr>
                <a:defRPr/>
              </a:pPr>
              <a:t>5</a:t>
            </a:fld>
            <a:endParaRPr lang="fr-FR" altLang="fr-FR" dirty="0"/>
          </a:p>
        </p:txBody>
      </p:sp>
    </p:spTree>
    <p:extLst>
      <p:ext uri="{BB962C8B-B14F-4D97-AF65-F5344CB8AC3E}">
        <p14:creationId xmlns:p14="http://schemas.microsoft.com/office/powerpoint/2010/main" val="264316473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pic>
        <p:nvPicPr>
          <p:cNvPr id="4" name="Image 6"/>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467100" y="249238"/>
            <a:ext cx="2197100" cy="330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 name="Rectangle 4"/>
          <p:cNvSpPr/>
          <p:nvPr userDrawn="1"/>
        </p:nvSpPr>
        <p:spPr>
          <a:xfrm>
            <a:off x="3325813" y="0"/>
            <a:ext cx="2589212" cy="749300"/>
          </a:xfrm>
          <a:prstGeom prst="rect">
            <a:avLst/>
          </a:prstGeom>
          <a:solidFill>
            <a:srgbClr val="FFFFFF"/>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fr-FR"/>
          </a:p>
        </p:txBody>
      </p:sp>
      <p:sp>
        <p:nvSpPr>
          <p:cNvPr id="2" name="Titre 1"/>
          <p:cNvSpPr>
            <a:spLocks noGrp="1"/>
          </p:cNvSpPr>
          <p:nvPr>
            <p:ph type="ctrTitle"/>
          </p:nvPr>
        </p:nvSpPr>
        <p:spPr>
          <a:xfrm>
            <a:off x="685800" y="2130425"/>
            <a:ext cx="7772400" cy="1470025"/>
          </a:xfrm>
        </p:spPr>
        <p:txBody>
          <a:bodyPr/>
          <a:lstStyle/>
          <a:p>
            <a:r>
              <a:rPr lang="fr-FR" dirty="0"/>
              <a:t>Cliquez et modifiez le titre</a:t>
            </a: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Cliquez pour modifier le style des sous-titres du masque</a:t>
            </a:r>
          </a:p>
        </p:txBody>
      </p:sp>
      <p:sp>
        <p:nvSpPr>
          <p:cNvPr id="6" name="Espace réservé du numéro de diapositive 5"/>
          <p:cNvSpPr>
            <a:spLocks noGrp="1"/>
          </p:cNvSpPr>
          <p:nvPr>
            <p:ph type="sldNum" sz="quarter" idx="10"/>
          </p:nvPr>
        </p:nvSpPr>
        <p:spPr>
          <a:xfrm>
            <a:off x="7642225" y="6356350"/>
            <a:ext cx="536575" cy="501650"/>
          </a:xfrm>
        </p:spPr>
        <p:txBody>
          <a:bodyPr/>
          <a:lstStyle>
            <a:lvl1pPr>
              <a:defRPr/>
            </a:lvl1pPr>
          </a:lstStyle>
          <a:p>
            <a:pPr>
              <a:defRPr/>
            </a:pPr>
            <a:fld id="{FA1F88FC-11C6-5C45-8C14-205EC3537937}" type="slidenum">
              <a:rPr lang="fr-FR"/>
              <a:pPr>
                <a:defRPr/>
              </a:pPr>
              <a:t>‹N°›</a:t>
            </a:fld>
            <a:endParaRPr lang="fr-FR"/>
          </a:p>
        </p:txBody>
      </p:sp>
    </p:spTree>
    <p:extLst>
      <p:ext uri="{BB962C8B-B14F-4D97-AF65-F5344CB8AC3E}">
        <p14:creationId xmlns:p14="http://schemas.microsoft.com/office/powerpoint/2010/main" val="31542077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a:xfrm>
            <a:off x="8235950" y="582613"/>
            <a:ext cx="901700" cy="158750"/>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cs typeface="Arial" charset="0"/>
              </a:defRPr>
            </a:lvl1pPr>
          </a:lstStyle>
          <a:p>
            <a:pPr>
              <a:defRPr/>
            </a:pPr>
            <a:fld id="{251B37DC-384B-1A48-B749-E9E67F124E97}" type="datetime1">
              <a:rPr lang="fr-FR" smtClean="0"/>
              <a:pPr>
                <a:defRPr/>
              </a:pPr>
              <a:t>14/06/2022</a:t>
            </a:fld>
            <a:endParaRPr lang="fr-FR"/>
          </a:p>
        </p:txBody>
      </p:sp>
      <p:sp>
        <p:nvSpPr>
          <p:cNvPr id="5" name="Espace réservé du pied de page 4"/>
          <p:cNvSpPr>
            <a:spLocks noGrp="1"/>
          </p:cNvSpPr>
          <p:nvPr>
            <p:ph type="ftr" sz="quarter" idx="11"/>
          </p:nvPr>
        </p:nvSpPr>
        <p:spPr>
          <a:xfrm>
            <a:off x="2073275" y="6343650"/>
            <a:ext cx="56388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fr-FR"/>
          </a:p>
        </p:txBody>
      </p:sp>
      <p:sp>
        <p:nvSpPr>
          <p:cNvPr id="6" name="Espace réservé du numéro de diapositive 5"/>
          <p:cNvSpPr>
            <a:spLocks noGrp="1"/>
          </p:cNvSpPr>
          <p:nvPr>
            <p:ph type="sldNum" sz="quarter" idx="12"/>
          </p:nvPr>
        </p:nvSpPr>
        <p:spPr>
          <a:xfrm>
            <a:off x="6553200" y="6356350"/>
            <a:ext cx="2133600" cy="365125"/>
          </a:xfrm>
        </p:spPr>
        <p:txBody>
          <a:bodyPr/>
          <a:lstStyle>
            <a:lvl1pPr>
              <a:defRPr/>
            </a:lvl1pPr>
          </a:lstStyle>
          <a:p>
            <a:pPr>
              <a:defRPr/>
            </a:pPr>
            <a:fld id="{6BD4E37C-8786-9E45-8193-8498D5E31E2F}" type="slidenum">
              <a:rPr lang="fr-FR"/>
              <a:pPr>
                <a:defRPr/>
              </a:pPr>
              <a:t>‹N°›</a:t>
            </a:fld>
            <a:endParaRPr lang="fr-FR"/>
          </a:p>
        </p:txBody>
      </p:sp>
    </p:spTree>
    <p:extLst>
      <p:ext uri="{BB962C8B-B14F-4D97-AF65-F5344CB8AC3E}">
        <p14:creationId xmlns:p14="http://schemas.microsoft.com/office/powerpoint/2010/main" val="24829588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a:t>Cliquez et modifiez le titre</a:t>
            </a: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a:xfrm>
            <a:off x="8235950" y="582613"/>
            <a:ext cx="901700" cy="158750"/>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cs typeface="Arial" charset="0"/>
              </a:defRPr>
            </a:lvl1pPr>
          </a:lstStyle>
          <a:p>
            <a:pPr>
              <a:defRPr/>
            </a:pPr>
            <a:fld id="{948C60A5-80B9-0946-BC60-8525D90F3DAF}" type="datetime1">
              <a:rPr lang="fr-FR" smtClean="0"/>
              <a:pPr>
                <a:defRPr/>
              </a:pPr>
              <a:t>14/06/2022</a:t>
            </a:fld>
            <a:endParaRPr lang="fr-FR"/>
          </a:p>
        </p:txBody>
      </p:sp>
      <p:sp>
        <p:nvSpPr>
          <p:cNvPr id="5" name="Espace réservé du pied de page 4"/>
          <p:cNvSpPr>
            <a:spLocks noGrp="1"/>
          </p:cNvSpPr>
          <p:nvPr>
            <p:ph type="ftr" sz="quarter" idx="11"/>
          </p:nvPr>
        </p:nvSpPr>
        <p:spPr>
          <a:xfrm>
            <a:off x="2073275" y="6343650"/>
            <a:ext cx="56388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fr-FR"/>
          </a:p>
        </p:txBody>
      </p:sp>
      <p:sp>
        <p:nvSpPr>
          <p:cNvPr id="6" name="Espace réservé du numéro de diapositive 5"/>
          <p:cNvSpPr>
            <a:spLocks noGrp="1"/>
          </p:cNvSpPr>
          <p:nvPr>
            <p:ph type="sldNum" sz="quarter" idx="12"/>
          </p:nvPr>
        </p:nvSpPr>
        <p:spPr>
          <a:xfrm>
            <a:off x="6553200" y="6356350"/>
            <a:ext cx="2133600" cy="365125"/>
          </a:xfrm>
        </p:spPr>
        <p:txBody>
          <a:bodyPr/>
          <a:lstStyle>
            <a:lvl1pPr>
              <a:defRPr/>
            </a:lvl1pPr>
          </a:lstStyle>
          <a:p>
            <a:pPr>
              <a:defRPr/>
            </a:pPr>
            <a:fld id="{EA509F88-007E-BE4A-9BAA-254CD1C6AB8C}" type="slidenum">
              <a:rPr lang="fr-FR"/>
              <a:pPr>
                <a:defRPr/>
              </a:pPr>
              <a:t>‹N°›</a:t>
            </a:fld>
            <a:endParaRPr lang="fr-FR"/>
          </a:p>
        </p:txBody>
      </p:sp>
    </p:spTree>
    <p:extLst>
      <p:ext uri="{BB962C8B-B14F-4D97-AF65-F5344CB8AC3E}">
        <p14:creationId xmlns:p14="http://schemas.microsoft.com/office/powerpoint/2010/main" val="26735952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4" name="Espace réservé du numéro de diapositive 5"/>
          <p:cNvSpPr txBox="1">
            <a:spLocks/>
          </p:cNvSpPr>
          <p:nvPr userDrawn="1"/>
        </p:nvSpPr>
        <p:spPr>
          <a:xfrm>
            <a:off x="7642225" y="6356350"/>
            <a:ext cx="536575" cy="501650"/>
          </a:xfrm>
          <a:prstGeom prst="rect">
            <a:avLst/>
          </a:prstGeom>
        </p:spPr>
        <p:txBody>
          <a:bodyPr/>
          <a:lstStyle>
            <a:lvl1pPr>
              <a:defRPr>
                <a:solidFill>
                  <a:schemeClr val="tx1"/>
                </a:solidFill>
                <a:latin typeface="Calibri" charset="0"/>
                <a:ea typeface="ＭＳ Ｐゴシック" charset="0"/>
                <a:cs typeface="Arial" charset="0"/>
              </a:defRPr>
            </a:lvl1pPr>
            <a:lvl2pPr marL="742950" indent="-285750">
              <a:defRPr>
                <a:solidFill>
                  <a:schemeClr val="tx1"/>
                </a:solidFill>
                <a:latin typeface="Calibri" charset="0"/>
                <a:ea typeface="Arial" charset="0"/>
                <a:cs typeface="Arial" charset="0"/>
              </a:defRPr>
            </a:lvl2pPr>
            <a:lvl3pPr marL="1143000" indent="-228600">
              <a:defRPr>
                <a:solidFill>
                  <a:schemeClr val="tx1"/>
                </a:solidFill>
                <a:latin typeface="Calibri" charset="0"/>
                <a:ea typeface="Arial" charset="0"/>
                <a:cs typeface="Arial" charset="0"/>
              </a:defRPr>
            </a:lvl3pPr>
            <a:lvl4pPr marL="1600200" indent="-228600">
              <a:defRPr>
                <a:solidFill>
                  <a:schemeClr val="tx1"/>
                </a:solidFill>
                <a:latin typeface="Calibri" charset="0"/>
                <a:ea typeface="Arial" charset="0"/>
                <a:cs typeface="Arial" charset="0"/>
              </a:defRPr>
            </a:lvl4pPr>
            <a:lvl5pPr marL="2057400" indent="-228600">
              <a:defRPr>
                <a:solidFill>
                  <a:schemeClr val="tx1"/>
                </a:solidFill>
                <a:latin typeface="Calibri" charset="0"/>
                <a:ea typeface="Arial" charset="0"/>
                <a:cs typeface="Arial" charset="0"/>
              </a:defRPr>
            </a:lvl5pPr>
            <a:lvl6pPr marL="2514600" indent="-228600" fontAlgn="base">
              <a:spcBef>
                <a:spcPct val="0"/>
              </a:spcBef>
              <a:spcAft>
                <a:spcPct val="0"/>
              </a:spcAft>
              <a:defRPr>
                <a:solidFill>
                  <a:schemeClr val="tx1"/>
                </a:solidFill>
                <a:latin typeface="Calibri" charset="0"/>
                <a:ea typeface="Arial" charset="0"/>
                <a:cs typeface="Arial" charset="0"/>
              </a:defRPr>
            </a:lvl6pPr>
            <a:lvl7pPr marL="2971800" indent="-228600" fontAlgn="base">
              <a:spcBef>
                <a:spcPct val="0"/>
              </a:spcBef>
              <a:spcAft>
                <a:spcPct val="0"/>
              </a:spcAft>
              <a:defRPr>
                <a:solidFill>
                  <a:schemeClr val="tx1"/>
                </a:solidFill>
                <a:latin typeface="Calibri" charset="0"/>
                <a:ea typeface="Arial" charset="0"/>
                <a:cs typeface="Arial" charset="0"/>
              </a:defRPr>
            </a:lvl7pPr>
            <a:lvl8pPr marL="3429000" indent="-228600" fontAlgn="base">
              <a:spcBef>
                <a:spcPct val="0"/>
              </a:spcBef>
              <a:spcAft>
                <a:spcPct val="0"/>
              </a:spcAft>
              <a:defRPr>
                <a:solidFill>
                  <a:schemeClr val="tx1"/>
                </a:solidFill>
                <a:latin typeface="Calibri" charset="0"/>
                <a:ea typeface="Arial" charset="0"/>
                <a:cs typeface="Arial" charset="0"/>
              </a:defRPr>
            </a:lvl8pPr>
            <a:lvl9pPr marL="3886200" indent="-228600" fontAlgn="base">
              <a:spcBef>
                <a:spcPct val="0"/>
              </a:spcBef>
              <a:spcAft>
                <a:spcPct val="0"/>
              </a:spcAft>
              <a:defRPr>
                <a:solidFill>
                  <a:schemeClr val="tx1"/>
                </a:solidFill>
                <a:latin typeface="Calibri" charset="0"/>
                <a:ea typeface="Arial" charset="0"/>
                <a:cs typeface="Arial" charset="0"/>
              </a:defRPr>
            </a:lvl9pPr>
          </a:lstStyle>
          <a:p>
            <a:pPr>
              <a:defRPr/>
            </a:pPr>
            <a:fld id="{4728B503-CEA9-9B4D-A0C7-75D115A4A390}" type="slidenum">
              <a:rPr lang="fr-FR" sz="1600" smtClean="0">
                <a:latin typeface="Futura t" charset="0"/>
                <a:cs typeface="Futura t" charset="0"/>
              </a:rPr>
              <a:pPr>
                <a:defRPr/>
              </a:pPr>
              <a:t>‹N°›</a:t>
            </a:fld>
            <a:endParaRPr lang="fr-FR" sz="1600">
              <a:latin typeface="Futura t" charset="0"/>
              <a:cs typeface="Futura t" charset="0"/>
            </a:endParaRPr>
          </a:p>
        </p:txBody>
      </p:sp>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pied de page 4"/>
          <p:cNvSpPr>
            <a:spLocks noGrp="1"/>
          </p:cNvSpPr>
          <p:nvPr>
            <p:ph type="ftr" sz="quarter" idx="10"/>
          </p:nvPr>
        </p:nvSpPr>
        <p:spPr>
          <a:xfrm>
            <a:off x="2073275" y="6343650"/>
            <a:ext cx="5638800" cy="365125"/>
          </a:xfrm>
          <a:prstGeom prst="rect">
            <a:avLst/>
          </a:prstGeom>
        </p:spPr>
        <p:txBody>
          <a:bodyPr vert="horz" wrap="square" lIns="91440" tIns="45720" rIns="91440" bIns="45720" numCol="1" anchor="t" anchorCtr="0" compatLnSpc="1">
            <a:prstTxWarp prst="textNoShape">
              <a:avLst/>
            </a:prstTxWarp>
          </a:bodyPr>
          <a:lstStyle>
            <a:lvl1pPr>
              <a:defRPr b="0">
                <a:solidFill>
                  <a:schemeClr val="tx1"/>
                </a:solidFill>
                <a:latin typeface="Calibri" charset="0"/>
                <a:cs typeface="Arial" charset="0"/>
              </a:defRPr>
            </a:lvl1pPr>
          </a:lstStyle>
          <a:p>
            <a:pPr>
              <a:defRPr/>
            </a:pPr>
            <a:endParaRPr lang="fr-FR"/>
          </a:p>
        </p:txBody>
      </p:sp>
    </p:spTree>
    <p:extLst>
      <p:ext uri="{BB962C8B-B14F-4D97-AF65-F5344CB8AC3E}">
        <p14:creationId xmlns:p14="http://schemas.microsoft.com/office/powerpoint/2010/main" val="14678099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a:t>Cliquez et modifiez le titre</a:t>
            </a: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Espace réservé de la date 3"/>
          <p:cNvSpPr>
            <a:spLocks noGrp="1"/>
          </p:cNvSpPr>
          <p:nvPr>
            <p:ph type="dt" sz="half" idx="10"/>
          </p:nvPr>
        </p:nvSpPr>
        <p:spPr>
          <a:xfrm>
            <a:off x="8235950" y="582613"/>
            <a:ext cx="901700" cy="158750"/>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cs typeface="Arial" charset="0"/>
              </a:defRPr>
            </a:lvl1pPr>
          </a:lstStyle>
          <a:p>
            <a:pPr>
              <a:defRPr/>
            </a:pPr>
            <a:fld id="{760C8FEA-31FD-A341-AEFC-E226ACEFEA84}" type="datetime1">
              <a:rPr lang="fr-FR" smtClean="0"/>
              <a:pPr>
                <a:defRPr/>
              </a:pPr>
              <a:t>14/06/2022</a:t>
            </a:fld>
            <a:endParaRPr lang="fr-FR"/>
          </a:p>
        </p:txBody>
      </p:sp>
      <p:sp>
        <p:nvSpPr>
          <p:cNvPr id="5" name="Espace réservé du numéro de diapositive 5"/>
          <p:cNvSpPr>
            <a:spLocks noGrp="1"/>
          </p:cNvSpPr>
          <p:nvPr>
            <p:ph type="sldNum" sz="quarter" idx="11"/>
          </p:nvPr>
        </p:nvSpPr>
        <p:spPr>
          <a:xfrm>
            <a:off x="7726363" y="6356350"/>
            <a:ext cx="509587" cy="365125"/>
          </a:xfrm>
        </p:spPr>
        <p:txBody>
          <a:bodyPr/>
          <a:lstStyle>
            <a:lvl1pPr>
              <a:defRPr/>
            </a:lvl1pPr>
          </a:lstStyle>
          <a:p>
            <a:pPr>
              <a:defRPr/>
            </a:pPr>
            <a:fld id="{3480352D-F1A6-0942-9271-3DFC105E4B01}" type="slidenum">
              <a:rPr lang="fr-FR"/>
              <a:pPr>
                <a:defRPr/>
              </a:pPr>
              <a:t>‹N°›</a:t>
            </a:fld>
            <a:endParaRPr lang="fr-FR"/>
          </a:p>
        </p:txBody>
      </p:sp>
    </p:spTree>
    <p:extLst>
      <p:ext uri="{BB962C8B-B14F-4D97-AF65-F5344CB8AC3E}">
        <p14:creationId xmlns:p14="http://schemas.microsoft.com/office/powerpoint/2010/main" val="38987135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pied de page 5"/>
          <p:cNvSpPr>
            <a:spLocks noGrp="1"/>
          </p:cNvSpPr>
          <p:nvPr>
            <p:ph type="ftr" sz="quarter" idx="10"/>
          </p:nvPr>
        </p:nvSpPr>
        <p:spPr>
          <a:xfrm>
            <a:off x="2073275" y="6343650"/>
            <a:ext cx="56388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fr-FR"/>
          </a:p>
        </p:txBody>
      </p:sp>
      <p:sp>
        <p:nvSpPr>
          <p:cNvPr id="6" name="Espace réservé du numéro de diapositive 6"/>
          <p:cNvSpPr>
            <a:spLocks noGrp="1"/>
          </p:cNvSpPr>
          <p:nvPr>
            <p:ph type="sldNum" sz="quarter" idx="11"/>
          </p:nvPr>
        </p:nvSpPr>
        <p:spPr>
          <a:xfrm>
            <a:off x="6553200" y="6356350"/>
            <a:ext cx="2133600" cy="365125"/>
          </a:xfrm>
        </p:spPr>
        <p:txBody>
          <a:bodyPr/>
          <a:lstStyle>
            <a:lvl1pPr>
              <a:defRPr/>
            </a:lvl1pPr>
          </a:lstStyle>
          <a:p>
            <a:pPr>
              <a:defRPr/>
            </a:pPr>
            <a:fld id="{13D831D5-4147-6649-9138-EABF709F8347}" type="slidenum">
              <a:rPr lang="fr-FR"/>
              <a:pPr>
                <a:defRPr/>
              </a:pPr>
              <a:t>‹N°›</a:t>
            </a:fld>
            <a:endParaRPr lang="fr-FR"/>
          </a:p>
        </p:txBody>
      </p:sp>
    </p:spTree>
    <p:extLst>
      <p:ext uri="{BB962C8B-B14F-4D97-AF65-F5344CB8AC3E}">
        <p14:creationId xmlns:p14="http://schemas.microsoft.com/office/powerpoint/2010/main" val="26515015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a:t>Cliquez et modifiez le titre</a:t>
            </a: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a:xfrm>
            <a:off x="8235950" y="582613"/>
            <a:ext cx="901700" cy="158750"/>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cs typeface="Arial" charset="0"/>
              </a:defRPr>
            </a:lvl1pPr>
          </a:lstStyle>
          <a:p>
            <a:pPr>
              <a:defRPr/>
            </a:pPr>
            <a:fld id="{C574F5D9-9596-2B4A-8616-1251D46BB48E}" type="datetime1">
              <a:rPr lang="fr-FR" smtClean="0"/>
              <a:pPr>
                <a:defRPr/>
              </a:pPr>
              <a:t>14/06/2022</a:t>
            </a:fld>
            <a:endParaRPr lang="fr-FR"/>
          </a:p>
        </p:txBody>
      </p:sp>
      <p:sp>
        <p:nvSpPr>
          <p:cNvPr id="8" name="Espace réservé du pied de page 7"/>
          <p:cNvSpPr>
            <a:spLocks noGrp="1"/>
          </p:cNvSpPr>
          <p:nvPr>
            <p:ph type="ftr" sz="quarter" idx="11"/>
          </p:nvPr>
        </p:nvSpPr>
        <p:spPr>
          <a:xfrm>
            <a:off x="2073275" y="6343650"/>
            <a:ext cx="56388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fr-FR"/>
          </a:p>
        </p:txBody>
      </p:sp>
      <p:sp>
        <p:nvSpPr>
          <p:cNvPr id="9" name="Espace réservé du numéro de diapositive 8"/>
          <p:cNvSpPr>
            <a:spLocks noGrp="1"/>
          </p:cNvSpPr>
          <p:nvPr>
            <p:ph type="sldNum" sz="quarter" idx="12"/>
          </p:nvPr>
        </p:nvSpPr>
        <p:spPr>
          <a:xfrm>
            <a:off x="6553200" y="6356350"/>
            <a:ext cx="2133600" cy="365125"/>
          </a:xfrm>
        </p:spPr>
        <p:txBody>
          <a:bodyPr/>
          <a:lstStyle>
            <a:lvl1pPr>
              <a:defRPr/>
            </a:lvl1pPr>
          </a:lstStyle>
          <a:p>
            <a:pPr>
              <a:defRPr/>
            </a:pPr>
            <a:fld id="{71FF159E-95E9-4E4F-8278-CE79A10D2388}" type="slidenum">
              <a:rPr lang="fr-FR"/>
              <a:pPr>
                <a:defRPr/>
              </a:pPr>
              <a:t>‹N°›</a:t>
            </a:fld>
            <a:endParaRPr lang="fr-FR"/>
          </a:p>
        </p:txBody>
      </p:sp>
    </p:spTree>
    <p:extLst>
      <p:ext uri="{BB962C8B-B14F-4D97-AF65-F5344CB8AC3E}">
        <p14:creationId xmlns:p14="http://schemas.microsoft.com/office/powerpoint/2010/main" val="10558508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e la date 2"/>
          <p:cNvSpPr>
            <a:spLocks noGrp="1"/>
          </p:cNvSpPr>
          <p:nvPr>
            <p:ph type="dt" sz="half" idx="10"/>
          </p:nvPr>
        </p:nvSpPr>
        <p:spPr>
          <a:xfrm>
            <a:off x="8235950" y="582613"/>
            <a:ext cx="901700" cy="158750"/>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cs typeface="Arial" charset="0"/>
              </a:defRPr>
            </a:lvl1pPr>
          </a:lstStyle>
          <a:p>
            <a:pPr>
              <a:defRPr/>
            </a:pPr>
            <a:fld id="{4E233A9A-E1AA-8945-A2FF-12CC69198DE1}" type="datetime1">
              <a:rPr lang="fr-FR" smtClean="0"/>
              <a:pPr>
                <a:defRPr/>
              </a:pPr>
              <a:t>14/06/2022</a:t>
            </a:fld>
            <a:endParaRPr lang="fr-FR"/>
          </a:p>
        </p:txBody>
      </p:sp>
      <p:sp>
        <p:nvSpPr>
          <p:cNvPr id="4" name="Espace réservé du pied de page 3"/>
          <p:cNvSpPr>
            <a:spLocks noGrp="1"/>
          </p:cNvSpPr>
          <p:nvPr>
            <p:ph type="ftr" sz="quarter" idx="11"/>
          </p:nvPr>
        </p:nvSpPr>
        <p:spPr>
          <a:xfrm>
            <a:off x="2073275" y="6343650"/>
            <a:ext cx="56388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fr-FR"/>
          </a:p>
        </p:txBody>
      </p:sp>
      <p:sp>
        <p:nvSpPr>
          <p:cNvPr id="5" name="Espace réservé du numéro de diapositive 4"/>
          <p:cNvSpPr>
            <a:spLocks noGrp="1"/>
          </p:cNvSpPr>
          <p:nvPr>
            <p:ph type="sldNum" sz="quarter" idx="12"/>
          </p:nvPr>
        </p:nvSpPr>
        <p:spPr>
          <a:xfrm>
            <a:off x="6553200" y="6356350"/>
            <a:ext cx="2133600" cy="365125"/>
          </a:xfrm>
        </p:spPr>
        <p:txBody>
          <a:bodyPr/>
          <a:lstStyle>
            <a:lvl1pPr>
              <a:defRPr/>
            </a:lvl1pPr>
          </a:lstStyle>
          <a:p>
            <a:pPr>
              <a:defRPr/>
            </a:pPr>
            <a:fld id="{1005BE6D-FA9A-694F-B7AC-E267B2794395}" type="slidenum">
              <a:rPr lang="fr-FR"/>
              <a:pPr>
                <a:defRPr/>
              </a:pPr>
              <a:t>‹N°›</a:t>
            </a:fld>
            <a:endParaRPr lang="fr-FR"/>
          </a:p>
        </p:txBody>
      </p:sp>
    </p:spTree>
    <p:extLst>
      <p:ext uri="{BB962C8B-B14F-4D97-AF65-F5344CB8AC3E}">
        <p14:creationId xmlns:p14="http://schemas.microsoft.com/office/powerpoint/2010/main" val="37615783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a:xfrm>
            <a:off x="8235950" y="582613"/>
            <a:ext cx="901700" cy="158750"/>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cs typeface="Arial" charset="0"/>
              </a:defRPr>
            </a:lvl1pPr>
          </a:lstStyle>
          <a:p>
            <a:pPr>
              <a:defRPr/>
            </a:pPr>
            <a:fld id="{90B09290-BA5F-7B44-9E5F-21D2607B3E90}" type="datetime1">
              <a:rPr lang="fr-FR" smtClean="0"/>
              <a:pPr>
                <a:defRPr/>
              </a:pPr>
              <a:t>14/06/2022</a:t>
            </a:fld>
            <a:endParaRPr lang="fr-FR"/>
          </a:p>
        </p:txBody>
      </p:sp>
      <p:sp>
        <p:nvSpPr>
          <p:cNvPr id="3" name="Espace réservé du pied de page 2"/>
          <p:cNvSpPr>
            <a:spLocks noGrp="1"/>
          </p:cNvSpPr>
          <p:nvPr>
            <p:ph type="ftr" sz="quarter" idx="11"/>
          </p:nvPr>
        </p:nvSpPr>
        <p:spPr>
          <a:xfrm>
            <a:off x="2073275" y="6343650"/>
            <a:ext cx="56388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fr-FR"/>
          </a:p>
        </p:txBody>
      </p:sp>
      <p:sp>
        <p:nvSpPr>
          <p:cNvPr id="4" name="Espace réservé du numéro de diapositive 3"/>
          <p:cNvSpPr>
            <a:spLocks noGrp="1"/>
          </p:cNvSpPr>
          <p:nvPr>
            <p:ph type="sldNum" sz="quarter" idx="12"/>
          </p:nvPr>
        </p:nvSpPr>
        <p:spPr>
          <a:xfrm>
            <a:off x="6553200" y="6356350"/>
            <a:ext cx="2133600" cy="365125"/>
          </a:xfrm>
        </p:spPr>
        <p:txBody>
          <a:bodyPr/>
          <a:lstStyle>
            <a:lvl1pPr>
              <a:defRPr/>
            </a:lvl1pPr>
          </a:lstStyle>
          <a:p>
            <a:pPr>
              <a:defRPr/>
            </a:pPr>
            <a:fld id="{F417C928-88CD-6B46-BCB3-2917B1465E38}" type="slidenum">
              <a:rPr lang="fr-FR"/>
              <a:pPr>
                <a:defRPr/>
              </a:pPr>
              <a:t>‹N°›</a:t>
            </a:fld>
            <a:endParaRPr lang="fr-FR"/>
          </a:p>
        </p:txBody>
      </p:sp>
    </p:spTree>
    <p:extLst>
      <p:ext uri="{BB962C8B-B14F-4D97-AF65-F5344CB8AC3E}">
        <p14:creationId xmlns:p14="http://schemas.microsoft.com/office/powerpoint/2010/main" val="26170870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a:t>Cliquez et modifiez le titre</a:t>
            </a: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4"/>
          <p:cNvSpPr>
            <a:spLocks noGrp="1"/>
          </p:cNvSpPr>
          <p:nvPr>
            <p:ph type="dt" sz="half" idx="10"/>
          </p:nvPr>
        </p:nvSpPr>
        <p:spPr>
          <a:xfrm>
            <a:off x="8235950" y="582613"/>
            <a:ext cx="901700" cy="158750"/>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cs typeface="Arial" charset="0"/>
              </a:defRPr>
            </a:lvl1pPr>
          </a:lstStyle>
          <a:p>
            <a:pPr>
              <a:defRPr/>
            </a:pPr>
            <a:fld id="{438DFC29-F9F8-4949-B193-FAB318464916}" type="datetime1">
              <a:rPr lang="fr-FR" smtClean="0"/>
              <a:pPr>
                <a:defRPr/>
              </a:pPr>
              <a:t>14/06/2022</a:t>
            </a:fld>
            <a:endParaRPr lang="fr-FR"/>
          </a:p>
        </p:txBody>
      </p:sp>
      <p:sp>
        <p:nvSpPr>
          <p:cNvPr id="6" name="Espace réservé du pied de page 5"/>
          <p:cNvSpPr>
            <a:spLocks noGrp="1"/>
          </p:cNvSpPr>
          <p:nvPr>
            <p:ph type="ftr" sz="quarter" idx="11"/>
          </p:nvPr>
        </p:nvSpPr>
        <p:spPr>
          <a:xfrm>
            <a:off x="2073275" y="6343650"/>
            <a:ext cx="56388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fr-FR"/>
          </a:p>
        </p:txBody>
      </p:sp>
      <p:sp>
        <p:nvSpPr>
          <p:cNvPr id="7" name="Espace réservé du numéro de diapositive 6"/>
          <p:cNvSpPr>
            <a:spLocks noGrp="1"/>
          </p:cNvSpPr>
          <p:nvPr>
            <p:ph type="sldNum" sz="quarter" idx="12"/>
          </p:nvPr>
        </p:nvSpPr>
        <p:spPr>
          <a:xfrm>
            <a:off x="6553200" y="6356350"/>
            <a:ext cx="2133600" cy="365125"/>
          </a:xfrm>
        </p:spPr>
        <p:txBody>
          <a:bodyPr/>
          <a:lstStyle>
            <a:lvl1pPr>
              <a:defRPr/>
            </a:lvl1pPr>
          </a:lstStyle>
          <a:p>
            <a:pPr>
              <a:defRPr/>
            </a:pPr>
            <a:fld id="{275FAC3A-F2AD-D24E-B64B-D83B28FFA099}" type="slidenum">
              <a:rPr lang="fr-FR"/>
              <a:pPr>
                <a:defRPr/>
              </a:pPr>
              <a:t>‹N°›</a:t>
            </a:fld>
            <a:endParaRPr lang="fr-FR"/>
          </a:p>
        </p:txBody>
      </p:sp>
    </p:spTree>
    <p:extLst>
      <p:ext uri="{BB962C8B-B14F-4D97-AF65-F5344CB8AC3E}">
        <p14:creationId xmlns:p14="http://schemas.microsoft.com/office/powerpoint/2010/main" val="30666938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a:t>Cliquez et modifiez le titre</a:t>
            </a:r>
          </a:p>
        </p:txBody>
      </p:sp>
      <p:sp>
        <p:nvSpPr>
          <p:cNvPr id="3" name="Espace réservé pour une imag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4"/>
          <p:cNvSpPr>
            <a:spLocks noGrp="1"/>
          </p:cNvSpPr>
          <p:nvPr>
            <p:ph type="dt" sz="half" idx="10"/>
          </p:nvPr>
        </p:nvSpPr>
        <p:spPr>
          <a:xfrm>
            <a:off x="8235950" y="582613"/>
            <a:ext cx="901700" cy="158750"/>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cs typeface="Arial" charset="0"/>
              </a:defRPr>
            </a:lvl1pPr>
          </a:lstStyle>
          <a:p>
            <a:pPr>
              <a:defRPr/>
            </a:pPr>
            <a:fld id="{CAE637D6-60CC-1D45-87AE-1FAA45C48F5D}" type="datetime1">
              <a:rPr lang="fr-FR" smtClean="0"/>
              <a:pPr>
                <a:defRPr/>
              </a:pPr>
              <a:t>14/06/2022</a:t>
            </a:fld>
            <a:endParaRPr lang="fr-FR"/>
          </a:p>
        </p:txBody>
      </p:sp>
      <p:sp>
        <p:nvSpPr>
          <p:cNvPr id="6" name="Espace réservé du pied de page 5"/>
          <p:cNvSpPr>
            <a:spLocks noGrp="1"/>
          </p:cNvSpPr>
          <p:nvPr>
            <p:ph type="ftr" sz="quarter" idx="11"/>
          </p:nvPr>
        </p:nvSpPr>
        <p:spPr>
          <a:xfrm>
            <a:off x="2073275" y="6343650"/>
            <a:ext cx="56388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fr-FR"/>
          </a:p>
        </p:txBody>
      </p:sp>
      <p:sp>
        <p:nvSpPr>
          <p:cNvPr id="7" name="Espace réservé du numéro de diapositive 6"/>
          <p:cNvSpPr>
            <a:spLocks noGrp="1"/>
          </p:cNvSpPr>
          <p:nvPr>
            <p:ph type="sldNum" sz="quarter" idx="12"/>
          </p:nvPr>
        </p:nvSpPr>
        <p:spPr>
          <a:xfrm>
            <a:off x="6553200" y="6356350"/>
            <a:ext cx="2133600" cy="365125"/>
          </a:xfrm>
        </p:spPr>
        <p:txBody>
          <a:bodyPr/>
          <a:lstStyle>
            <a:lvl1pPr>
              <a:defRPr/>
            </a:lvl1pPr>
          </a:lstStyle>
          <a:p>
            <a:pPr>
              <a:defRPr/>
            </a:pPr>
            <a:fld id="{53EBFE07-AC66-8A4C-AAE4-5DD8FC9CE142}" type="slidenum">
              <a:rPr lang="fr-FR"/>
              <a:pPr>
                <a:defRPr/>
              </a:pPr>
              <a:t>‹N°›</a:t>
            </a:fld>
            <a:endParaRPr lang="fr-FR"/>
          </a:p>
        </p:txBody>
      </p:sp>
    </p:spTree>
    <p:extLst>
      <p:ext uri="{BB962C8B-B14F-4D97-AF65-F5344CB8AC3E}">
        <p14:creationId xmlns:p14="http://schemas.microsoft.com/office/powerpoint/2010/main" val="23109168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Espace réservé du texte 2"/>
          <p:cNvSpPr>
            <a:spLocks noGrp="1"/>
          </p:cNvSpPr>
          <p:nvPr>
            <p:ph type="body" idx="1"/>
          </p:nvPr>
        </p:nvSpPr>
        <p:spPr bwMode="auto">
          <a:xfrm>
            <a:off x="457200" y="1600200"/>
            <a:ext cx="8229600" cy="4525963"/>
          </a:xfrm>
          <a:prstGeom prst="rect">
            <a:avLst/>
          </a:prstGeom>
          <a:noFill/>
          <a:ln>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8" name="Espace réservé du numéro de diapositive 5"/>
          <p:cNvSpPr>
            <a:spLocks noGrp="1"/>
          </p:cNvSpPr>
          <p:nvPr>
            <p:ph type="sldNum" sz="quarter" idx="4"/>
          </p:nvPr>
        </p:nvSpPr>
        <p:spPr>
          <a:xfrm>
            <a:off x="7712075" y="6356350"/>
            <a:ext cx="534988" cy="501650"/>
          </a:xfrm>
          <a:prstGeom prst="rect">
            <a:avLst/>
          </a:prstGeom>
        </p:spPr>
        <p:txBody>
          <a:bodyPr vert="horz" wrap="square" lIns="91440" tIns="45720" rIns="91440" bIns="45720" numCol="1" anchor="t" anchorCtr="0" compatLnSpc="1">
            <a:prstTxWarp prst="textNoShape">
              <a:avLst/>
            </a:prstTxWarp>
          </a:bodyPr>
          <a:lstStyle>
            <a:lvl1pPr>
              <a:defRPr sz="1600">
                <a:latin typeface="Futura t" charset="0"/>
                <a:cs typeface="Futura t" charset="0"/>
              </a:defRPr>
            </a:lvl1pPr>
          </a:lstStyle>
          <a:p>
            <a:pPr>
              <a:defRPr/>
            </a:pPr>
            <a:fld id="{6B488F35-05EC-6D43-9F3F-AE479638EBB8}" type="slidenum">
              <a:rPr lang="fr-FR"/>
              <a:pPr>
                <a:defRPr/>
              </a:pPr>
              <a:t>‹N°›</a:t>
            </a:fld>
            <a:endParaRPr lang="fr-FR"/>
          </a:p>
        </p:txBody>
      </p:sp>
      <p:pic>
        <p:nvPicPr>
          <p:cNvPr id="1028" name="Image 8"/>
          <p:cNvPicPr>
            <a:picLocks noChangeAspect="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2247900" y="6356350"/>
            <a:ext cx="4648200" cy="254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Rectangle 1"/>
          <p:cNvSpPr/>
          <p:nvPr userDrawn="1"/>
        </p:nvSpPr>
        <p:spPr>
          <a:xfrm>
            <a:off x="2770188" y="0"/>
            <a:ext cx="3967162" cy="75723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fr-FR"/>
          </a:p>
        </p:txBody>
      </p:sp>
      <p:sp>
        <p:nvSpPr>
          <p:cNvPr id="1030" name="Espace réservé du titre 1"/>
          <p:cNvSpPr>
            <a:spLocks noGrp="1"/>
          </p:cNvSpPr>
          <p:nvPr>
            <p:ph type="title"/>
          </p:nvPr>
        </p:nvSpPr>
        <p:spPr bwMode="auto">
          <a:xfrm>
            <a:off x="457200" y="138113"/>
            <a:ext cx="8229600" cy="619125"/>
          </a:xfrm>
          <a:prstGeom prst="rect">
            <a:avLst/>
          </a:prstGeom>
          <a:noFill/>
          <a:ln>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fr-FR" dirty="0"/>
              <a:t>Cliquez et modifiez le titre</a:t>
            </a:r>
          </a:p>
        </p:txBody>
      </p:sp>
      <p:pic>
        <p:nvPicPr>
          <p:cNvPr id="7" name="Image 2"/>
          <p:cNvPicPr>
            <a:picLocks noChangeAspect="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0" y="127000"/>
            <a:ext cx="1689100" cy="584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823" r:id="rId1"/>
    <p:sldLayoutId id="2147483824" r:id="rId2"/>
    <p:sldLayoutId id="2147483825" r:id="rId3"/>
    <p:sldLayoutId id="2147483826" r:id="rId4"/>
    <p:sldLayoutId id="2147483827" r:id="rId5"/>
    <p:sldLayoutId id="2147483828" r:id="rId6"/>
    <p:sldLayoutId id="2147483829" r:id="rId7"/>
    <p:sldLayoutId id="2147483830" r:id="rId8"/>
    <p:sldLayoutId id="2147483831" r:id="rId9"/>
    <p:sldLayoutId id="2147483832" r:id="rId10"/>
    <p:sldLayoutId id="2147483833" r:id="rId11"/>
  </p:sldLayoutIdLst>
  <p:hf sldNum="0" hdr="0" ftr="0" dt="0"/>
  <p:txStyles>
    <p:titleStyle>
      <a:lvl1pPr algn="r" defTabSz="457200" rtl="0" eaLnBrk="0" fontAlgn="base" hangingPunct="0">
        <a:spcBef>
          <a:spcPct val="0"/>
        </a:spcBef>
        <a:spcAft>
          <a:spcPct val="0"/>
        </a:spcAft>
        <a:defRPr sz="2400" b="1" kern="1200">
          <a:solidFill>
            <a:schemeClr val="bg1">
              <a:lumMod val="50000"/>
            </a:schemeClr>
          </a:solidFill>
          <a:latin typeface="+mj-lt"/>
          <a:ea typeface="ＭＳ Ｐゴシック" charset="0"/>
          <a:cs typeface="Futura t"/>
        </a:defRPr>
      </a:lvl1pPr>
      <a:lvl2pPr algn="ctr" defTabSz="457200" rtl="0" eaLnBrk="0" fontAlgn="base" hangingPunct="0">
        <a:spcBef>
          <a:spcPct val="0"/>
        </a:spcBef>
        <a:spcAft>
          <a:spcPct val="0"/>
        </a:spcAft>
        <a:defRPr sz="4000">
          <a:solidFill>
            <a:schemeClr val="tx1"/>
          </a:solidFill>
          <a:latin typeface="Futura t" charset="0"/>
          <a:ea typeface="ＭＳ Ｐゴシック" charset="0"/>
          <a:cs typeface="Futura t" charset="0"/>
        </a:defRPr>
      </a:lvl2pPr>
      <a:lvl3pPr algn="ctr" defTabSz="457200" rtl="0" eaLnBrk="0" fontAlgn="base" hangingPunct="0">
        <a:spcBef>
          <a:spcPct val="0"/>
        </a:spcBef>
        <a:spcAft>
          <a:spcPct val="0"/>
        </a:spcAft>
        <a:defRPr sz="4000">
          <a:solidFill>
            <a:schemeClr val="tx1"/>
          </a:solidFill>
          <a:latin typeface="Futura t" charset="0"/>
          <a:ea typeface="ＭＳ Ｐゴシック" charset="0"/>
          <a:cs typeface="Futura t" charset="0"/>
        </a:defRPr>
      </a:lvl3pPr>
      <a:lvl4pPr algn="ctr" defTabSz="457200" rtl="0" eaLnBrk="0" fontAlgn="base" hangingPunct="0">
        <a:spcBef>
          <a:spcPct val="0"/>
        </a:spcBef>
        <a:spcAft>
          <a:spcPct val="0"/>
        </a:spcAft>
        <a:defRPr sz="4000">
          <a:solidFill>
            <a:schemeClr val="tx1"/>
          </a:solidFill>
          <a:latin typeface="Futura t" charset="0"/>
          <a:ea typeface="ＭＳ Ｐゴシック" charset="0"/>
          <a:cs typeface="Futura t" charset="0"/>
        </a:defRPr>
      </a:lvl4pPr>
      <a:lvl5pPr algn="ctr" defTabSz="457200" rtl="0" eaLnBrk="0" fontAlgn="base" hangingPunct="0">
        <a:spcBef>
          <a:spcPct val="0"/>
        </a:spcBef>
        <a:spcAft>
          <a:spcPct val="0"/>
        </a:spcAft>
        <a:defRPr sz="4000">
          <a:solidFill>
            <a:schemeClr val="tx1"/>
          </a:solidFill>
          <a:latin typeface="Futura t" charset="0"/>
          <a:ea typeface="ＭＳ Ｐゴシック" charset="0"/>
          <a:cs typeface="Futura t" charset="0"/>
        </a:defRPr>
      </a:lvl5pPr>
      <a:lvl6pPr marL="457200" algn="ctr" defTabSz="457200" rtl="0" fontAlgn="base">
        <a:spcBef>
          <a:spcPct val="0"/>
        </a:spcBef>
        <a:spcAft>
          <a:spcPct val="0"/>
        </a:spcAft>
        <a:defRPr sz="4000">
          <a:solidFill>
            <a:schemeClr val="tx1"/>
          </a:solidFill>
          <a:latin typeface="Futura t" charset="0"/>
          <a:ea typeface="ＭＳ Ｐゴシック" charset="0"/>
          <a:cs typeface="Futura t" charset="0"/>
        </a:defRPr>
      </a:lvl6pPr>
      <a:lvl7pPr marL="914400" algn="ctr" defTabSz="457200" rtl="0" fontAlgn="base">
        <a:spcBef>
          <a:spcPct val="0"/>
        </a:spcBef>
        <a:spcAft>
          <a:spcPct val="0"/>
        </a:spcAft>
        <a:defRPr sz="4000">
          <a:solidFill>
            <a:schemeClr val="tx1"/>
          </a:solidFill>
          <a:latin typeface="Futura t" charset="0"/>
          <a:ea typeface="ＭＳ Ｐゴシック" charset="0"/>
          <a:cs typeface="Futura t" charset="0"/>
        </a:defRPr>
      </a:lvl7pPr>
      <a:lvl8pPr marL="1371600" algn="ctr" defTabSz="457200" rtl="0" fontAlgn="base">
        <a:spcBef>
          <a:spcPct val="0"/>
        </a:spcBef>
        <a:spcAft>
          <a:spcPct val="0"/>
        </a:spcAft>
        <a:defRPr sz="4000">
          <a:solidFill>
            <a:schemeClr val="tx1"/>
          </a:solidFill>
          <a:latin typeface="Futura t" charset="0"/>
          <a:ea typeface="ＭＳ Ｐゴシック" charset="0"/>
          <a:cs typeface="Futura t" charset="0"/>
        </a:defRPr>
      </a:lvl8pPr>
      <a:lvl9pPr marL="1828800" algn="ctr" defTabSz="457200" rtl="0" fontAlgn="base">
        <a:spcBef>
          <a:spcPct val="0"/>
        </a:spcBef>
        <a:spcAft>
          <a:spcPct val="0"/>
        </a:spcAft>
        <a:defRPr sz="4000">
          <a:solidFill>
            <a:schemeClr val="tx1"/>
          </a:solidFill>
          <a:latin typeface="Futura t" charset="0"/>
          <a:ea typeface="ＭＳ Ｐゴシック" charset="0"/>
          <a:cs typeface="Futura t" charset="0"/>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Futura t"/>
          <a:ea typeface="ＭＳ Ｐゴシック" charset="0"/>
          <a:cs typeface="Futura t"/>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Futura t"/>
          <a:ea typeface="Futura t" charset="0"/>
          <a:cs typeface="Futura t"/>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Futura t"/>
          <a:ea typeface="Futura t" charset="0"/>
          <a:cs typeface="Futura t"/>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Futura t"/>
          <a:ea typeface="Futura t" charset="0"/>
          <a:cs typeface="Futura t"/>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Futura t"/>
          <a:ea typeface="Futura t" charset="0"/>
          <a:cs typeface="Futura 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hyperlink" Target="mailto:isabelle.kozmin@u-bourgogne.fr" TargetMode="External"/><Relationship Id="rId2" Type="http://schemas.openxmlformats.org/officeDocument/2006/relationships/hyperlink" Target="https://mission.u-bourgogne.fr/Mission/" TargetMode="External"/><Relationship Id="rId1" Type="http://schemas.openxmlformats.org/officeDocument/2006/relationships/slideLayout" Target="../slideLayouts/slideLayout2.xml"/><Relationship Id="rId5" Type="http://schemas.openxmlformats.org/officeDocument/2006/relationships/hyperlink" Target="https://live.ialbatros.com/Membership/SignIn" TargetMode="External"/><Relationship Id="rId4" Type="http://schemas.openxmlformats.org/officeDocument/2006/relationships/hyperlink" Target="https://click.travelplanet.fr/#/login" TargetMode="External"/></Relationships>
</file>

<file path=ppt/slides/_rels/slide11.xml.rels><?xml version="1.0" encoding="UTF-8" standalone="yes"?>
<Relationships xmlns="http://schemas.openxmlformats.org/package/2006/relationships"><Relationship Id="rId2" Type="http://schemas.openxmlformats.org/officeDocument/2006/relationships/hyperlink" Target="mailto:Cyrille.francois@u-bourgogne.fr"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bentley.u-bourgogne.fr/glpi" TargetMode="External"/><Relationship Id="rId2" Type="http://schemas.openxmlformats.org/officeDocument/2006/relationships/hyperlink" Target="mailto:info.isat@u-bourgogne.fr" TargetMode="Externa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hyperlink" Target="https://bentley.u-bourgogne.fr/glpi" TargetMode="External"/><Relationship Id="rId2" Type="http://schemas.openxmlformats.org/officeDocument/2006/relationships/hyperlink" Target="https://bentley.u-bourgogne.fr/" TargetMode="External"/><Relationship Id="rId1" Type="http://schemas.openxmlformats.org/officeDocument/2006/relationships/slideLayout" Target="../slideLayouts/slideLayout7.xml"/><Relationship Id="rId4" Type="http://schemas.openxmlformats.org/officeDocument/2006/relationships/hyperlink" Target="https://bentley.u-bourgone.fr/scolarite"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s://webmail.u-bourgogne.fr/" TargetMode="External"/><Relationship Id="rId2" Type="http://schemas.openxmlformats.org/officeDocument/2006/relationships/hyperlink" Target="https://ent.u-bourgogne.fr/" TargetMode="External"/><Relationship Id="rId1" Type="http://schemas.openxmlformats.org/officeDocument/2006/relationships/slideLayout" Target="../slideLayouts/slideLayout7.xml"/><Relationship Id="rId5" Type="http://schemas.openxmlformats.org/officeDocument/2006/relationships/hyperlink" Target="mailto:office365@u-bourgogne.fr" TargetMode="External"/><Relationship Id="rId4" Type="http://schemas.openxmlformats.org/officeDocument/2006/relationships/hyperlink" Target="mailto:messagerie@u-bourgogne.fr"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hyperlink" Target="https://bentley.u-bourgogne.fr/glpi"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hyperlink" Target="https://drive.u-bourgogne.fr/"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2.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ZoneTexte 5"/>
          <p:cNvSpPr txBox="1"/>
          <p:nvPr/>
        </p:nvSpPr>
        <p:spPr>
          <a:xfrm>
            <a:off x="385763" y="1068388"/>
            <a:ext cx="8572500" cy="831850"/>
          </a:xfrm>
          <a:prstGeom prst="rect">
            <a:avLst/>
          </a:prstGeom>
          <a:noFill/>
        </p:spPr>
        <p:txBody>
          <a:bodyPr>
            <a:spAutoFit/>
          </a:bodyPr>
          <a:lstStyle/>
          <a:p>
            <a:pPr algn="ctr">
              <a:defRPr/>
            </a:pPr>
            <a:r>
              <a:rPr lang="fr-FR" sz="2400" b="1" dirty="0">
                <a:solidFill>
                  <a:srgbClr val="C7103E"/>
                </a:solidFill>
                <a:latin typeface="+mn-lt"/>
                <a:cs typeface="Arial" charset="0"/>
              </a:rPr>
              <a:t>D</a:t>
            </a:r>
            <a:r>
              <a:rPr lang="fr-FR" sz="2400" b="1" dirty="0">
                <a:solidFill>
                  <a:srgbClr val="849AAE"/>
                </a:solidFill>
                <a:latin typeface="+mn-lt"/>
                <a:cs typeface="Arial" charset="0"/>
              </a:rPr>
              <a:t>épartement de </a:t>
            </a:r>
            <a:r>
              <a:rPr lang="fr-FR" sz="2400" b="1" dirty="0">
                <a:solidFill>
                  <a:srgbClr val="C7103E"/>
                </a:solidFill>
                <a:latin typeface="+mn-lt"/>
                <a:cs typeface="Arial" charset="0"/>
              </a:rPr>
              <a:t>R</a:t>
            </a:r>
            <a:r>
              <a:rPr lang="fr-FR" sz="2400" b="1" dirty="0">
                <a:solidFill>
                  <a:srgbClr val="849AAE"/>
                </a:solidFill>
                <a:latin typeface="+mn-lt"/>
                <a:cs typeface="Arial" charset="0"/>
              </a:rPr>
              <a:t>echerche en </a:t>
            </a:r>
            <a:r>
              <a:rPr lang="fr-FR" sz="2400" b="1" dirty="0">
                <a:solidFill>
                  <a:srgbClr val="C7103E"/>
                </a:solidFill>
                <a:latin typeface="+mn-lt"/>
                <a:cs typeface="Arial" charset="0"/>
              </a:rPr>
              <a:t>I</a:t>
            </a:r>
            <a:r>
              <a:rPr lang="fr-FR" sz="2400" b="1" dirty="0">
                <a:solidFill>
                  <a:srgbClr val="849AAE"/>
                </a:solidFill>
                <a:latin typeface="+mn-lt"/>
                <a:cs typeface="Arial" charset="0"/>
              </a:rPr>
              <a:t>ngénierie des </a:t>
            </a:r>
            <a:r>
              <a:rPr lang="fr-FR" sz="2400" b="1" dirty="0">
                <a:solidFill>
                  <a:srgbClr val="C7103E"/>
                </a:solidFill>
                <a:latin typeface="+mn-lt"/>
                <a:cs typeface="Arial" charset="0"/>
              </a:rPr>
              <a:t>V</a:t>
            </a:r>
            <a:r>
              <a:rPr lang="fr-FR" sz="2400" b="1" dirty="0">
                <a:solidFill>
                  <a:srgbClr val="849AAE"/>
                </a:solidFill>
                <a:latin typeface="+mn-lt"/>
                <a:cs typeface="Arial" charset="0"/>
              </a:rPr>
              <a:t>éhicules pour l’</a:t>
            </a:r>
            <a:r>
              <a:rPr lang="fr-FR" sz="2400" b="1" dirty="0">
                <a:solidFill>
                  <a:srgbClr val="C7103E"/>
                </a:solidFill>
                <a:latin typeface="+mn-lt"/>
                <a:cs typeface="Arial" charset="0"/>
              </a:rPr>
              <a:t>E</a:t>
            </a:r>
            <a:r>
              <a:rPr lang="fr-FR" sz="2400" b="1" dirty="0">
                <a:solidFill>
                  <a:srgbClr val="849AAE"/>
                </a:solidFill>
                <a:latin typeface="+mn-lt"/>
                <a:cs typeface="Arial" charset="0"/>
              </a:rPr>
              <a:t>nvironnement</a:t>
            </a:r>
          </a:p>
        </p:txBody>
      </p:sp>
      <p:pic>
        <p:nvPicPr>
          <p:cNvPr id="2" name="Image 1">
            <a:extLst>
              <a:ext uri="{FF2B5EF4-FFF2-40B4-BE49-F238E27FC236}">
                <a16:creationId xmlns:a16="http://schemas.microsoft.com/office/drawing/2014/main" id="{CD992052-2C0A-2B45-8B62-8ADC13D36A36}"/>
              </a:ext>
            </a:extLst>
          </p:cNvPr>
          <p:cNvPicPr>
            <a:picLocks noChangeAspect="1"/>
          </p:cNvPicPr>
          <p:nvPr/>
        </p:nvPicPr>
        <p:blipFill>
          <a:blip r:embed="rId2"/>
          <a:stretch>
            <a:fillRect/>
          </a:stretch>
        </p:blipFill>
        <p:spPr>
          <a:xfrm>
            <a:off x="1185863" y="1900238"/>
            <a:ext cx="6972300" cy="3556000"/>
          </a:xfrm>
          <a:prstGeom prst="rect">
            <a:avLst/>
          </a:prstGeom>
        </p:spPr>
      </p:pic>
    </p:spTree>
    <p:extLst>
      <p:ext uri="{BB962C8B-B14F-4D97-AF65-F5344CB8AC3E}">
        <p14:creationId xmlns:p14="http://schemas.microsoft.com/office/powerpoint/2010/main" val="21438450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7544" y="75863"/>
            <a:ext cx="8229600" cy="619125"/>
          </a:xfrm>
        </p:spPr>
        <p:txBody>
          <a:bodyPr/>
          <a:lstStyle/>
          <a:p>
            <a:r>
              <a:rPr lang="fr-FR" dirty="0"/>
              <a:t>La procédure pour une mission</a:t>
            </a:r>
          </a:p>
        </p:txBody>
      </p:sp>
      <p:sp>
        <p:nvSpPr>
          <p:cNvPr id="18" name="Rectangle 3"/>
          <p:cNvSpPr>
            <a:spLocks noChangeArrowheads="1"/>
          </p:cNvSpPr>
          <p:nvPr/>
        </p:nvSpPr>
        <p:spPr bwMode="auto">
          <a:xfrm>
            <a:off x="467544" y="1012085"/>
            <a:ext cx="8373616" cy="46782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1100" b="0" i="0" u="none" strike="noStrike" cap="none" normalizeH="0" baseline="0" dirty="0">
                <a:ln>
                  <a:noFill/>
                </a:ln>
                <a:solidFill>
                  <a:srgbClr val="330033"/>
                </a:solidFill>
                <a:effectLst/>
                <a:latin typeface="Arial" panose="020B0604020202020204" pitchFamily="34" charset="0"/>
                <a:ea typeface="Calibri" panose="020F0502020204030204" pitchFamily="34" charset="0"/>
              </a:rPr>
              <a:t> </a:t>
            </a:r>
            <a:endParaRPr kumimoji="0" lang="fr-FR" altLang="fr-FR" sz="600" b="0" i="0" u="none" strike="noStrike" cap="none" normalizeH="0" baseline="0" dirty="0">
              <a:ln>
                <a:noFill/>
              </a:ln>
              <a:solidFill>
                <a:schemeClr val="tx1"/>
              </a:solidFill>
              <a:effectLst/>
              <a:latin typeface="Arial" panose="020B0604020202020204" pitchFamily="34" charset="0"/>
            </a:endParaRPr>
          </a:p>
          <a:p>
            <a:r>
              <a:rPr lang="fr-FR" sz="1200" dirty="0"/>
              <a:t>1- remplir votre formulaire de déplacement : </a:t>
            </a:r>
            <a:r>
              <a:rPr lang="fr-FR" sz="1200" u="sng" dirty="0">
                <a:hlinkClick r:id="rId2"/>
              </a:rPr>
              <a:t>https://mission.u-bourgogne.fr/Mission/</a:t>
            </a:r>
            <a:endParaRPr lang="fr-FR" sz="1200" u="sng" dirty="0"/>
          </a:p>
          <a:p>
            <a:endParaRPr lang="fr-FR" sz="1200" dirty="0"/>
          </a:p>
          <a:p>
            <a:r>
              <a:rPr lang="fr-FR" sz="1200" dirty="0"/>
              <a:t>	de façon précise ( </a:t>
            </a:r>
            <a:r>
              <a:rPr lang="fr-FR" sz="1200" dirty="0" err="1"/>
              <a:t>dates,heure</a:t>
            </a:r>
            <a:r>
              <a:rPr lang="fr-FR" sz="1200" dirty="0"/>
              <a:t>, moyen de déplacement, billets à commander par l'UB )</a:t>
            </a:r>
          </a:p>
          <a:p>
            <a:endParaRPr lang="fr-FR" sz="1200" dirty="0"/>
          </a:p>
          <a:p>
            <a:r>
              <a:rPr lang="fr-FR" sz="1200" dirty="0"/>
              <a:t>2- le faire signer par votre responsable fonctionnel et/ou de crédit</a:t>
            </a:r>
          </a:p>
          <a:p>
            <a:r>
              <a:rPr lang="fr-FR" sz="1100" b="1" dirty="0">
                <a:solidFill>
                  <a:srgbClr val="FF0000"/>
                </a:solidFill>
              </a:rPr>
              <a:t>pas besoin de bon de commande le formulaire fait office pour la commande des billets de train/avion et nuitée à l’hôtel</a:t>
            </a:r>
          </a:p>
          <a:p>
            <a:endParaRPr lang="fr-FR" sz="1200" dirty="0"/>
          </a:p>
          <a:p>
            <a:r>
              <a:rPr lang="fr-FR" sz="1200" dirty="0"/>
              <a:t>3- l'adresser à </a:t>
            </a:r>
            <a:r>
              <a:rPr lang="fr-FR" sz="1200" u="sng" dirty="0">
                <a:hlinkClick r:id="rId3"/>
              </a:rPr>
              <a:t>isabelle.kozmin@u-bourgogne.fr</a:t>
            </a:r>
            <a:r>
              <a:rPr lang="fr-FR" sz="1200" dirty="0"/>
              <a:t> afin de le soumette à la signature de l'ordonnateur de l’ISAT</a:t>
            </a:r>
          </a:p>
          <a:p>
            <a:endParaRPr lang="fr-FR" sz="1200" dirty="0"/>
          </a:p>
          <a:p>
            <a:r>
              <a:rPr lang="fr-FR" sz="1200" dirty="0"/>
              <a:t>4- effectuer vous-mêmes, les réservations de vos billets de train ou d'avion sur le site </a:t>
            </a:r>
            <a:r>
              <a:rPr lang="fr-FR" sz="1200" dirty="0" err="1"/>
              <a:t>Travel</a:t>
            </a:r>
            <a:r>
              <a:rPr lang="fr-FR" sz="1200" dirty="0"/>
              <a:t> </a:t>
            </a:r>
            <a:r>
              <a:rPr lang="fr-FR" sz="1200" dirty="0" err="1"/>
              <a:t>Planet</a:t>
            </a:r>
            <a:r>
              <a:rPr lang="fr-FR" sz="1200" dirty="0"/>
              <a:t> : </a:t>
            </a:r>
            <a:r>
              <a:rPr lang="fr-FR" sz="1200" u="sng" dirty="0">
                <a:hlinkClick r:id="rId4"/>
              </a:rPr>
              <a:t>https://click.travelplanet.fr/#/login</a:t>
            </a:r>
            <a:endParaRPr lang="fr-FR" sz="1200" dirty="0"/>
          </a:p>
          <a:p>
            <a:r>
              <a:rPr lang="fr-FR" sz="1200" dirty="0"/>
              <a:t>  en demandant la validation par ISAT-MISSIONS</a:t>
            </a:r>
          </a:p>
          <a:p>
            <a:endParaRPr lang="fr-FR" sz="1200" dirty="0"/>
          </a:p>
          <a:p>
            <a:r>
              <a:rPr lang="fr-FR" sz="1200" dirty="0"/>
              <a:t>5- effectuer vous-mêmes vos réservations de chambre d'hôtel sur le site I-Albatros </a:t>
            </a:r>
            <a:r>
              <a:rPr lang="fr-FR" sz="1200" dirty="0" err="1"/>
              <a:t>Rydoo</a:t>
            </a:r>
            <a:r>
              <a:rPr lang="fr-FR" sz="1200" dirty="0"/>
              <a:t> : </a:t>
            </a:r>
            <a:r>
              <a:rPr lang="fr-FR" sz="1200" u="sng" dirty="0">
                <a:hlinkClick r:id="rId5"/>
              </a:rPr>
              <a:t>https://live.ialbatros.com/Membership/SignIn</a:t>
            </a:r>
            <a:endParaRPr lang="fr-FR" sz="1200" dirty="0"/>
          </a:p>
          <a:p>
            <a:r>
              <a:rPr lang="fr-FR" sz="1200" dirty="0"/>
              <a:t>  en demandant la validation par ISAT-MISSIONS </a:t>
            </a:r>
          </a:p>
          <a:p>
            <a:r>
              <a:rPr lang="fr-FR" sz="1200" dirty="0"/>
              <a:t> </a:t>
            </a:r>
          </a:p>
          <a:p>
            <a:r>
              <a:rPr lang="fr-FR" sz="1200" dirty="0"/>
              <a:t>NB : le </a:t>
            </a:r>
            <a:r>
              <a:rPr lang="fr-FR" sz="1200" dirty="0" err="1"/>
              <a:t>valideur</a:t>
            </a:r>
            <a:r>
              <a:rPr lang="fr-FR" sz="1200" dirty="0"/>
              <a:t> "ISAT-MISSIONS" correspond aux agents de l'antenne financière de l'ISAT</a:t>
            </a:r>
          </a:p>
          <a:p>
            <a:r>
              <a:rPr lang="fr-FR" sz="1200" dirty="0"/>
              <a:t> </a:t>
            </a:r>
          </a:p>
          <a:p>
            <a:endParaRPr lang="fr-FR" sz="1200" dirty="0"/>
          </a:p>
          <a:p>
            <a:r>
              <a:rPr lang="fr-FR" sz="1200" dirty="0"/>
              <a:t>Afin d'avoir les signatures requises en temps et en heure, vos formulaires de déplacement doivent être transmis 2 semaines avant votre date de départ pour la France et l'UE, et un mois et demi avant votre date de départ pour les déplacements hors UE.</a:t>
            </a:r>
          </a:p>
          <a:p>
            <a:r>
              <a:rPr lang="fr-FR" sz="1200" dirty="0"/>
              <a:t> </a:t>
            </a:r>
            <a:r>
              <a:rPr kumimoji="0" lang="fr-FR" altLang="fr-FR" sz="600" b="0" i="0" u="none" strike="noStrike" cap="none" normalizeH="0" baseline="0" dirty="0">
                <a:ln>
                  <a:noFill/>
                </a:ln>
                <a:solidFill>
                  <a:schemeClr val="tx1"/>
                </a:solidFill>
                <a:effectLst/>
                <a:latin typeface="Arial" panose="020B0604020202020204" pitchFamily="34" charset="0"/>
              </a:rPr>
              <a:t> </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3780289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Annexe financière : </a:t>
            </a:r>
            <a:r>
              <a:rPr lang="fr-FR" dirty="0">
                <a:solidFill>
                  <a:srgbClr val="C00000"/>
                </a:solidFill>
              </a:rPr>
              <a:t>Contacts</a:t>
            </a:r>
          </a:p>
        </p:txBody>
      </p:sp>
      <p:sp>
        <p:nvSpPr>
          <p:cNvPr id="3" name="Espace réservé du contenu 2"/>
          <p:cNvSpPr>
            <a:spLocks noGrp="1"/>
          </p:cNvSpPr>
          <p:nvPr>
            <p:ph idx="1"/>
          </p:nvPr>
        </p:nvSpPr>
        <p:spPr>
          <a:xfrm>
            <a:off x="457200" y="1196752"/>
            <a:ext cx="8229600" cy="4929411"/>
          </a:xfrm>
        </p:spPr>
        <p:txBody>
          <a:bodyPr/>
          <a:lstStyle/>
          <a:p>
            <a:r>
              <a:rPr lang="fr-FR" dirty="0"/>
              <a:t>Pour toutes questions</a:t>
            </a:r>
          </a:p>
          <a:p>
            <a:pPr marL="0" indent="0">
              <a:buNone/>
            </a:pPr>
            <a:r>
              <a:rPr lang="fr-FR" dirty="0"/>
              <a:t>	</a:t>
            </a:r>
            <a:r>
              <a:rPr lang="fr-FR"/>
              <a:t>		L’antenne </a:t>
            </a:r>
            <a:r>
              <a:rPr lang="fr-FR" dirty="0"/>
              <a:t>financière de l’ISAT</a:t>
            </a:r>
          </a:p>
          <a:p>
            <a:pPr marL="0" indent="0">
              <a:buNone/>
            </a:pPr>
            <a:endParaRPr lang="fr-FR" dirty="0"/>
          </a:p>
          <a:p>
            <a:pPr>
              <a:spcAft>
                <a:spcPts val="0"/>
              </a:spcAft>
            </a:pPr>
            <a:r>
              <a:rPr lang="fr-FR" sz="2000" i="1" dirty="0">
                <a:solidFill>
                  <a:srgbClr val="008000"/>
                </a:solidFill>
                <a:latin typeface="Comic Sans MS" panose="030F0702030302020204" pitchFamily="66" charset="0"/>
                <a:ea typeface="Times New Roman" panose="02020603050405020304" pitchFamily="18" charset="0"/>
                <a:cs typeface="Times New Roman" panose="02020603050405020304" pitchFamily="18" charset="0"/>
              </a:rPr>
              <a:t>Cyrille FRANCOIS</a:t>
            </a:r>
            <a:endParaRPr lang="fr-FR" sz="1400" dirty="0">
              <a:latin typeface="Calibri" panose="020F0502020204030204" pitchFamily="34" charset="0"/>
              <a:ea typeface="Calibri" panose="020F0502020204030204" pitchFamily="34" charset="0"/>
              <a:cs typeface="Times New Roman" panose="02020603050405020304" pitchFamily="18" charset="0"/>
            </a:endParaRPr>
          </a:p>
          <a:p>
            <a:pPr marL="0" indent="0">
              <a:lnSpc>
                <a:spcPts val="1000"/>
              </a:lnSpc>
              <a:spcAft>
                <a:spcPts val="0"/>
              </a:spcAft>
              <a:buNone/>
            </a:pPr>
            <a:r>
              <a:rPr lang="fr-FR" sz="1100" dirty="0">
                <a:solidFill>
                  <a:srgbClr val="0000FF"/>
                </a:solidFill>
                <a:latin typeface="Comic Sans MS" panose="030F0702030302020204" pitchFamily="66" charset="0"/>
                <a:ea typeface="Times New Roman" panose="02020603050405020304" pitchFamily="18" charset="0"/>
                <a:cs typeface="Times New Roman" panose="02020603050405020304" pitchFamily="18" charset="0"/>
              </a:rPr>
              <a:t>	Responsable Antenne Financière / </a:t>
            </a:r>
            <a:r>
              <a:rPr lang="fr-FR" sz="1100" dirty="0">
                <a:solidFill>
                  <a:srgbClr val="000000"/>
                </a:solidFill>
                <a:latin typeface="Comic Sans MS" panose="030F0702030302020204" pitchFamily="66" charset="0"/>
                <a:ea typeface="Times New Roman" panose="02020603050405020304" pitchFamily="18" charset="0"/>
                <a:cs typeface="Times New Roman" panose="02020603050405020304" pitchFamily="18" charset="0"/>
              </a:rPr>
              <a:t> Bureau A134</a:t>
            </a:r>
          </a:p>
          <a:p>
            <a:pPr marL="0" indent="0">
              <a:lnSpc>
                <a:spcPts val="1000"/>
              </a:lnSpc>
              <a:spcAft>
                <a:spcPts val="0"/>
              </a:spcAft>
              <a:buNone/>
            </a:pPr>
            <a:r>
              <a:rPr lang="fr-FR" sz="1100" dirty="0">
                <a:solidFill>
                  <a:srgbClr val="000000"/>
                </a:solidFill>
                <a:latin typeface="Comic Sans MS" panose="030F0702030302020204" pitchFamily="66" charset="0"/>
                <a:ea typeface="Times New Roman" panose="02020603050405020304" pitchFamily="18" charset="0"/>
                <a:cs typeface="Times New Roman" panose="02020603050405020304" pitchFamily="18" charset="0"/>
              </a:rPr>
              <a:t>	Suivi budgétaire, convention de recherche</a:t>
            </a:r>
          </a:p>
          <a:p>
            <a:pPr marL="0" indent="0">
              <a:lnSpc>
                <a:spcPts val="1000"/>
              </a:lnSpc>
              <a:spcAft>
                <a:spcPts val="0"/>
              </a:spcAft>
              <a:buNone/>
            </a:pPr>
            <a:endParaRPr lang="fr-FR" sz="1100" dirty="0">
              <a:solidFill>
                <a:srgbClr val="0000FF"/>
              </a:solidFill>
              <a:latin typeface="Comic Sans MS" panose="030F0702030302020204" pitchFamily="66" charset="0"/>
              <a:ea typeface="Times New Roman" panose="02020603050405020304" pitchFamily="18" charset="0"/>
              <a:cs typeface="Times New Roman" panose="02020603050405020304" pitchFamily="18" charset="0"/>
            </a:endParaRPr>
          </a:p>
          <a:p>
            <a:pPr marL="0" indent="0">
              <a:lnSpc>
                <a:spcPts val="1000"/>
              </a:lnSpc>
              <a:spcAft>
                <a:spcPts val="0"/>
              </a:spcAft>
              <a:buNone/>
            </a:pPr>
            <a:r>
              <a:rPr lang="fr-FR" sz="1400" dirty="0">
                <a:latin typeface="Calibri" panose="020F0502020204030204" pitchFamily="34" charset="0"/>
                <a:ea typeface="Calibri" panose="020F0502020204030204" pitchFamily="34" charset="0"/>
                <a:cs typeface="Times New Roman" panose="02020603050405020304" pitchFamily="18" charset="0"/>
              </a:rPr>
              <a:t>		</a:t>
            </a:r>
            <a:r>
              <a:rPr lang="fr-FR" sz="1400" dirty="0">
                <a:latin typeface="Calibri" panose="020F0502020204030204" pitchFamily="34" charset="0"/>
                <a:ea typeface="Calibri" panose="020F0502020204030204" pitchFamily="34" charset="0"/>
                <a:cs typeface="Times New Roman" panose="02020603050405020304" pitchFamily="18" charset="0"/>
                <a:hlinkClick r:id="rId2"/>
              </a:rPr>
              <a:t>Cyrille.francois@u-bourgogne.fr</a:t>
            </a:r>
            <a:r>
              <a:rPr lang="fr-FR" sz="1400" dirty="0">
                <a:latin typeface="Calibri" panose="020F0502020204030204" pitchFamily="34" charset="0"/>
                <a:ea typeface="Calibri" panose="020F0502020204030204" pitchFamily="34" charset="0"/>
                <a:cs typeface="Times New Roman" panose="02020603050405020304" pitchFamily="18" charset="0"/>
              </a:rPr>
              <a:t> ou 03.86.71.50.31 ou ligne direct 70 31</a:t>
            </a:r>
          </a:p>
          <a:p>
            <a:pPr marL="0" indent="0">
              <a:lnSpc>
                <a:spcPts val="1000"/>
              </a:lnSpc>
              <a:spcAft>
                <a:spcPts val="0"/>
              </a:spcAft>
              <a:buNone/>
            </a:pPr>
            <a:endParaRPr lang="fr-FR" sz="1400" dirty="0">
              <a:latin typeface="Calibri" panose="020F0502020204030204" pitchFamily="34" charset="0"/>
              <a:ea typeface="Calibri" panose="020F0502020204030204" pitchFamily="34" charset="0"/>
              <a:cs typeface="Times New Roman" panose="02020603050405020304" pitchFamily="18" charset="0"/>
            </a:endParaRPr>
          </a:p>
          <a:p>
            <a:pPr marL="0" indent="0">
              <a:lnSpc>
                <a:spcPts val="1000"/>
              </a:lnSpc>
              <a:spcAft>
                <a:spcPts val="0"/>
              </a:spcAft>
              <a:buNone/>
            </a:pPr>
            <a:endParaRPr lang="fr-FR" sz="1400" dirty="0">
              <a:latin typeface="Calibri" panose="020F0502020204030204" pitchFamily="34" charset="0"/>
              <a:ea typeface="Calibri" panose="020F0502020204030204" pitchFamily="34" charset="0"/>
              <a:cs typeface="Times New Roman" panose="02020603050405020304" pitchFamily="18" charset="0"/>
            </a:endParaRPr>
          </a:p>
          <a:p>
            <a:pPr marL="0" indent="0">
              <a:lnSpc>
                <a:spcPts val="1000"/>
              </a:lnSpc>
              <a:spcAft>
                <a:spcPts val="0"/>
              </a:spcAft>
              <a:buNone/>
            </a:pPr>
            <a:endParaRPr lang="fr-FR" sz="1400" dirty="0">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fr-FR" sz="2000" i="1" dirty="0">
                <a:solidFill>
                  <a:srgbClr val="008000"/>
                </a:solidFill>
                <a:latin typeface="Comic Sans MS" panose="030F0702030302020204" pitchFamily="66" charset="0"/>
                <a:ea typeface="Times New Roman" panose="02020603050405020304" pitchFamily="18" charset="0"/>
                <a:cs typeface="Times New Roman" panose="02020603050405020304" pitchFamily="18" charset="0"/>
              </a:rPr>
              <a:t>Isabelle KOZMIN</a:t>
            </a:r>
            <a:endParaRPr lang="fr-FR" sz="1400" dirty="0">
              <a:latin typeface="Calibri" panose="020F0502020204030204" pitchFamily="34" charset="0"/>
              <a:ea typeface="Calibri" panose="020F0502020204030204" pitchFamily="34" charset="0"/>
              <a:cs typeface="Times New Roman" panose="02020603050405020304" pitchFamily="18" charset="0"/>
            </a:endParaRPr>
          </a:p>
          <a:p>
            <a:pPr marL="0" indent="0">
              <a:lnSpc>
                <a:spcPts val="1000"/>
              </a:lnSpc>
              <a:spcAft>
                <a:spcPts val="0"/>
              </a:spcAft>
              <a:buNone/>
            </a:pPr>
            <a:r>
              <a:rPr lang="fr-FR" sz="1100" dirty="0">
                <a:solidFill>
                  <a:srgbClr val="0000FF"/>
                </a:solidFill>
                <a:latin typeface="Comic Sans MS" panose="030F0702030302020204" pitchFamily="66" charset="0"/>
                <a:ea typeface="Times New Roman" panose="02020603050405020304" pitchFamily="18" charset="0"/>
                <a:cs typeface="Times New Roman" panose="02020603050405020304" pitchFamily="18" charset="0"/>
              </a:rPr>
              <a:t>	Gestionnaire Antenne Financière / </a:t>
            </a:r>
            <a:r>
              <a:rPr lang="fr-FR" sz="1100" dirty="0">
                <a:solidFill>
                  <a:srgbClr val="000000"/>
                </a:solidFill>
                <a:latin typeface="Comic Sans MS" panose="030F0702030302020204" pitchFamily="66" charset="0"/>
                <a:ea typeface="Times New Roman" panose="02020603050405020304" pitchFamily="18" charset="0"/>
                <a:cs typeface="Times New Roman" panose="02020603050405020304" pitchFamily="18" charset="0"/>
              </a:rPr>
              <a:t> Bureau A133</a:t>
            </a:r>
          </a:p>
          <a:p>
            <a:pPr marL="0" indent="0">
              <a:lnSpc>
                <a:spcPts val="1000"/>
              </a:lnSpc>
              <a:spcAft>
                <a:spcPts val="0"/>
              </a:spcAft>
              <a:buNone/>
            </a:pPr>
            <a:r>
              <a:rPr lang="fr-FR" sz="1100" dirty="0">
                <a:solidFill>
                  <a:srgbClr val="000000"/>
                </a:solidFill>
                <a:latin typeface="Comic Sans MS" panose="030F0702030302020204" pitchFamily="66" charset="0"/>
                <a:ea typeface="Times New Roman" panose="02020603050405020304" pitchFamily="18" charset="0"/>
                <a:cs typeface="Times New Roman" panose="02020603050405020304" pitchFamily="18" charset="0"/>
              </a:rPr>
              <a:t>	Etablissement et suivi des bon de commande, Gestion des missions</a:t>
            </a:r>
          </a:p>
          <a:p>
            <a:pPr marL="0" indent="0">
              <a:lnSpc>
                <a:spcPts val="1000"/>
              </a:lnSpc>
              <a:spcAft>
                <a:spcPts val="0"/>
              </a:spcAft>
              <a:buNone/>
            </a:pPr>
            <a:endParaRPr lang="fr-FR" sz="1100" dirty="0">
              <a:solidFill>
                <a:srgbClr val="0000FF"/>
              </a:solidFill>
              <a:latin typeface="Comic Sans MS" panose="030F0702030302020204" pitchFamily="66" charset="0"/>
              <a:ea typeface="Times New Roman" panose="02020603050405020304" pitchFamily="18" charset="0"/>
              <a:cs typeface="Times New Roman" panose="02020603050405020304" pitchFamily="18" charset="0"/>
            </a:endParaRPr>
          </a:p>
          <a:p>
            <a:pPr marL="0" indent="0">
              <a:lnSpc>
                <a:spcPts val="1000"/>
              </a:lnSpc>
              <a:spcAft>
                <a:spcPts val="0"/>
              </a:spcAft>
              <a:buNone/>
            </a:pPr>
            <a:r>
              <a:rPr lang="fr-FR" sz="1400" dirty="0">
                <a:latin typeface="Calibri" panose="020F0502020204030204" pitchFamily="34" charset="0"/>
                <a:ea typeface="Calibri" panose="020F0502020204030204" pitchFamily="34" charset="0"/>
                <a:cs typeface="Times New Roman" panose="02020603050405020304" pitchFamily="18" charset="0"/>
              </a:rPr>
              <a:t>		isabelle.kozmin@u-bourgogne.fr ou 03.86.71.50.44 ou ligne direct 70 44</a:t>
            </a:r>
          </a:p>
          <a:p>
            <a:pPr marL="0" indent="0">
              <a:lnSpc>
                <a:spcPts val="1000"/>
              </a:lnSpc>
              <a:spcAft>
                <a:spcPts val="0"/>
              </a:spcAft>
              <a:buNone/>
            </a:pPr>
            <a:endParaRPr lang="fr-FR" sz="1400" dirty="0">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fr-FR" dirty="0"/>
          </a:p>
        </p:txBody>
      </p:sp>
    </p:spTree>
    <p:extLst>
      <p:ext uri="{BB962C8B-B14F-4D97-AF65-F5344CB8AC3E}">
        <p14:creationId xmlns:p14="http://schemas.microsoft.com/office/powerpoint/2010/main" val="31898454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8B3802D-1A24-2C4D-8B0F-C6D41A6B1E36}"/>
              </a:ext>
            </a:extLst>
          </p:cNvPr>
          <p:cNvSpPr>
            <a:spLocks noGrp="1"/>
          </p:cNvSpPr>
          <p:nvPr>
            <p:ph type="title"/>
          </p:nvPr>
        </p:nvSpPr>
        <p:spPr/>
        <p:txBody>
          <a:bodyPr/>
          <a:lstStyle/>
          <a:p>
            <a:r>
              <a:rPr lang="fr-FR" dirty="0"/>
              <a:t>Ordre de passage</a:t>
            </a:r>
          </a:p>
        </p:txBody>
      </p:sp>
      <p:sp>
        <p:nvSpPr>
          <p:cNvPr id="3" name="Espace réservé du contenu 2">
            <a:extLst>
              <a:ext uri="{FF2B5EF4-FFF2-40B4-BE49-F238E27FC236}">
                <a16:creationId xmlns:a16="http://schemas.microsoft.com/office/drawing/2014/main" id="{859AD5B8-C302-2940-9B64-AB08A46CA5CC}"/>
              </a:ext>
            </a:extLst>
          </p:cNvPr>
          <p:cNvSpPr>
            <a:spLocks noGrp="1"/>
          </p:cNvSpPr>
          <p:nvPr>
            <p:ph idx="1"/>
          </p:nvPr>
        </p:nvSpPr>
        <p:spPr/>
        <p:txBody>
          <a:bodyPr/>
          <a:lstStyle/>
          <a:p>
            <a:r>
              <a:rPr lang="fr-FR" dirty="0"/>
              <a:t>Présentation de l’annexe financière – </a:t>
            </a:r>
            <a:r>
              <a:rPr lang="fr-FR" dirty="0">
                <a:solidFill>
                  <a:srgbClr val="C00000"/>
                </a:solidFill>
              </a:rPr>
              <a:t>Cyrille François</a:t>
            </a:r>
          </a:p>
          <a:p>
            <a:endParaRPr lang="fr-FR" dirty="0"/>
          </a:p>
          <a:p>
            <a:r>
              <a:rPr lang="fr-FR" b="1" dirty="0"/>
              <a:t>Présentation du service informatique - </a:t>
            </a:r>
            <a:r>
              <a:rPr lang="fr-FR" b="1" dirty="0">
                <a:solidFill>
                  <a:srgbClr val="C00000"/>
                </a:solidFill>
              </a:rPr>
              <a:t>Matthieu GATELLET</a:t>
            </a:r>
          </a:p>
          <a:p>
            <a:endParaRPr lang="fr-FR" dirty="0">
              <a:solidFill>
                <a:srgbClr val="C00000"/>
              </a:solidFill>
            </a:endParaRPr>
          </a:p>
          <a:p>
            <a:r>
              <a:rPr lang="fr-FR" dirty="0"/>
              <a:t>Présentation administrative – </a:t>
            </a:r>
            <a:r>
              <a:rPr lang="fr-FR" dirty="0">
                <a:solidFill>
                  <a:srgbClr val="C00000"/>
                </a:solidFill>
              </a:rPr>
              <a:t>Sidi Mohammed </a:t>
            </a:r>
            <a:r>
              <a:rPr lang="fr-FR" dirty="0" err="1">
                <a:solidFill>
                  <a:srgbClr val="C00000"/>
                </a:solidFill>
              </a:rPr>
              <a:t>Senouci</a:t>
            </a:r>
            <a:endParaRPr lang="fr-FR" dirty="0">
              <a:solidFill>
                <a:srgbClr val="C00000"/>
              </a:solidFill>
            </a:endParaRPr>
          </a:p>
        </p:txBody>
      </p:sp>
    </p:spTree>
    <p:extLst>
      <p:ext uri="{BB962C8B-B14F-4D97-AF65-F5344CB8AC3E}">
        <p14:creationId xmlns:p14="http://schemas.microsoft.com/office/powerpoint/2010/main" val="13620087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3"/>
          <p:cNvSpPr>
            <a:spLocks noChangeArrowheads="1"/>
          </p:cNvSpPr>
          <p:nvPr/>
        </p:nvSpPr>
        <p:spPr bwMode="auto">
          <a:xfrm>
            <a:off x="684213" y="1746033"/>
            <a:ext cx="7975600"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r>
              <a:rPr lang="fr-FR" altLang="zh-TW" sz="2400" b="1" dirty="0">
                <a:solidFill>
                  <a:srgbClr val="849AAE"/>
                </a:solidFill>
                <a:latin typeface="+mn-lt"/>
                <a:cs typeface="Arial" charset="0"/>
              </a:rPr>
              <a:t>Service informatique</a:t>
            </a:r>
            <a:endParaRPr lang="fr-FR" altLang="zh-TW" sz="2400" b="1" dirty="0">
              <a:solidFill>
                <a:srgbClr val="889EB3"/>
              </a:solidFill>
              <a:latin typeface="Gill Sans" charset="0"/>
            </a:endParaRPr>
          </a:p>
        </p:txBody>
      </p:sp>
      <p:sp>
        <p:nvSpPr>
          <p:cNvPr id="3" name="ZoneTexte 2"/>
          <p:cNvSpPr txBox="1"/>
          <p:nvPr/>
        </p:nvSpPr>
        <p:spPr>
          <a:xfrm>
            <a:off x="385763" y="2423678"/>
            <a:ext cx="8572500" cy="2616101"/>
          </a:xfrm>
          <a:prstGeom prst="rect">
            <a:avLst/>
          </a:prstGeom>
          <a:noFill/>
        </p:spPr>
        <p:txBody>
          <a:bodyPr wrap="square" rtlCol="0">
            <a:spAutoFit/>
          </a:bodyPr>
          <a:lstStyle/>
          <a:p>
            <a:r>
              <a:rPr lang="fr-FR" sz="2000" dirty="0">
                <a:latin typeface="Futura t"/>
                <a:cs typeface="Arial" charset="0"/>
              </a:rPr>
              <a:t>- 3 informaticiens :</a:t>
            </a:r>
            <a:br>
              <a:rPr lang="fr-FR" sz="2000" dirty="0">
                <a:latin typeface="Futura t"/>
                <a:cs typeface="Arial" charset="0"/>
              </a:rPr>
            </a:br>
            <a:r>
              <a:rPr lang="fr-FR" sz="2000" dirty="0">
                <a:latin typeface="Futura t"/>
                <a:cs typeface="Arial" charset="0"/>
              </a:rPr>
              <a:t>   * Matthieu GATELLET</a:t>
            </a:r>
            <a:br>
              <a:rPr lang="fr-FR" sz="2000" dirty="0">
                <a:latin typeface="Futura t"/>
                <a:cs typeface="Arial" charset="0"/>
              </a:rPr>
            </a:br>
            <a:r>
              <a:rPr lang="fr-FR" sz="2000" dirty="0">
                <a:latin typeface="Futura t"/>
                <a:cs typeface="Arial" charset="0"/>
              </a:rPr>
              <a:t>   * </a:t>
            </a:r>
            <a:r>
              <a:rPr lang="fr-FR" sz="2000" dirty="0" err="1">
                <a:latin typeface="Futura t"/>
                <a:cs typeface="Arial" charset="0"/>
              </a:rPr>
              <a:t>Jephan</a:t>
            </a:r>
            <a:r>
              <a:rPr lang="fr-FR" sz="2000" dirty="0">
                <a:latin typeface="Futura t"/>
                <a:cs typeface="Arial" charset="0"/>
              </a:rPr>
              <a:t> ROQUES	   =&gt; </a:t>
            </a:r>
            <a:r>
              <a:rPr lang="fr-FR" sz="2000" dirty="0">
                <a:latin typeface="Futura t"/>
                <a:cs typeface="Arial" charset="0"/>
                <a:hlinkClick r:id="rId2"/>
              </a:rPr>
              <a:t>info.isat@u-bourgogne.fr</a:t>
            </a:r>
            <a:br>
              <a:rPr lang="fr-FR" sz="2000" dirty="0">
                <a:latin typeface="Futura t"/>
                <a:cs typeface="Arial" charset="0"/>
              </a:rPr>
            </a:br>
            <a:r>
              <a:rPr lang="fr-FR" sz="2000" dirty="0">
                <a:latin typeface="Futura t"/>
                <a:cs typeface="Arial" charset="0"/>
              </a:rPr>
              <a:t>   * Teddy TAILLEMITTE</a:t>
            </a:r>
          </a:p>
          <a:p>
            <a:br>
              <a:rPr lang="fr-FR" sz="2000" dirty="0">
                <a:latin typeface="Futura t"/>
                <a:cs typeface="Arial" charset="0"/>
              </a:rPr>
            </a:br>
            <a:r>
              <a:rPr lang="fr-FR" sz="2000" dirty="0">
                <a:latin typeface="Futura t"/>
                <a:cs typeface="Arial" charset="0"/>
              </a:rPr>
              <a:t>- Procédure de signalement des problèmes / des demandes :</a:t>
            </a:r>
          </a:p>
          <a:p>
            <a:pPr algn="ctr"/>
            <a:r>
              <a:rPr lang="fr-FR" sz="2000" b="1" dirty="0">
                <a:latin typeface="Futura t"/>
                <a:cs typeface="Arial" charset="0"/>
                <a:hlinkClick r:id="rId3"/>
              </a:rPr>
              <a:t>bentley.u-bourgogne.fr/glpi</a:t>
            </a:r>
            <a:endParaRPr lang="fr-FR" sz="2000" b="1" dirty="0">
              <a:latin typeface="Futura t"/>
              <a:cs typeface="Arial" charset="0"/>
            </a:endParaRPr>
          </a:p>
          <a:p>
            <a:pPr marL="342900" indent="-342900">
              <a:buFontTx/>
              <a:buChar char="-"/>
            </a:pPr>
            <a:endParaRPr lang="fr-FR" sz="2400" i="1" dirty="0">
              <a:latin typeface="+mn-lt"/>
              <a:cs typeface="Arial" charset="0"/>
            </a:endParaRPr>
          </a:p>
        </p:txBody>
      </p:sp>
      <p:sp>
        <p:nvSpPr>
          <p:cNvPr id="2" name="Accolades 1">
            <a:extLst>
              <a:ext uri="{FF2B5EF4-FFF2-40B4-BE49-F238E27FC236}">
                <a16:creationId xmlns:a16="http://schemas.microsoft.com/office/drawing/2014/main" id="{3EC1CB64-2B59-453C-B190-C98EB02660B5}"/>
              </a:ext>
            </a:extLst>
          </p:cNvPr>
          <p:cNvSpPr/>
          <p:nvPr/>
        </p:nvSpPr>
        <p:spPr>
          <a:xfrm>
            <a:off x="485775" y="2828925"/>
            <a:ext cx="2886075" cy="838200"/>
          </a:xfrm>
          <a:prstGeom prst="bracePair">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fr-FR"/>
          </a:p>
        </p:txBody>
      </p:sp>
      <p:sp>
        <p:nvSpPr>
          <p:cNvPr id="7" name="Titre 1">
            <a:extLst>
              <a:ext uri="{FF2B5EF4-FFF2-40B4-BE49-F238E27FC236}">
                <a16:creationId xmlns:a16="http://schemas.microsoft.com/office/drawing/2014/main" id="{51B355B0-CB53-C62C-C2EC-3CE374D61D11}"/>
              </a:ext>
            </a:extLst>
          </p:cNvPr>
          <p:cNvSpPr txBox="1">
            <a:spLocks/>
          </p:cNvSpPr>
          <p:nvPr/>
        </p:nvSpPr>
        <p:spPr>
          <a:xfrm>
            <a:off x="457200" y="138113"/>
            <a:ext cx="8229600" cy="619125"/>
          </a:xfrm>
          <a:prstGeom prst="rect">
            <a:avLst/>
          </a:prstGeom>
        </p:spPr>
        <p:txBody>
          <a:bodyPr/>
          <a:lstStyle>
            <a:lvl1pPr algn="r" defTabSz="457200" rtl="0" eaLnBrk="0" fontAlgn="base" hangingPunct="0">
              <a:spcBef>
                <a:spcPct val="0"/>
              </a:spcBef>
              <a:spcAft>
                <a:spcPct val="0"/>
              </a:spcAft>
              <a:defRPr sz="2400" b="1" kern="1200">
                <a:solidFill>
                  <a:schemeClr val="bg1">
                    <a:lumMod val="50000"/>
                  </a:schemeClr>
                </a:solidFill>
                <a:latin typeface="+mj-lt"/>
                <a:ea typeface="ＭＳ Ｐゴシック" charset="0"/>
                <a:cs typeface="Futura t"/>
              </a:defRPr>
            </a:lvl1pPr>
            <a:lvl2pPr algn="ctr" defTabSz="457200" rtl="0" eaLnBrk="0" fontAlgn="base" hangingPunct="0">
              <a:spcBef>
                <a:spcPct val="0"/>
              </a:spcBef>
              <a:spcAft>
                <a:spcPct val="0"/>
              </a:spcAft>
              <a:defRPr sz="4000">
                <a:solidFill>
                  <a:schemeClr val="tx1"/>
                </a:solidFill>
                <a:latin typeface="Futura t" charset="0"/>
                <a:ea typeface="ＭＳ Ｐゴシック" charset="0"/>
                <a:cs typeface="Futura t" charset="0"/>
              </a:defRPr>
            </a:lvl2pPr>
            <a:lvl3pPr algn="ctr" defTabSz="457200" rtl="0" eaLnBrk="0" fontAlgn="base" hangingPunct="0">
              <a:spcBef>
                <a:spcPct val="0"/>
              </a:spcBef>
              <a:spcAft>
                <a:spcPct val="0"/>
              </a:spcAft>
              <a:defRPr sz="4000">
                <a:solidFill>
                  <a:schemeClr val="tx1"/>
                </a:solidFill>
                <a:latin typeface="Futura t" charset="0"/>
                <a:ea typeface="ＭＳ Ｐゴシック" charset="0"/>
                <a:cs typeface="Futura t" charset="0"/>
              </a:defRPr>
            </a:lvl3pPr>
            <a:lvl4pPr algn="ctr" defTabSz="457200" rtl="0" eaLnBrk="0" fontAlgn="base" hangingPunct="0">
              <a:spcBef>
                <a:spcPct val="0"/>
              </a:spcBef>
              <a:spcAft>
                <a:spcPct val="0"/>
              </a:spcAft>
              <a:defRPr sz="4000">
                <a:solidFill>
                  <a:schemeClr val="tx1"/>
                </a:solidFill>
                <a:latin typeface="Futura t" charset="0"/>
                <a:ea typeface="ＭＳ Ｐゴシック" charset="0"/>
                <a:cs typeface="Futura t" charset="0"/>
              </a:defRPr>
            </a:lvl4pPr>
            <a:lvl5pPr algn="ctr" defTabSz="457200" rtl="0" eaLnBrk="0" fontAlgn="base" hangingPunct="0">
              <a:spcBef>
                <a:spcPct val="0"/>
              </a:spcBef>
              <a:spcAft>
                <a:spcPct val="0"/>
              </a:spcAft>
              <a:defRPr sz="4000">
                <a:solidFill>
                  <a:schemeClr val="tx1"/>
                </a:solidFill>
                <a:latin typeface="Futura t" charset="0"/>
                <a:ea typeface="ＭＳ Ｐゴシック" charset="0"/>
                <a:cs typeface="Futura t" charset="0"/>
              </a:defRPr>
            </a:lvl5pPr>
            <a:lvl6pPr marL="457200" algn="ctr" defTabSz="457200" rtl="0" fontAlgn="base">
              <a:spcBef>
                <a:spcPct val="0"/>
              </a:spcBef>
              <a:spcAft>
                <a:spcPct val="0"/>
              </a:spcAft>
              <a:defRPr sz="4000">
                <a:solidFill>
                  <a:schemeClr val="tx1"/>
                </a:solidFill>
                <a:latin typeface="Futura t" charset="0"/>
                <a:ea typeface="ＭＳ Ｐゴシック" charset="0"/>
                <a:cs typeface="Futura t" charset="0"/>
              </a:defRPr>
            </a:lvl6pPr>
            <a:lvl7pPr marL="914400" algn="ctr" defTabSz="457200" rtl="0" fontAlgn="base">
              <a:spcBef>
                <a:spcPct val="0"/>
              </a:spcBef>
              <a:spcAft>
                <a:spcPct val="0"/>
              </a:spcAft>
              <a:defRPr sz="4000">
                <a:solidFill>
                  <a:schemeClr val="tx1"/>
                </a:solidFill>
                <a:latin typeface="Futura t" charset="0"/>
                <a:ea typeface="ＭＳ Ｐゴシック" charset="0"/>
                <a:cs typeface="Futura t" charset="0"/>
              </a:defRPr>
            </a:lvl7pPr>
            <a:lvl8pPr marL="1371600" algn="ctr" defTabSz="457200" rtl="0" fontAlgn="base">
              <a:spcBef>
                <a:spcPct val="0"/>
              </a:spcBef>
              <a:spcAft>
                <a:spcPct val="0"/>
              </a:spcAft>
              <a:defRPr sz="4000">
                <a:solidFill>
                  <a:schemeClr val="tx1"/>
                </a:solidFill>
                <a:latin typeface="Futura t" charset="0"/>
                <a:ea typeface="ＭＳ Ｐゴシック" charset="0"/>
                <a:cs typeface="Futura t" charset="0"/>
              </a:defRPr>
            </a:lvl8pPr>
            <a:lvl9pPr marL="1828800" algn="ctr" defTabSz="457200" rtl="0" fontAlgn="base">
              <a:spcBef>
                <a:spcPct val="0"/>
              </a:spcBef>
              <a:spcAft>
                <a:spcPct val="0"/>
              </a:spcAft>
              <a:defRPr sz="4000">
                <a:solidFill>
                  <a:schemeClr val="tx1"/>
                </a:solidFill>
                <a:latin typeface="Futura t" charset="0"/>
                <a:ea typeface="ＭＳ Ｐゴシック" charset="0"/>
                <a:cs typeface="Futura t" charset="0"/>
              </a:defRPr>
            </a:lvl9pPr>
          </a:lstStyle>
          <a:p>
            <a:r>
              <a:rPr lang="fr-FR">
                <a:solidFill>
                  <a:srgbClr val="C7103E"/>
                </a:solidFill>
                <a:cs typeface="Arial" charset="0"/>
              </a:rPr>
              <a:t>L’informatique ?</a:t>
            </a:r>
            <a:endParaRPr lang="fr-FR" dirty="0"/>
          </a:p>
        </p:txBody>
      </p:sp>
    </p:spTree>
    <p:extLst>
      <p:ext uri="{BB962C8B-B14F-4D97-AF65-F5344CB8AC3E}">
        <p14:creationId xmlns:p14="http://schemas.microsoft.com/office/powerpoint/2010/main" val="9553940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3"/>
          <p:cNvSpPr>
            <a:spLocks noChangeArrowheads="1"/>
          </p:cNvSpPr>
          <p:nvPr/>
        </p:nvSpPr>
        <p:spPr bwMode="auto">
          <a:xfrm>
            <a:off x="684213" y="1746033"/>
            <a:ext cx="7975600"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r>
              <a:rPr lang="fr-FR" altLang="zh-TW" sz="2400" b="1" dirty="0">
                <a:solidFill>
                  <a:srgbClr val="849AAE"/>
                </a:solidFill>
                <a:latin typeface="+mn-lt"/>
                <a:cs typeface="Arial" charset="0"/>
              </a:rPr>
              <a:t>Comptes informatiques</a:t>
            </a:r>
            <a:endParaRPr lang="fr-FR" altLang="zh-TW" sz="2400" b="1" dirty="0">
              <a:solidFill>
                <a:srgbClr val="889EB3"/>
              </a:solidFill>
              <a:latin typeface="Gill Sans" charset="0"/>
            </a:endParaRPr>
          </a:p>
        </p:txBody>
      </p:sp>
      <p:sp>
        <p:nvSpPr>
          <p:cNvPr id="3" name="ZoneTexte 2"/>
          <p:cNvSpPr txBox="1"/>
          <p:nvPr/>
        </p:nvSpPr>
        <p:spPr>
          <a:xfrm>
            <a:off x="385763" y="2423678"/>
            <a:ext cx="8572500" cy="2862322"/>
          </a:xfrm>
          <a:prstGeom prst="rect">
            <a:avLst/>
          </a:prstGeom>
          <a:noFill/>
        </p:spPr>
        <p:txBody>
          <a:bodyPr wrap="square" rtlCol="0">
            <a:spAutoFit/>
          </a:bodyPr>
          <a:lstStyle/>
          <a:p>
            <a:pPr marL="285750" indent="-285750">
              <a:buFontTx/>
              <a:buChar char="-"/>
            </a:pPr>
            <a:r>
              <a:rPr lang="fr-FR" dirty="0">
                <a:latin typeface="Futura t"/>
                <a:cs typeface="Arial" charset="0"/>
              </a:rPr>
              <a:t>Compte </a:t>
            </a:r>
            <a:r>
              <a:rPr lang="fr-FR" b="1" dirty="0">
                <a:latin typeface="Futura t"/>
                <a:cs typeface="Arial" charset="0"/>
              </a:rPr>
              <a:t>ISAT</a:t>
            </a:r>
            <a:r>
              <a:rPr lang="fr-FR" dirty="0">
                <a:latin typeface="Futura t"/>
                <a:cs typeface="Arial" charset="0"/>
              </a:rPr>
              <a:t> :</a:t>
            </a:r>
            <a:br>
              <a:rPr lang="fr-FR" dirty="0">
                <a:latin typeface="Futura t"/>
                <a:cs typeface="Arial" charset="0"/>
              </a:rPr>
            </a:br>
            <a:r>
              <a:rPr lang="fr-FR" dirty="0">
                <a:latin typeface="Futura t"/>
                <a:cs typeface="Arial" charset="0"/>
              </a:rPr>
              <a:t>   Identifiants fournis par le service informatique de l’ISAT</a:t>
            </a:r>
            <a:br>
              <a:rPr lang="fr-FR" dirty="0">
                <a:latin typeface="Futura t"/>
                <a:cs typeface="Arial" charset="0"/>
              </a:rPr>
            </a:br>
            <a:br>
              <a:rPr lang="fr-FR" dirty="0">
                <a:latin typeface="Futura t"/>
                <a:cs typeface="Arial" charset="0"/>
              </a:rPr>
            </a:br>
            <a:r>
              <a:rPr lang="fr-FR" dirty="0">
                <a:latin typeface="Futura t"/>
                <a:cs typeface="Arial" charset="0"/>
              </a:rPr>
              <a:t>   Permet de se connecter :</a:t>
            </a:r>
            <a:br>
              <a:rPr lang="fr-FR" dirty="0">
                <a:latin typeface="Futura t"/>
                <a:cs typeface="Arial" charset="0"/>
              </a:rPr>
            </a:br>
            <a:r>
              <a:rPr lang="fr-FR" dirty="0">
                <a:latin typeface="Futura t"/>
                <a:cs typeface="Arial" charset="0"/>
              </a:rPr>
              <a:t>    * aux machines de l’école</a:t>
            </a:r>
            <a:br>
              <a:rPr lang="fr-FR" dirty="0">
                <a:latin typeface="Futura t"/>
                <a:cs typeface="Arial" charset="0"/>
              </a:rPr>
            </a:br>
            <a:r>
              <a:rPr lang="fr-FR" dirty="0">
                <a:latin typeface="Futura t"/>
                <a:cs typeface="Arial" charset="0"/>
              </a:rPr>
              <a:t>    * à l’intranet de l’école (</a:t>
            </a:r>
            <a:r>
              <a:rPr lang="fr-FR" dirty="0">
                <a:latin typeface="Futura t"/>
                <a:cs typeface="Arial" charset="0"/>
                <a:hlinkClick r:id="rId2"/>
              </a:rPr>
              <a:t>https://bentley.u-bourgogne.fr</a:t>
            </a:r>
            <a:r>
              <a:rPr lang="fr-FR" dirty="0">
                <a:latin typeface="Futura t"/>
                <a:cs typeface="Arial" charset="0"/>
              </a:rPr>
              <a:t>)</a:t>
            </a:r>
            <a:br>
              <a:rPr lang="fr-FR" dirty="0">
                <a:latin typeface="Futura t"/>
                <a:cs typeface="Arial" charset="0"/>
              </a:rPr>
            </a:br>
            <a:r>
              <a:rPr lang="fr-FR" dirty="0">
                <a:latin typeface="Futura t"/>
                <a:cs typeface="Arial" charset="0"/>
              </a:rPr>
              <a:t>    * à GLPI (</a:t>
            </a:r>
            <a:r>
              <a:rPr lang="fr-FR" dirty="0">
                <a:latin typeface="Futura t"/>
                <a:cs typeface="Arial" charset="0"/>
                <a:hlinkClick r:id="rId3"/>
              </a:rPr>
              <a:t>https://bentley.u-bourgogne.fr/glpi</a:t>
            </a:r>
            <a:r>
              <a:rPr lang="fr-FR" dirty="0">
                <a:latin typeface="Futura t"/>
                <a:cs typeface="Arial" charset="0"/>
              </a:rPr>
              <a:t>)</a:t>
            </a:r>
            <a:br>
              <a:rPr lang="fr-FR" dirty="0">
                <a:latin typeface="Futura t"/>
                <a:cs typeface="Arial" charset="0"/>
              </a:rPr>
            </a:br>
            <a:r>
              <a:rPr lang="fr-FR" dirty="0">
                <a:latin typeface="Futura t"/>
                <a:cs typeface="Arial" charset="0"/>
              </a:rPr>
              <a:t>    * à l’application de scolarité(</a:t>
            </a:r>
            <a:r>
              <a:rPr lang="fr-FR" dirty="0">
                <a:latin typeface="Futura t"/>
                <a:cs typeface="Arial" charset="0"/>
                <a:hlinkClick r:id="rId4"/>
              </a:rPr>
              <a:t>https://bentley.u-bourgone.fr/scolarite</a:t>
            </a:r>
            <a:r>
              <a:rPr lang="fr-FR" dirty="0">
                <a:latin typeface="Futura t"/>
                <a:cs typeface="Arial" charset="0"/>
              </a:rPr>
              <a:t>)</a:t>
            </a:r>
          </a:p>
          <a:p>
            <a:r>
              <a:rPr lang="fr-FR" dirty="0">
                <a:latin typeface="Futura t"/>
                <a:cs typeface="Arial" charset="0"/>
              </a:rPr>
              <a:t>        * au service de partage de fichier (</a:t>
            </a:r>
            <a:r>
              <a:rPr lang="fr-FR" i="1" dirty="0">
                <a:latin typeface="Futura t"/>
                <a:cs typeface="Arial" charset="0"/>
              </a:rPr>
              <a:t>\\</a:t>
            </a:r>
            <a:r>
              <a:rPr lang="fr-FR" i="1" dirty="0" err="1">
                <a:latin typeface="Futura t"/>
                <a:cs typeface="Arial" charset="0"/>
              </a:rPr>
              <a:t>chevrolet</a:t>
            </a:r>
            <a:r>
              <a:rPr lang="fr-FR" i="1" dirty="0">
                <a:latin typeface="Futura t"/>
                <a:cs typeface="Arial" charset="0"/>
              </a:rPr>
              <a:t>\</a:t>
            </a:r>
            <a:r>
              <a:rPr lang="fr-FR" i="1" dirty="0" err="1">
                <a:latin typeface="Futura t"/>
                <a:cs typeface="Arial" charset="0"/>
              </a:rPr>
              <a:t>nom_utilisateur</a:t>
            </a:r>
            <a:r>
              <a:rPr lang="fr-FR" i="1" dirty="0">
                <a:latin typeface="Futura t"/>
                <a:cs typeface="Arial" charset="0"/>
              </a:rPr>
              <a:t>$</a:t>
            </a:r>
            <a:r>
              <a:rPr lang="fr-FR" dirty="0">
                <a:latin typeface="Futura t"/>
                <a:cs typeface="Arial" charset="0"/>
              </a:rPr>
              <a:t>) </a:t>
            </a:r>
            <a:br>
              <a:rPr lang="fr-FR" dirty="0">
                <a:latin typeface="Futura t"/>
                <a:cs typeface="Arial" charset="0"/>
              </a:rPr>
            </a:br>
            <a:endParaRPr lang="fr-FR" i="1" dirty="0">
              <a:cs typeface="Arial" charset="0"/>
            </a:endParaRPr>
          </a:p>
        </p:txBody>
      </p:sp>
      <p:sp>
        <p:nvSpPr>
          <p:cNvPr id="5" name="Titre 1">
            <a:extLst>
              <a:ext uri="{FF2B5EF4-FFF2-40B4-BE49-F238E27FC236}">
                <a16:creationId xmlns:a16="http://schemas.microsoft.com/office/drawing/2014/main" id="{110B9DB7-42E0-EBF6-44A5-A1420CA95D3C}"/>
              </a:ext>
            </a:extLst>
          </p:cNvPr>
          <p:cNvSpPr txBox="1">
            <a:spLocks/>
          </p:cNvSpPr>
          <p:nvPr/>
        </p:nvSpPr>
        <p:spPr>
          <a:xfrm>
            <a:off x="457200" y="138113"/>
            <a:ext cx="8229600" cy="619125"/>
          </a:xfrm>
          <a:prstGeom prst="rect">
            <a:avLst/>
          </a:prstGeom>
        </p:spPr>
        <p:txBody>
          <a:bodyPr/>
          <a:lstStyle>
            <a:lvl1pPr algn="r" defTabSz="457200" rtl="0" eaLnBrk="0" fontAlgn="base" hangingPunct="0">
              <a:spcBef>
                <a:spcPct val="0"/>
              </a:spcBef>
              <a:spcAft>
                <a:spcPct val="0"/>
              </a:spcAft>
              <a:defRPr sz="2400" b="1" kern="1200">
                <a:solidFill>
                  <a:schemeClr val="bg1">
                    <a:lumMod val="50000"/>
                  </a:schemeClr>
                </a:solidFill>
                <a:latin typeface="+mj-lt"/>
                <a:ea typeface="ＭＳ Ｐゴシック" charset="0"/>
                <a:cs typeface="Futura t"/>
              </a:defRPr>
            </a:lvl1pPr>
            <a:lvl2pPr algn="ctr" defTabSz="457200" rtl="0" eaLnBrk="0" fontAlgn="base" hangingPunct="0">
              <a:spcBef>
                <a:spcPct val="0"/>
              </a:spcBef>
              <a:spcAft>
                <a:spcPct val="0"/>
              </a:spcAft>
              <a:defRPr sz="4000">
                <a:solidFill>
                  <a:schemeClr val="tx1"/>
                </a:solidFill>
                <a:latin typeface="Futura t" charset="0"/>
                <a:ea typeface="ＭＳ Ｐゴシック" charset="0"/>
                <a:cs typeface="Futura t" charset="0"/>
              </a:defRPr>
            </a:lvl2pPr>
            <a:lvl3pPr algn="ctr" defTabSz="457200" rtl="0" eaLnBrk="0" fontAlgn="base" hangingPunct="0">
              <a:spcBef>
                <a:spcPct val="0"/>
              </a:spcBef>
              <a:spcAft>
                <a:spcPct val="0"/>
              </a:spcAft>
              <a:defRPr sz="4000">
                <a:solidFill>
                  <a:schemeClr val="tx1"/>
                </a:solidFill>
                <a:latin typeface="Futura t" charset="0"/>
                <a:ea typeface="ＭＳ Ｐゴシック" charset="0"/>
                <a:cs typeface="Futura t" charset="0"/>
              </a:defRPr>
            </a:lvl3pPr>
            <a:lvl4pPr algn="ctr" defTabSz="457200" rtl="0" eaLnBrk="0" fontAlgn="base" hangingPunct="0">
              <a:spcBef>
                <a:spcPct val="0"/>
              </a:spcBef>
              <a:spcAft>
                <a:spcPct val="0"/>
              </a:spcAft>
              <a:defRPr sz="4000">
                <a:solidFill>
                  <a:schemeClr val="tx1"/>
                </a:solidFill>
                <a:latin typeface="Futura t" charset="0"/>
                <a:ea typeface="ＭＳ Ｐゴシック" charset="0"/>
                <a:cs typeface="Futura t" charset="0"/>
              </a:defRPr>
            </a:lvl4pPr>
            <a:lvl5pPr algn="ctr" defTabSz="457200" rtl="0" eaLnBrk="0" fontAlgn="base" hangingPunct="0">
              <a:spcBef>
                <a:spcPct val="0"/>
              </a:spcBef>
              <a:spcAft>
                <a:spcPct val="0"/>
              </a:spcAft>
              <a:defRPr sz="4000">
                <a:solidFill>
                  <a:schemeClr val="tx1"/>
                </a:solidFill>
                <a:latin typeface="Futura t" charset="0"/>
                <a:ea typeface="ＭＳ Ｐゴシック" charset="0"/>
                <a:cs typeface="Futura t" charset="0"/>
              </a:defRPr>
            </a:lvl5pPr>
            <a:lvl6pPr marL="457200" algn="ctr" defTabSz="457200" rtl="0" fontAlgn="base">
              <a:spcBef>
                <a:spcPct val="0"/>
              </a:spcBef>
              <a:spcAft>
                <a:spcPct val="0"/>
              </a:spcAft>
              <a:defRPr sz="4000">
                <a:solidFill>
                  <a:schemeClr val="tx1"/>
                </a:solidFill>
                <a:latin typeface="Futura t" charset="0"/>
                <a:ea typeface="ＭＳ Ｐゴシック" charset="0"/>
                <a:cs typeface="Futura t" charset="0"/>
              </a:defRPr>
            </a:lvl6pPr>
            <a:lvl7pPr marL="914400" algn="ctr" defTabSz="457200" rtl="0" fontAlgn="base">
              <a:spcBef>
                <a:spcPct val="0"/>
              </a:spcBef>
              <a:spcAft>
                <a:spcPct val="0"/>
              </a:spcAft>
              <a:defRPr sz="4000">
                <a:solidFill>
                  <a:schemeClr val="tx1"/>
                </a:solidFill>
                <a:latin typeface="Futura t" charset="0"/>
                <a:ea typeface="ＭＳ Ｐゴシック" charset="0"/>
                <a:cs typeface="Futura t" charset="0"/>
              </a:defRPr>
            </a:lvl7pPr>
            <a:lvl8pPr marL="1371600" algn="ctr" defTabSz="457200" rtl="0" fontAlgn="base">
              <a:spcBef>
                <a:spcPct val="0"/>
              </a:spcBef>
              <a:spcAft>
                <a:spcPct val="0"/>
              </a:spcAft>
              <a:defRPr sz="4000">
                <a:solidFill>
                  <a:schemeClr val="tx1"/>
                </a:solidFill>
                <a:latin typeface="Futura t" charset="0"/>
                <a:ea typeface="ＭＳ Ｐゴシック" charset="0"/>
                <a:cs typeface="Futura t" charset="0"/>
              </a:defRPr>
            </a:lvl8pPr>
            <a:lvl9pPr marL="1828800" algn="ctr" defTabSz="457200" rtl="0" fontAlgn="base">
              <a:spcBef>
                <a:spcPct val="0"/>
              </a:spcBef>
              <a:spcAft>
                <a:spcPct val="0"/>
              </a:spcAft>
              <a:defRPr sz="4000">
                <a:solidFill>
                  <a:schemeClr val="tx1"/>
                </a:solidFill>
                <a:latin typeface="Futura t" charset="0"/>
                <a:ea typeface="ＭＳ Ｐゴシック" charset="0"/>
                <a:cs typeface="Futura t" charset="0"/>
              </a:defRPr>
            </a:lvl9pPr>
          </a:lstStyle>
          <a:p>
            <a:r>
              <a:rPr lang="fr-FR">
                <a:solidFill>
                  <a:srgbClr val="C7103E"/>
                </a:solidFill>
                <a:cs typeface="Arial" charset="0"/>
              </a:rPr>
              <a:t>L’informatique ?</a:t>
            </a:r>
            <a:endParaRPr lang="fr-FR" dirty="0"/>
          </a:p>
        </p:txBody>
      </p:sp>
    </p:spTree>
    <p:extLst>
      <p:ext uri="{BB962C8B-B14F-4D97-AF65-F5344CB8AC3E}">
        <p14:creationId xmlns:p14="http://schemas.microsoft.com/office/powerpoint/2010/main" val="9346529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3"/>
          <p:cNvSpPr>
            <a:spLocks noChangeArrowheads="1"/>
          </p:cNvSpPr>
          <p:nvPr/>
        </p:nvSpPr>
        <p:spPr bwMode="auto">
          <a:xfrm>
            <a:off x="684213" y="1746033"/>
            <a:ext cx="7975600"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r>
              <a:rPr lang="fr-FR" altLang="zh-TW" sz="2400" b="1" dirty="0">
                <a:solidFill>
                  <a:srgbClr val="849AAE"/>
                </a:solidFill>
                <a:latin typeface="+mn-lt"/>
                <a:cs typeface="Arial" charset="0"/>
              </a:rPr>
              <a:t>Comptes informatiques</a:t>
            </a:r>
            <a:endParaRPr lang="fr-FR" altLang="zh-TW" sz="2400" b="1" dirty="0">
              <a:solidFill>
                <a:srgbClr val="889EB3"/>
              </a:solidFill>
              <a:latin typeface="Gill Sans" charset="0"/>
            </a:endParaRPr>
          </a:p>
        </p:txBody>
      </p:sp>
      <p:sp>
        <p:nvSpPr>
          <p:cNvPr id="3" name="ZoneTexte 2"/>
          <p:cNvSpPr txBox="1"/>
          <p:nvPr/>
        </p:nvSpPr>
        <p:spPr>
          <a:xfrm>
            <a:off x="385763" y="2423678"/>
            <a:ext cx="8572500" cy="3416320"/>
          </a:xfrm>
          <a:prstGeom prst="rect">
            <a:avLst/>
          </a:prstGeom>
          <a:noFill/>
        </p:spPr>
        <p:txBody>
          <a:bodyPr wrap="square" rtlCol="0">
            <a:spAutoFit/>
          </a:bodyPr>
          <a:lstStyle/>
          <a:p>
            <a:pPr marL="285750" indent="-285750">
              <a:buFontTx/>
              <a:buChar char="-"/>
            </a:pPr>
            <a:r>
              <a:rPr lang="fr-FR" dirty="0">
                <a:latin typeface="Futura t"/>
                <a:cs typeface="Arial" charset="0"/>
              </a:rPr>
              <a:t>Compte </a:t>
            </a:r>
            <a:r>
              <a:rPr lang="fr-FR" b="1" dirty="0" err="1">
                <a:latin typeface="Futura t"/>
                <a:cs typeface="Arial" charset="0"/>
              </a:rPr>
              <a:t>uB</a:t>
            </a:r>
            <a:r>
              <a:rPr lang="fr-FR" dirty="0">
                <a:latin typeface="Futura t"/>
                <a:cs typeface="Arial" charset="0"/>
              </a:rPr>
              <a:t> :</a:t>
            </a:r>
            <a:br>
              <a:rPr lang="fr-FR" dirty="0">
                <a:latin typeface="Futura t"/>
                <a:cs typeface="Arial" charset="0"/>
              </a:rPr>
            </a:br>
            <a:r>
              <a:rPr lang="fr-FR" dirty="0">
                <a:latin typeface="Futura t"/>
                <a:cs typeface="Arial" charset="0"/>
              </a:rPr>
              <a:t>   Identifiants fournis par </a:t>
            </a:r>
            <a:r>
              <a:rPr lang="fr-FR" dirty="0" err="1">
                <a:latin typeface="Futura t"/>
                <a:cs typeface="Arial" charset="0"/>
              </a:rPr>
              <a:t>l’uB</a:t>
            </a:r>
            <a:r>
              <a:rPr lang="fr-FR" dirty="0">
                <a:latin typeface="Futura t"/>
                <a:cs typeface="Arial" charset="0"/>
              </a:rPr>
              <a:t> </a:t>
            </a:r>
            <a:br>
              <a:rPr lang="fr-FR" dirty="0">
                <a:latin typeface="Futura t"/>
                <a:cs typeface="Arial" charset="0"/>
              </a:rPr>
            </a:br>
            <a:r>
              <a:rPr lang="fr-FR" dirty="0">
                <a:latin typeface="Futura t"/>
                <a:cs typeface="Arial" charset="0"/>
              </a:rPr>
              <a:t>   À activer sur </a:t>
            </a:r>
            <a:r>
              <a:rPr lang="fr-FR" dirty="0">
                <a:latin typeface="Futura t"/>
                <a:cs typeface="Arial" charset="0"/>
                <a:hlinkClick r:id="rId2"/>
              </a:rPr>
              <a:t>ent.u-bourgogne.fr</a:t>
            </a:r>
            <a:endParaRPr lang="fr-FR" dirty="0">
              <a:latin typeface="Futura t"/>
              <a:cs typeface="Arial" charset="0"/>
            </a:endParaRPr>
          </a:p>
          <a:p>
            <a:br>
              <a:rPr lang="fr-FR" dirty="0">
                <a:latin typeface="Futura t"/>
                <a:cs typeface="Arial" charset="0"/>
              </a:rPr>
            </a:br>
            <a:r>
              <a:rPr lang="fr-FR" dirty="0">
                <a:latin typeface="Futura t"/>
                <a:cs typeface="Arial" charset="0"/>
              </a:rPr>
              <a:t>  Permet de se connecter :</a:t>
            </a:r>
            <a:br>
              <a:rPr lang="fr-FR" dirty="0">
                <a:latin typeface="Futura t"/>
                <a:cs typeface="Arial" charset="0"/>
              </a:rPr>
            </a:br>
            <a:r>
              <a:rPr lang="fr-FR" dirty="0">
                <a:latin typeface="Futura t"/>
                <a:cs typeface="Arial" charset="0"/>
              </a:rPr>
              <a:t>    * aux réseaux wifi «  </a:t>
            </a:r>
            <a:r>
              <a:rPr lang="fr-FR" b="1" dirty="0" err="1">
                <a:latin typeface="Futura t"/>
                <a:cs typeface="Arial" charset="0"/>
              </a:rPr>
              <a:t>Eduroam</a:t>
            </a:r>
            <a:r>
              <a:rPr lang="fr-FR" dirty="0">
                <a:latin typeface="Futura t"/>
                <a:cs typeface="Arial" charset="0"/>
              </a:rPr>
              <a:t> » et « </a:t>
            </a:r>
            <a:r>
              <a:rPr lang="fr-FR" b="1" dirty="0">
                <a:latin typeface="Futura t"/>
                <a:cs typeface="Arial" charset="0"/>
              </a:rPr>
              <a:t>université</a:t>
            </a:r>
            <a:r>
              <a:rPr lang="fr-FR" dirty="0">
                <a:latin typeface="Futura t"/>
                <a:cs typeface="Arial" charset="0"/>
              </a:rPr>
              <a:t> »</a:t>
            </a:r>
            <a:br>
              <a:rPr lang="fr-FR" dirty="0">
                <a:latin typeface="Futura t"/>
                <a:cs typeface="Arial" charset="0"/>
              </a:rPr>
            </a:br>
            <a:r>
              <a:rPr lang="fr-FR" dirty="0">
                <a:latin typeface="Futura t"/>
                <a:cs typeface="Arial" charset="0"/>
              </a:rPr>
              <a:t>    * à la messagerie (</a:t>
            </a:r>
            <a:r>
              <a:rPr lang="fr-FR" dirty="0">
                <a:latin typeface="Futura t"/>
                <a:cs typeface="Arial" charset="0"/>
                <a:hlinkClick r:id="rId3"/>
              </a:rPr>
              <a:t>webmail.u-bourgogne.fr</a:t>
            </a:r>
            <a:r>
              <a:rPr lang="fr-FR" dirty="0">
                <a:latin typeface="Futura t"/>
                <a:cs typeface="Arial" charset="0"/>
              </a:rPr>
              <a:t>)</a:t>
            </a:r>
            <a:br>
              <a:rPr lang="fr-FR" dirty="0">
                <a:latin typeface="Futura t"/>
                <a:cs typeface="Arial" charset="0"/>
              </a:rPr>
            </a:br>
            <a:r>
              <a:rPr lang="fr-FR" dirty="0">
                <a:latin typeface="Futura t"/>
                <a:cs typeface="Arial" charset="0"/>
              </a:rPr>
              <a:t>             problème =&gt; </a:t>
            </a:r>
            <a:r>
              <a:rPr lang="fr-FR" dirty="0">
                <a:latin typeface="Futura t"/>
                <a:cs typeface="Arial" charset="0"/>
                <a:hlinkClick r:id="rId4"/>
              </a:rPr>
              <a:t>messagerie@u-bourgogne.fr</a:t>
            </a:r>
            <a:br>
              <a:rPr lang="fr-FR" dirty="0">
                <a:latin typeface="Futura t"/>
                <a:cs typeface="Arial" charset="0"/>
              </a:rPr>
            </a:br>
            <a:r>
              <a:rPr lang="fr-FR" dirty="0">
                <a:latin typeface="Futura t"/>
                <a:cs typeface="Arial" charset="0"/>
              </a:rPr>
              <a:t>    * à l’ENT (</a:t>
            </a:r>
            <a:r>
              <a:rPr lang="fr-FR" dirty="0">
                <a:latin typeface="Futura t"/>
                <a:cs typeface="Arial" charset="0"/>
                <a:hlinkClick r:id="rId2"/>
              </a:rPr>
              <a:t>ent.u-bourgogne.fr</a:t>
            </a:r>
            <a:r>
              <a:rPr lang="fr-FR" dirty="0">
                <a:latin typeface="Futura t"/>
                <a:cs typeface="Arial" charset="0"/>
              </a:rPr>
              <a:t>)</a:t>
            </a:r>
            <a:br>
              <a:rPr lang="fr-FR" dirty="0">
                <a:latin typeface="Futura t"/>
                <a:cs typeface="Arial" charset="0"/>
              </a:rPr>
            </a:br>
            <a:r>
              <a:rPr lang="fr-FR" dirty="0">
                <a:latin typeface="Futura t"/>
                <a:cs typeface="Arial" charset="0"/>
              </a:rPr>
              <a:t>    * aux applications office (Word, Excel, Teams…)</a:t>
            </a:r>
            <a:br>
              <a:rPr lang="fr-FR" dirty="0">
                <a:latin typeface="Futura t"/>
                <a:cs typeface="Arial" charset="0"/>
              </a:rPr>
            </a:br>
            <a:r>
              <a:rPr lang="fr-FR" dirty="0">
                <a:latin typeface="Futura t"/>
                <a:cs typeface="Arial" charset="0"/>
              </a:rPr>
              <a:t>             problème =&gt; </a:t>
            </a:r>
            <a:r>
              <a:rPr lang="fr-FR" dirty="0">
                <a:latin typeface="Futura t"/>
                <a:cs typeface="Arial" charset="0"/>
                <a:hlinkClick r:id="rId5"/>
              </a:rPr>
              <a:t>office365@u-bourgogne.fr</a:t>
            </a:r>
            <a:endParaRPr lang="fr-FR" dirty="0">
              <a:latin typeface="Futura t"/>
              <a:cs typeface="Arial" charset="0"/>
            </a:endParaRPr>
          </a:p>
          <a:p>
            <a:endParaRPr lang="fr-FR" i="1" dirty="0">
              <a:latin typeface="+mn-lt"/>
              <a:cs typeface="Arial" charset="0"/>
            </a:endParaRPr>
          </a:p>
        </p:txBody>
      </p:sp>
      <p:sp>
        <p:nvSpPr>
          <p:cNvPr id="5" name="Titre 1">
            <a:extLst>
              <a:ext uri="{FF2B5EF4-FFF2-40B4-BE49-F238E27FC236}">
                <a16:creationId xmlns:a16="http://schemas.microsoft.com/office/drawing/2014/main" id="{7E465C28-5E12-7059-EDC8-AF68CAF02B2E}"/>
              </a:ext>
            </a:extLst>
          </p:cNvPr>
          <p:cNvSpPr txBox="1">
            <a:spLocks/>
          </p:cNvSpPr>
          <p:nvPr/>
        </p:nvSpPr>
        <p:spPr>
          <a:xfrm>
            <a:off x="457200" y="138113"/>
            <a:ext cx="8229600" cy="619125"/>
          </a:xfrm>
          <a:prstGeom prst="rect">
            <a:avLst/>
          </a:prstGeom>
        </p:spPr>
        <p:txBody>
          <a:bodyPr/>
          <a:lstStyle>
            <a:lvl1pPr algn="r" defTabSz="457200" rtl="0" eaLnBrk="0" fontAlgn="base" hangingPunct="0">
              <a:spcBef>
                <a:spcPct val="0"/>
              </a:spcBef>
              <a:spcAft>
                <a:spcPct val="0"/>
              </a:spcAft>
              <a:defRPr sz="2400" b="1" kern="1200">
                <a:solidFill>
                  <a:schemeClr val="bg1">
                    <a:lumMod val="50000"/>
                  </a:schemeClr>
                </a:solidFill>
                <a:latin typeface="+mj-lt"/>
                <a:ea typeface="ＭＳ Ｐゴシック" charset="0"/>
                <a:cs typeface="Futura t"/>
              </a:defRPr>
            </a:lvl1pPr>
            <a:lvl2pPr algn="ctr" defTabSz="457200" rtl="0" eaLnBrk="0" fontAlgn="base" hangingPunct="0">
              <a:spcBef>
                <a:spcPct val="0"/>
              </a:spcBef>
              <a:spcAft>
                <a:spcPct val="0"/>
              </a:spcAft>
              <a:defRPr sz="4000">
                <a:solidFill>
                  <a:schemeClr val="tx1"/>
                </a:solidFill>
                <a:latin typeface="Futura t" charset="0"/>
                <a:ea typeface="ＭＳ Ｐゴシック" charset="0"/>
                <a:cs typeface="Futura t" charset="0"/>
              </a:defRPr>
            </a:lvl2pPr>
            <a:lvl3pPr algn="ctr" defTabSz="457200" rtl="0" eaLnBrk="0" fontAlgn="base" hangingPunct="0">
              <a:spcBef>
                <a:spcPct val="0"/>
              </a:spcBef>
              <a:spcAft>
                <a:spcPct val="0"/>
              </a:spcAft>
              <a:defRPr sz="4000">
                <a:solidFill>
                  <a:schemeClr val="tx1"/>
                </a:solidFill>
                <a:latin typeface="Futura t" charset="0"/>
                <a:ea typeface="ＭＳ Ｐゴシック" charset="0"/>
                <a:cs typeface="Futura t" charset="0"/>
              </a:defRPr>
            </a:lvl3pPr>
            <a:lvl4pPr algn="ctr" defTabSz="457200" rtl="0" eaLnBrk="0" fontAlgn="base" hangingPunct="0">
              <a:spcBef>
                <a:spcPct val="0"/>
              </a:spcBef>
              <a:spcAft>
                <a:spcPct val="0"/>
              </a:spcAft>
              <a:defRPr sz="4000">
                <a:solidFill>
                  <a:schemeClr val="tx1"/>
                </a:solidFill>
                <a:latin typeface="Futura t" charset="0"/>
                <a:ea typeface="ＭＳ Ｐゴシック" charset="0"/>
                <a:cs typeface="Futura t" charset="0"/>
              </a:defRPr>
            </a:lvl4pPr>
            <a:lvl5pPr algn="ctr" defTabSz="457200" rtl="0" eaLnBrk="0" fontAlgn="base" hangingPunct="0">
              <a:spcBef>
                <a:spcPct val="0"/>
              </a:spcBef>
              <a:spcAft>
                <a:spcPct val="0"/>
              </a:spcAft>
              <a:defRPr sz="4000">
                <a:solidFill>
                  <a:schemeClr val="tx1"/>
                </a:solidFill>
                <a:latin typeface="Futura t" charset="0"/>
                <a:ea typeface="ＭＳ Ｐゴシック" charset="0"/>
                <a:cs typeface="Futura t" charset="0"/>
              </a:defRPr>
            </a:lvl5pPr>
            <a:lvl6pPr marL="457200" algn="ctr" defTabSz="457200" rtl="0" fontAlgn="base">
              <a:spcBef>
                <a:spcPct val="0"/>
              </a:spcBef>
              <a:spcAft>
                <a:spcPct val="0"/>
              </a:spcAft>
              <a:defRPr sz="4000">
                <a:solidFill>
                  <a:schemeClr val="tx1"/>
                </a:solidFill>
                <a:latin typeface="Futura t" charset="0"/>
                <a:ea typeface="ＭＳ Ｐゴシック" charset="0"/>
                <a:cs typeface="Futura t" charset="0"/>
              </a:defRPr>
            </a:lvl6pPr>
            <a:lvl7pPr marL="914400" algn="ctr" defTabSz="457200" rtl="0" fontAlgn="base">
              <a:spcBef>
                <a:spcPct val="0"/>
              </a:spcBef>
              <a:spcAft>
                <a:spcPct val="0"/>
              </a:spcAft>
              <a:defRPr sz="4000">
                <a:solidFill>
                  <a:schemeClr val="tx1"/>
                </a:solidFill>
                <a:latin typeface="Futura t" charset="0"/>
                <a:ea typeface="ＭＳ Ｐゴシック" charset="0"/>
                <a:cs typeface="Futura t" charset="0"/>
              </a:defRPr>
            </a:lvl7pPr>
            <a:lvl8pPr marL="1371600" algn="ctr" defTabSz="457200" rtl="0" fontAlgn="base">
              <a:spcBef>
                <a:spcPct val="0"/>
              </a:spcBef>
              <a:spcAft>
                <a:spcPct val="0"/>
              </a:spcAft>
              <a:defRPr sz="4000">
                <a:solidFill>
                  <a:schemeClr val="tx1"/>
                </a:solidFill>
                <a:latin typeface="Futura t" charset="0"/>
                <a:ea typeface="ＭＳ Ｐゴシック" charset="0"/>
                <a:cs typeface="Futura t" charset="0"/>
              </a:defRPr>
            </a:lvl8pPr>
            <a:lvl9pPr marL="1828800" algn="ctr" defTabSz="457200" rtl="0" fontAlgn="base">
              <a:spcBef>
                <a:spcPct val="0"/>
              </a:spcBef>
              <a:spcAft>
                <a:spcPct val="0"/>
              </a:spcAft>
              <a:defRPr sz="4000">
                <a:solidFill>
                  <a:schemeClr val="tx1"/>
                </a:solidFill>
                <a:latin typeface="Futura t" charset="0"/>
                <a:ea typeface="ＭＳ Ｐゴシック" charset="0"/>
                <a:cs typeface="Futura t" charset="0"/>
              </a:defRPr>
            </a:lvl9pPr>
          </a:lstStyle>
          <a:p>
            <a:r>
              <a:rPr lang="fr-FR">
                <a:solidFill>
                  <a:srgbClr val="C7103E"/>
                </a:solidFill>
                <a:cs typeface="Arial" charset="0"/>
              </a:rPr>
              <a:t>L’informatique ?</a:t>
            </a:r>
            <a:endParaRPr lang="fr-FR" dirty="0"/>
          </a:p>
        </p:txBody>
      </p:sp>
    </p:spTree>
    <p:extLst>
      <p:ext uri="{BB962C8B-B14F-4D97-AF65-F5344CB8AC3E}">
        <p14:creationId xmlns:p14="http://schemas.microsoft.com/office/powerpoint/2010/main" val="949400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3"/>
          <p:cNvSpPr>
            <a:spLocks noChangeArrowheads="1"/>
          </p:cNvSpPr>
          <p:nvPr/>
        </p:nvSpPr>
        <p:spPr bwMode="auto">
          <a:xfrm>
            <a:off x="684213" y="1746033"/>
            <a:ext cx="7975600"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r>
              <a:rPr lang="fr-FR" altLang="zh-TW" sz="2400" b="1" dirty="0">
                <a:solidFill>
                  <a:srgbClr val="849AAE"/>
                </a:solidFill>
                <a:latin typeface="+mn-lt"/>
                <a:cs typeface="Arial" charset="0"/>
              </a:rPr>
              <a:t>Logiciels</a:t>
            </a:r>
            <a:endParaRPr lang="fr-FR" altLang="zh-TW" sz="2400" b="1" dirty="0">
              <a:solidFill>
                <a:srgbClr val="889EB3"/>
              </a:solidFill>
              <a:latin typeface="Gill Sans" charset="0"/>
            </a:endParaRPr>
          </a:p>
        </p:txBody>
      </p:sp>
      <p:sp>
        <p:nvSpPr>
          <p:cNvPr id="3" name="ZoneTexte 2"/>
          <p:cNvSpPr txBox="1"/>
          <p:nvPr/>
        </p:nvSpPr>
        <p:spPr>
          <a:xfrm>
            <a:off x="385763" y="2423678"/>
            <a:ext cx="8572500" cy="3693319"/>
          </a:xfrm>
          <a:prstGeom prst="rect">
            <a:avLst/>
          </a:prstGeom>
          <a:noFill/>
        </p:spPr>
        <p:txBody>
          <a:bodyPr wrap="square" rtlCol="0">
            <a:spAutoFit/>
          </a:bodyPr>
          <a:lstStyle/>
          <a:p>
            <a:r>
              <a:rPr lang="fr-FR" dirty="0">
                <a:latin typeface="Futura t"/>
                <a:cs typeface="Arial" charset="0"/>
              </a:rPr>
              <a:t>- Office 365 est disponible pour tous avec le compte universitaire</a:t>
            </a:r>
            <a:br>
              <a:rPr lang="fr-FR" dirty="0">
                <a:latin typeface="Futura t"/>
                <a:cs typeface="Arial" charset="0"/>
              </a:rPr>
            </a:br>
            <a:br>
              <a:rPr lang="fr-FR" dirty="0">
                <a:latin typeface="Futura t"/>
                <a:cs typeface="Arial" charset="0"/>
              </a:rPr>
            </a:br>
            <a:r>
              <a:rPr lang="fr-FR" dirty="0">
                <a:latin typeface="Futura t"/>
                <a:cs typeface="Arial" charset="0"/>
              </a:rPr>
              <a:t>- Les applications CAO ou spécifiques (Catia, LS DYNA, Abaqus, </a:t>
            </a:r>
            <a:r>
              <a:rPr lang="fr-FR" dirty="0" err="1">
                <a:latin typeface="Futura t"/>
                <a:cs typeface="Arial" charset="0"/>
              </a:rPr>
              <a:t>Labview</a:t>
            </a:r>
            <a:r>
              <a:rPr lang="fr-FR" dirty="0">
                <a:latin typeface="Futura t"/>
                <a:cs typeface="Arial" charset="0"/>
              </a:rPr>
              <a:t>…)</a:t>
            </a:r>
            <a:br>
              <a:rPr lang="fr-FR" dirty="0">
                <a:latin typeface="Futura t"/>
                <a:cs typeface="Arial" charset="0"/>
              </a:rPr>
            </a:br>
            <a:r>
              <a:rPr lang="fr-FR" dirty="0">
                <a:latin typeface="Futura t"/>
                <a:cs typeface="Arial" charset="0"/>
              </a:rPr>
              <a:t>sont disponibles sur demandes dans GLPI, où un rendez-vous sera pris pour l’installation sur la machine.</a:t>
            </a:r>
            <a:br>
              <a:rPr lang="fr-FR" dirty="0">
                <a:latin typeface="Futura t"/>
                <a:cs typeface="Arial" charset="0"/>
              </a:rPr>
            </a:br>
            <a:endParaRPr lang="fr-FR" dirty="0">
              <a:latin typeface="Futura t"/>
              <a:cs typeface="Arial" charset="0"/>
            </a:endParaRPr>
          </a:p>
          <a:p>
            <a:r>
              <a:rPr lang="fr-FR" dirty="0">
                <a:latin typeface="Futura t"/>
                <a:cs typeface="Arial" charset="0"/>
              </a:rPr>
              <a:t>- Certaines applications sont présentes sur les machines en pédagogie mais la licence n’autorise pas une utilisation pour la recherche. Bien s’assurer que le logiciel utilisé est couvert par une licence officielle et valide.</a:t>
            </a:r>
            <a:br>
              <a:rPr lang="fr-FR" dirty="0">
                <a:latin typeface="Futura t"/>
                <a:cs typeface="Arial" charset="0"/>
              </a:rPr>
            </a:br>
            <a:br>
              <a:rPr lang="fr-FR" dirty="0">
                <a:latin typeface="Futura t"/>
                <a:cs typeface="Arial" charset="0"/>
              </a:rPr>
            </a:br>
            <a:r>
              <a:rPr lang="fr-FR" dirty="0">
                <a:latin typeface="Futura t"/>
                <a:cs typeface="Arial" charset="0"/>
              </a:rPr>
              <a:t>- Certaines thèses sont accompagnées d’un financement pour équiper un ordinateur, ou des logiciels, à voir avec l’encadrant.</a:t>
            </a:r>
          </a:p>
          <a:p>
            <a:endParaRPr lang="fr-FR" i="1" dirty="0">
              <a:latin typeface="+mn-lt"/>
              <a:cs typeface="Arial" charset="0"/>
            </a:endParaRPr>
          </a:p>
        </p:txBody>
      </p:sp>
      <p:sp>
        <p:nvSpPr>
          <p:cNvPr id="5" name="Titre 1">
            <a:extLst>
              <a:ext uri="{FF2B5EF4-FFF2-40B4-BE49-F238E27FC236}">
                <a16:creationId xmlns:a16="http://schemas.microsoft.com/office/drawing/2014/main" id="{0AED32D1-767A-24E3-026B-CE59AE09CAFF}"/>
              </a:ext>
            </a:extLst>
          </p:cNvPr>
          <p:cNvSpPr txBox="1">
            <a:spLocks/>
          </p:cNvSpPr>
          <p:nvPr/>
        </p:nvSpPr>
        <p:spPr>
          <a:xfrm>
            <a:off x="457200" y="138113"/>
            <a:ext cx="8229600" cy="619125"/>
          </a:xfrm>
          <a:prstGeom prst="rect">
            <a:avLst/>
          </a:prstGeom>
        </p:spPr>
        <p:txBody>
          <a:bodyPr/>
          <a:lstStyle>
            <a:lvl1pPr algn="r" defTabSz="457200" rtl="0" eaLnBrk="0" fontAlgn="base" hangingPunct="0">
              <a:spcBef>
                <a:spcPct val="0"/>
              </a:spcBef>
              <a:spcAft>
                <a:spcPct val="0"/>
              </a:spcAft>
              <a:defRPr sz="2400" b="1" kern="1200">
                <a:solidFill>
                  <a:schemeClr val="bg1">
                    <a:lumMod val="50000"/>
                  </a:schemeClr>
                </a:solidFill>
                <a:latin typeface="+mj-lt"/>
                <a:ea typeface="ＭＳ Ｐゴシック" charset="0"/>
                <a:cs typeface="Futura t"/>
              </a:defRPr>
            </a:lvl1pPr>
            <a:lvl2pPr algn="ctr" defTabSz="457200" rtl="0" eaLnBrk="0" fontAlgn="base" hangingPunct="0">
              <a:spcBef>
                <a:spcPct val="0"/>
              </a:spcBef>
              <a:spcAft>
                <a:spcPct val="0"/>
              </a:spcAft>
              <a:defRPr sz="4000">
                <a:solidFill>
                  <a:schemeClr val="tx1"/>
                </a:solidFill>
                <a:latin typeface="Futura t" charset="0"/>
                <a:ea typeface="ＭＳ Ｐゴシック" charset="0"/>
                <a:cs typeface="Futura t" charset="0"/>
              </a:defRPr>
            </a:lvl2pPr>
            <a:lvl3pPr algn="ctr" defTabSz="457200" rtl="0" eaLnBrk="0" fontAlgn="base" hangingPunct="0">
              <a:spcBef>
                <a:spcPct val="0"/>
              </a:spcBef>
              <a:spcAft>
                <a:spcPct val="0"/>
              </a:spcAft>
              <a:defRPr sz="4000">
                <a:solidFill>
                  <a:schemeClr val="tx1"/>
                </a:solidFill>
                <a:latin typeface="Futura t" charset="0"/>
                <a:ea typeface="ＭＳ Ｐゴシック" charset="0"/>
                <a:cs typeface="Futura t" charset="0"/>
              </a:defRPr>
            </a:lvl3pPr>
            <a:lvl4pPr algn="ctr" defTabSz="457200" rtl="0" eaLnBrk="0" fontAlgn="base" hangingPunct="0">
              <a:spcBef>
                <a:spcPct val="0"/>
              </a:spcBef>
              <a:spcAft>
                <a:spcPct val="0"/>
              </a:spcAft>
              <a:defRPr sz="4000">
                <a:solidFill>
                  <a:schemeClr val="tx1"/>
                </a:solidFill>
                <a:latin typeface="Futura t" charset="0"/>
                <a:ea typeface="ＭＳ Ｐゴシック" charset="0"/>
                <a:cs typeface="Futura t" charset="0"/>
              </a:defRPr>
            </a:lvl4pPr>
            <a:lvl5pPr algn="ctr" defTabSz="457200" rtl="0" eaLnBrk="0" fontAlgn="base" hangingPunct="0">
              <a:spcBef>
                <a:spcPct val="0"/>
              </a:spcBef>
              <a:spcAft>
                <a:spcPct val="0"/>
              </a:spcAft>
              <a:defRPr sz="4000">
                <a:solidFill>
                  <a:schemeClr val="tx1"/>
                </a:solidFill>
                <a:latin typeface="Futura t" charset="0"/>
                <a:ea typeface="ＭＳ Ｐゴシック" charset="0"/>
                <a:cs typeface="Futura t" charset="0"/>
              </a:defRPr>
            </a:lvl5pPr>
            <a:lvl6pPr marL="457200" algn="ctr" defTabSz="457200" rtl="0" fontAlgn="base">
              <a:spcBef>
                <a:spcPct val="0"/>
              </a:spcBef>
              <a:spcAft>
                <a:spcPct val="0"/>
              </a:spcAft>
              <a:defRPr sz="4000">
                <a:solidFill>
                  <a:schemeClr val="tx1"/>
                </a:solidFill>
                <a:latin typeface="Futura t" charset="0"/>
                <a:ea typeface="ＭＳ Ｐゴシック" charset="0"/>
                <a:cs typeface="Futura t" charset="0"/>
              </a:defRPr>
            </a:lvl6pPr>
            <a:lvl7pPr marL="914400" algn="ctr" defTabSz="457200" rtl="0" fontAlgn="base">
              <a:spcBef>
                <a:spcPct val="0"/>
              </a:spcBef>
              <a:spcAft>
                <a:spcPct val="0"/>
              </a:spcAft>
              <a:defRPr sz="4000">
                <a:solidFill>
                  <a:schemeClr val="tx1"/>
                </a:solidFill>
                <a:latin typeface="Futura t" charset="0"/>
                <a:ea typeface="ＭＳ Ｐゴシック" charset="0"/>
                <a:cs typeface="Futura t" charset="0"/>
              </a:defRPr>
            </a:lvl7pPr>
            <a:lvl8pPr marL="1371600" algn="ctr" defTabSz="457200" rtl="0" fontAlgn="base">
              <a:spcBef>
                <a:spcPct val="0"/>
              </a:spcBef>
              <a:spcAft>
                <a:spcPct val="0"/>
              </a:spcAft>
              <a:defRPr sz="4000">
                <a:solidFill>
                  <a:schemeClr val="tx1"/>
                </a:solidFill>
                <a:latin typeface="Futura t" charset="0"/>
                <a:ea typeface="ＭＳ Ｐゴシック" charset="0"/>
                <a:cs typeface="Futura t" charset="0"/>
              </a:defRPr>
            </a:lvl8pPr>
            <a:lvl9pPr marL="1828800" algn="ctr" defTabSz="457200" rtl="0" fontAlgn="base">
              <a:spcBef>
                <a:spcPct val="0"/>
              </a:spcBef>
              <a:spcAft>
                <a:spcPct val="0"/>
              </a:spcAft>
              <a:defRPr sz="4000">
                <a:solidFill>
                  <a:schemeClr val="tx1"/>
                </a:solidFill>
                <a:latin typeface="Futura t" charset="0"/>
                <a:ea typeface="ＭＳ Ｐゴシック" charset="0"/>
                <a:cs typeface="Futura t" charset="0"/>
              </a:defRPr>
            </a:lvl9pPr>
          </a:lstStyle>
          <a:p>
            <a:r>
              <a:rPr lang="fr-FR">
                <a:solidFill>
                  <a:srgbClr val="C7103E"/>
                </a:solidFill>
                <a:cs typeface="Arial" charset="0"/>
              </a:rPr>
              <a:t>L’informatique ?</a:t>
            </a:r>
            <a:endParaRPr lang="fr-FR" dirty="0"/>
          </a:p>
        </p:txBody>
      </p:sp>
    </p:spTree>
    <p:extLst>
      <p:ext uri="{BB962C8B-B14F-4D97-AF65-F5344CB8AC3E}">
        <p14:creationId xmlns:p14="http://schemas.microsoft.com/office/powerpoint/2010/main" val="10458591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3"/>
          <p:cNvSpPr>
            <a:spLocks noChangeArrowheads="1"/>
          </p:cNvSpPr>
          <p:nvPr/>
        </p:nvSpPr>
        <p:spPr bwMode="auto">
          <a:xfrm>
            <a:off x="684213" y="1746033"/>
            <a:ext cx="7975600"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r>
              <a:rPr lang="fr-FR" altLang="zh-TW" sz="2400" b="1" dirty="0">
                <a:solidFill>
                  <a:srgbClr val="849AAE"/>
                </a:solidFill>
                <a:latin typeface="+mn-lt"/>
                <a:cs typeface="Arial" charset="0"/>
              </a:rPr>
              <a:t>Problèmes fréquents</a:t>
            </a:r>
            <a:endParaRPr lang="fr-FR" altLang="zh-TW" sz="2400" b="1" dirty="0">
              <a:solidFill>
                <a:srgbClr val="889EB3"/>
              </a:solidFill>
              <a:latin typeface="Gill Sans" charset="0"/>
            </a:endParaRPr>
          </a:p>
        </p:txBody>
      </p:sp>
      <p:sp>
        <p:nvSpPr>
          <p:cNvPr id="3" name="ZoneTexte 2"/>
          <p:cNvSpPr txBox="1"/>
          <p:nvPr/>
        </p:nvSpPr>
        <p:spPr>
          <a:xfrm>
            <a:off x="385763" y="2423678"/>
            <a:ext cx="8572500" cy="3970318"/>
          </a:xfrm>
          <a:prstGeom prst="rect">
            <a:avLst/>
          </a:prstGeom>
          <a:noFill/>
        </p:spPr>
        <p:txBody>
          <a:bodyPr wrap="square" rtlCol="0">
            <a:spAutoFit/>
          </a:bodyPr>
          <a:lstStyle/>
          <a:p>
            <a:pPr marL="285750" indent="-285750">
              <a:buFontTx/>
              <a:buChar char="-"/>
            </a:pPr>
            <a:r>
              <a:rPr lang="fr-FR" dirty="0">
                <a:latin typeface="Futura t"/>
                <a:cs typeface="Arial" charset="0"/>
              </a:rPr>
              <a:t>Si vous n’avez pas de compte </a:t>
            </a:r>
            <a:r>
              <a:rPr lang="fr-FR" dirty="0" err="1">
                <a:latin typeface="Futura t"/>
                <a:cs typeface="Arial" charset="0"/>
              </a:rPr>
              <a:t>uB</a:t>
            </a:r>
            <a:r>
              <a:rPr lang="fr-FR" dirty="0">
                <a:latin typeface="Futura t"/>
                <a:cs typeface="Arial" charset="0"/>
              </a:rPr>
              <a:t>, ou si votre compte est en @etu.u-bourgogne.fr, vous devez remplir un </a:t>
            </a:r>
            <a:r>
              <a:rPr lang="fr-FR" b="1" dirty="0">
                <a:latin typeface="Futura t"/>
                <a:cs typeface="Arial" charset="0"/>
              </a:rPr>
              <a:t>formulaire d’entrée dans le SI </a:t>
            </a:r>
            <a:r>
              <a:rPr lang="fr-FR" dirty="0">
                <a:latin typeface="Futura t"/>
                <a:cs typeface="Arial" charset="0"/>
              </a:rPr>
              <a:t>de </a:t>
            </a:r>
            <a:r>
              <a:rPr lang="fr-FR" dirty="0" err="1">
                <a:latin typeface="Futura t"/>
                <a:cs typeface="Arial" charset="0"/>
              </a:rPr>
              <a:t>l’uB</a:t>
            </a:r>
            <a:r>
              <a:rPr lang="fr-FR" dirty="0">
                <a:latin typeface="Futura t"/>
                <a:cs typeface="Arial" charset="0"/>
              </a:rPr>
              <a:t>, et joindre une copie du contrat de travail, pour bénéficier d’une adresse en @u-bourgogne.fr</a:t>
            </a:r>
            <a:br>
              <a:rPr lang="fr-FR" dirty="0">
                <a:latin typeface="Futura t"/>
                <a:cs typeface="Arial" charset="0"/>
              </a:rPr>
            </a:br>
            <a:r>
              <a:rPr lang="fr-FR" dirty="0">
                <a:latin typeface="Futura t"/>
                <a:cs typeface="Arial" charset="0"/>
              </a:rPr>
              <a:t>=&gt; Disponible au secrétariat du laboratoire</a:t>
            </a:r>
            <a:br>
              <a:rPr lang="fr-FR" dirty="0">
                <a:latin typeface="Futura t"/>
                <a:cs typeface="Arial" charset="0"/>
              </a:rPr>
            </a:br>
            <a:endParaRPr lang="fr-FR" dirty="0">
              <a:latin typeface="Futura t"/>
              <a:cs typeface="Arial" charset="0"/>
            </a:endParaRPr>
          </a:p>
          <a:p>
            <a:pPr marL="285750" indent="-285750">
              <a:buFontTx/>
              <a:buChar char="-"/>
            </a:pPr>
            <a:r>
              <a:rPr lang="fr-FR" dirty="0">
                <a:latin typeface="Futura t"/>
                <a:cs typeface="Arial" charset="0"/>
              </a:rPr>
              <a:t>Si vous rencontrez des problèmes avec votre ordinateur </a:t>
            </a:r>
            <a:r>
              <a:rPr lang="fr-FR" b="1" dirty="0">
                <a:latin typeface="Futura t"/>
                <a:cs typeface="Arial" charset="0"/>
              </a:rPr>
              <a:t>personnel</a:t>
            </a:r>
            <a:r>
              <a:rPr lang="fr-FR" dirty="0">
                <a:latin typeface="Futura t"/>
                <a:cs typeface="Arial" charset="0"/>
              </a:rPr>
              <a:t> ou si l’ordinateur n’a </a:t>
            </a:r>
            <a:r>
              <a:rPr lang="fr-FR" b="1" dirty="0">
                <a:latin typeface="Futura t"/>
                <a:cs typeface="Arial" charset="0"/>
              </a:rPr>
              <a:t>pas</a:t>
            </a:r>
            <a:r>
              <a:rPr lang="fr-FR" dirty="0">
                <a:latin typeface="Futura t"/>
                <a:cs typeface="Arial" charset="0"/>
              </a:rPr>
              <a:t> été </a:t>
            </a:r>
            <a:r>
              <a:rPr lang="fr-FR" b="1" dirty="0">
                <a:latin typeface="Futura t"/>
                <a:cs typeface="Arial" charset="0"/>
              </a:rPr>
              <a:t>configuré</a:t>
            </a:r>
            <a:r>
              <a:rPr lang="fr-FR" dirty="0">
                <a:latin typeface="Futura t"/>
                <a:cs typeface="Arial" charset="0"/>
              </a:rPr>
              <a:t> par le service informatique, nous ne sommes pas en mesure d’intervenir. Pour toute nouvelle machine, il est préférable que nous configurions la machine, afin que nous ayons un compte administrateur en cas de problème</a:t>
            </a:r>
            <a:br>
              <a:rPr lang="fr-FR" dirty="0">
                <a:latin typeface="Futura t"/>
                <a:cs typeface="Arial" charset="0"/>
              </a:rPr>
            </a:br>
            <a:endParaRPr lang="fr-FR" dirty="0">
              <a:latin typeface="Futura t"/>
              <a:cs typeface="Arial" charset="0"/>
            </a:endParaRPr>
          </a:p>
          <a:p>
            <a:pPr marL="285750" indent="-285750">
              <a:buFontTx/>
              <a:buChar char="-"/>
            </a:pPr>
            <a:r>
              <a:rPr lang="fr-FR" dirty="0">
                <a:latin typeface="Futura t"/>
                <a:cs typeface="Arial" charset="0"/>
              </a:rPr>
              <a:t>Pour le reste : </a:t>
            </a:r>
            <a:r>
              <a:rPr lang="fr-FR" dirty="0">
                <a:latin typeface="Futura t"/>
                <a:cs typeface="Arial" charset="0"/>
                <a:hlinkClick r:id="rId2"/>
              </a:rPr>
              <a:t>https://bentley.u-bourgogne.fr/glpi</a:t>
            </a:r>
            <a:endParaRPr lang="fr-FR" dirty="0">
              <a:latin typeface="Futura t"/>
              <a:cs typeface="Arial" charset="0"/>
            </a:endParaRPr>
          </a:p>
          <a:p>
            <a:endParaRPr lang="fr-FR" i="1" dirty="0">
              <a:latin typeface="+mn-lt"/>
              <a:cs typeface="Arial" charset="0"/>
            </a:endParaRPr>
          </a:p>
        </p:txBody>
      </p:sp>
      <p:sp>
        <p:nvSpPr>
          <p:cNvPr id="2" name="Titre 1">
            <a:extLst>
              <a:ext uri="{FF2B5EF4-FFF2-40B4-BE49-F238E27FC236}">
                <a16:creationId xmlns:a16="http://schemas.microsoft.com/office/drawing/2014/main" id="{E0709D74-FF36-66B3-6AE3-1EEE43FECFD5}"/>
              </a:ext>
            </a:extLst>
          </p:cNvPr>
          <p:cNvSpPr>
            <a:spLocks noGrp="1"/>
          </p:cNvSpPr>
          <p:nvPr>
            <p:ph type="title"/>
          </p:nvPr>
        </p:nvSpPr>
        <p:spPr/>
        <p:txBody>
          <a:bodyPr/>
          <a:lstStyle/>
          <a:p>
            <a:r>
              <a:rPr lang="fr-FR" dirty="0">
                <a:solidFill>
                  <a:srgbClr val="C7103E"/>
                </a:solidFill>
                <a:cs typeface="Arial" charset="0"/>
              </a:rPr>
              <a:t>L’informatique ?</a:t>
            </a:r>
            <a:endParaRPr lang="fr-FR" dirty="0"/>
          </a:p>
        </p:txBody>
      </p:sp>
    </p:spTree>
    <p:extLst>
      <p:ext uri="{BB962C8B-B14F-4D97-AF65-F5344CB8AC3E}">
        <p14:creationId xmlns:p14="http://schemas.microsoft.com/office/powerpoint/2010/main" val="45154216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8B3802D-1A24-2C4D-8B0F-C6D41A6B1E36}"/>
              </a:ext>
            </a:extLst>
          </p:cNvPr>
          <p:cNvSpPr>
            <a:spLocks noGrp="1"/>
          </p:cNvSpPr>
          <p:nvPr>
            <p:ph type="title"/>
          </p:nvPr>
        </p:nvSpPr>
        <p:spPr/>
        <p:txBody>
          <a:bodyPr/>
          <a:lstStyle/>
          <a:p>
            <a:r>
              <a:rPr lang="fr-FR" dirty="0"/>
              <a:t>Ordre de passage</a:t>
            </a:r>
          </a:p>
        </p:txBody>
      </p:sp>
      <p:sp>
        <p:nvSpPr>
          <p:cNvPr id="3" name="Espace réservé du contenu 2">
            <a:extLst>
              <a:ext uri="{FF2B5EF4-FFF2-40B4-BE49-F238E27FC236}">
                <a16:creationId xmlns:a16="http://schemas.microsoft.com/office/drawing/2014/main" id="{859AD5B8-C302-2940-9B64-AB08A46CA5CC}"/>
              </a:ext>
            </a:extLst>
          </p:cNvPr>
          <p:cNvSpPr>
            <a:spLocks noGrp="1"/>
          </p:cNvSpPr>
          <p:nvPr>
            <p:ph idx="1"/>
          </p:nvPr>
        </p:nvSpPr>
        <p:spPr/>
        <p:txBody>
          <a:bodyPr/>
          <a:lstStyle/>
          <a:p>
            <a:r>
              <a:rPr lang="fr-FR" dirty="0"/>
              <a:t>Présentation de l’annexe financière – </a:t>
            </a:r>
            <a:r>
              <a:rPr lang="fr-FR" dirty="0">
                <a:solidFill>
                  <a:srgbClr val="C00000"/>
                </a:solidFill>
              </a:rPr>
              <a:t>Cyrille François</a:t>
            </a:r>
          </a:p>
          <a:p>
            <a:endParaRPr lang="fr-FR" dirty="0"/>
          </a:p>
          <a:p>
            <a:r>
              <a:rPr lang="fr-FR" dirty="0"/>
              <a:t>Présentation du service informatique - </a:t>
            </a:r>
            <a:r>
              <a:rPr lang="fr-FR" dirty="0">
                <a:solidFill>
                  <a:srgbClr val="C00000"/>
                </a:solidFill>
              </a:rPr>
              <a:t>Matthieu GATELLET</a:t>
            </a:r>
          </a:p>
          <a:p>
            <a:endParaRPr lang="fr-FR" dirty="0">
              <a:solidFill>
                <a:srgbClr val="C00000"/>
              </a:solidFill>
            </a:endParaRPr>
          </a:p>
          <a:p>
            <a:r>
              <a:rPr lang="fr-FR" b="1" dirty="0"/>
              <a:t>Présentation administrative – </a:t>
            </a:r>
            <a:r>
              <a:rPr lang="fr-FR" b="1" dirty="0">
                <a:solidFill>
                  <a:srgbClr val="C00000"/>
                </a:solidFill>
              </a:rPr>
              <a:t>Sidi Mohammed </a:t>
            </a:r>
            <a:r>
              <a:rPr lang="fr-FR" b="1" dirty="0" err="1">
                <a:solidFill>
                  <a:srgbClr val="C00000"/>
                </a:solidFill>
              </a:rPr>
              <a:t>Senouci</a:t>
            </a:r>
            <a:endParaRPr lang="fr-FR" b="1" dirty="0">
              <a:solidFill>
                <a:srgbClr val="C00000"/>
              </a:solidFill>
            </a:endParaRPr>
          </a:p>
        </p:txBody>
      </p:sp>
    </p:spTree>
    <p:extLst>
      <p:ext uri="{BB962C8B-B14F-4D97-AF65-F5344CB8AC3E}">
        <p14:creationId xmlns:p14="http://schemas.microsoft.com/office/powerpoint/2010/main" val="274349300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39902DBA-96EB-C347-9388-9DB503196B7B}"/>
              </a:ext>
            </a:extLst>
          </p:cNvPr>
          <p:cNvSpPr>
            <a:spLocks noGrp="1"/>
          </p:cNvSpPr>
          <p:nvPr>
            <p:ph type="title"/>
          </p:nvPr>
        </p:nvSpPr>
        <p:spPr/>
        <p:txBody>
          <a:bodyPr/>
          <a:lstStyle/>
          <a:p>
            <a:r>
              <a:rPr lang="fr-FR" dirty="0"/>
              <a:t>Fonctionnement du </a:t>
            </a:r>
            <a:r>
              <a:rPr lang="fr-FR" dirty="0">
                <a:solidFill>
                  <a:srgbClr val="C00000"/>
                </a:solidFill>
              </a:rPr>
              <a:t>DRIVE</a:t>
            </a:r>
            <a:endParaRPr lang="fr-FR" dirty="0"/>
          </a:p>
        </p:txBody>
      </p:sp>
      <p:pic>
        <p:nvPicPr>
          <p:cNvPr id="6" name="Espace réservé du contenu 5">
            <a:extLst>
              <a:ext uri="{FF2B5EF4-FFF2-40B4-BE49-F238E27FC236}">
                <a16:creationId xmlns:a16="http://schemas.microsoft.com/office/drawing/2014/main" id="{1BF8A1EA-4E5A-434E-853E-834350D3235F}"/>
              </a:ext>
            </a:extLst>
          </p:cNvPr>
          <p:cNvPicPr>
            <a:picLocks noGrp="1" noChangeAspect="1"/>
          </p:cNvPicPr>
          <p:nvPr>
            <p:ph idx="1"/>
          </p:nvPr>
        </p:nvPicPr>
        <p:blipFill>
          <a:blip r:embed="rId2"/>
          <a:stretch>
            <a:fillRect/>
          </a:stretch>
        </p:blipFill>
        <p:spPr>
          <a:xfrm>
            <a:off x="2364311" y="806790"/>
            <a:ext cx="3912099" cy="5244420"/>
          </a:xfrm>
        </p:spPr>
      </p:pic>
    </p:spTree>
    <p:extLst>
      <p:ext uri="{BB962C8B-B14F-4D97-AF65-F5344CB8AC3E}">
        <p14:creationId xmlns:p14="http://schemas.microsoft.com/office/powerpoint/2010/main" val="28011272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8B3802D-1A24-2C4D-8B0F-C6D41A6B1E36}"/>
              </a:ext>
            </a:extLst>
          </p:cNvPr>
          <p:cNvSpPr>
            <a:spLocks noGrp="1"/>
          </p:cNvSpPr>
          <p:nvPr>
            <p:ph type="title"/>
          </p:nvPr>
        </p:nvSpPr>
        <p:spPr/>
        <p:txBody>
          <a:bodyPr/>
          <a:lstStyle/>
          <a:p>
            <a:r>
              <a:rPr lang="fr-FR" dirty="0"/>
              <a:t>Ordre de passage</a:t>
            </a:r>
          </a:p>
        </p:txBody>
      </p:sp>
      <p:sp>
        <p:nvSpPr>
          <p:cNvPr id="3" name="Espace réservé du contenu 2">
            <a:extLst>
              <a:ext uri="{FF2B5EF4-FFF2-40B4-BE49-F238E27FC236}">
                <a16:creationId xmlns:a16="http://schemas.microsoft.com/office/drawing/2014/main" id="{859AD5B8-C302-2940-9B64-AB08A46CA5CC}"/>
              </a:ext>
            </a:extLst>
          </p:cNvPr>
          <p:cNvSpPr>
            <a:spLocks noGrp="1"/>
          </p:cNvSpPr>
          <p:nvPr>
            <p:ph idx="1"/>
          </p:nvPr>
        </p:nvSpPr>
        <p:spPr/>
        <p:txBody>
          <a:bodyPr/>
          <a:lstStyle/>
          <a:p>
            <a:r>
              <a:rPr lang="fr-FR" b="1" dirty="0"/>
              <a:t>Présentation de l’annexe financière – </a:t>
            </a:r>
            <a:r>
              <a:rPr lang="fr-FR" b="1" dirty="0">
                <a:solidFill>
                  <a:srgbClr val="C00000"/>
                </a:solidFill>
              </a:rPr>
              <a:t>Cyrille François</a:t>
            </a:r>
          </a:p>
          <a:p>
            <a:endParaRPr lang="fr-FR" dirty="0"/>
          </a:p>
          <a:p>
            <a:r>
              <a:rPr lang="fr-FR" dirty="0"/>
              <a:t>Présentation du service informatique - </a:t>
            </a:r>
            <a:r>
              <a:rPr lang="fr-FR" dirty="0">
                <a:solidFill>
                  <a:srgbClr val="C00000"/>
                </a:solidFill>
              </a:rPr>
              <a:t>Matthieu GATELLET</a:t>
            </a:r>
          </a:p>
          <a:p>
            <a:endParaRPr lang="fr-FR" dirty="0">
              <a:solidFill>
                <a:srgbClr val="C00000"/>
              </a:solidFill>
            </a:endParaRPr>
          </a:p>
          <a:p>
            <a:r>
              <a:rPr lang="fr-FR" dirty="0"/>
              <a:t>Présentation administrative – </a:t>
            </a:r>
            <a:r>
              <a:rPr lang="fr-FR" dirty="0">
                <a:solidFill>
                  <a:srgbClr val="C00000"/>
                </a:solidFill>
              </a:rPr>
              <a:t>Sidi Mohammed </a:t>
            </a:r>
            <a:r>
              <a:rPr lang="fr-FR" dirty="0" err="1">
                <a:solidFill>
                  <a:srgbClr val="C00000"/>
                </a:solidFill>
              </a:rPr>
              <a:t>Senouci</a:t>
            </a:r>
            <a:endParaRPr lang="fr-FR" dirty="0">
              <a:solidFill>
                <a:srgbClr val="C00000"/>
              </a:solidFill>
            </a:endParaRPr>
          </a:p>
        </p:txBody>
      </p:sp>
    </p:spTree>
    <p:extLst>
      <p:ext uri="{BB962C8B-B14F-4D97-AF65-F5344CB8AC3E}">
        <p14:creationId xmlns:p14="http://schemas.microsoft.com/office/powerpoint/2010/main" val="227932615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Fonctionnement du </a:t>
            </a:r>
            <a:r>
              <a:rPr lang="fr-FR" dirty="0">
                <a:solidFill>
                  <a:srgbClr val="C00000"/>
                </a:solidFill>
              </a:rPr>
              <a:t>DRIVE</a:t>
            </a:r>
            <a:endParaRPr lang="fr-FR" dirty="0"/>
          </a:p>
        </p:txBody>
      </p:sp>
      <p:sp>
        <p:nvSpPr>
          <p:cNvPr id="3" name="Espace réservé du contenu 2"/>
          <p:cNvSpPr>
            <a:spLocks noGrp="1"/>
          </p:cNvSpPr>
          <p:nvPr>
            <p:ph idx="1"/>
          </p:nvPr>
        </p:nvSpPr>
        <p:spPr>
          <a:xfrm>
            <a:off x="104931" y="757432"/>
            <a:ext cx="9039069" cy="5310000"/>
          </a:xfrm>
          <a:ln>
            <a:solidFill>
              <a:srgbClr val="FFFFFF"/>
            </a:solidFill>
          </a:ln>
        </p:spPr>
        <p:txBody>
          <a:bodyPr vert="horz">
            <a:noAutofit/>
          </a:bodyPr>
          <a:lstStyle/>
          <a:p>
            <a:pPr marL="238125" indent="0" defTabSz="449263" eaLnBrk="0" fontAlgn="base" hangingPunct="0">
              <a:spcBef>
                <a:spcPts val="500"/>
              </a:spcBef>
              <a:spcAft>
                <a:spcPct val="0"/>
              </a:spcAft>
              <a:buClr>
                <a:srgbClr val="849AAE"/>
              </a:buClr>
              <a:buSzPct val="100000"/>
              <a:buNone/>
            </a:pPr>
            <a:r>
              <a:rPr lang="fr-FR" sz="2000" b="1" dirty="0">
                <a:latin typeface="Gill Sans" charset="0"/>
                <a:ea typeface="ＭＳ Ｐゴシック" charset="0"/>
                <a:cs typeface="ＭＳ Ｐゴシック" charset="0"/>
              </a:rPr>
              <a:t>Fonctionnement du laboratoire </a:t>
            </a:r>
            <a:r>
              <a:rPr lang="fr-FR" sz="2000" dirty="0">
                <a:latin typeface="Gill Sans" charset="0"/>
                <a:ea typeface="ＭＳ Ｐゴシック" charset="0"/>
                <a:cs typeface="ＭＳ Ｐゴシック" charset="0"/>
              </a:rPr>
              <a:t>:  Le règlement intérieur donne les règles générales de fonctionnement (à lire et à signer)</a:t>
            </a:r>
          </a:p>
          <a:p>
            <a:pPr marL="238125" indent="0" defTabSz="449263" eaLnBrk="0" fontAlgn="base" hangingPunct="0">
              <a:spcBef>
                <a:spcPts val="500"/>
              </a:spcBef>
              <a:spcAft>
                <a:spcPct val="0"/>
              </a:spcAft>
              <a:buClr>
                <a:srgbClr val="849AAE"/>
              </a:buClr>
              <a:buSzPct val="100000"/>
              <a:buNone/>
            </a:pPr>
            <a:r>
              <a:rPr lang="fr-FR" sz="2000" b="1" dirty="0">
                <a:latin typeface="Gill Sans" charset="0"/>
                <a:ea typeface="ＭＳ Ｐゴシック" charset="0"/>
                <a:cs typeface="ＭＳ Ｐゴシック" charset="0"/>
              </a:rPr>
              <a:t>A retenir : </a:t>
            </a:r>
          </a:p>
          <a:p>
            <a:pPr marL="238125" indent="0" defTabSz="449263">
              <a:spcBef>
                <a:spcPts val="500"/>
              </a:spcBef>
              <a:buClr>
                <a:srgbClr val="849AAE"/>
              </a:buClr>
              <a:buSzPct val="100000"/>
              <a:buNone/>
            </a:pPr>
            <a:r>
              <a:rPr lang="fr-FR" sz="2000" dirty="0">
                <a:latin typeface="Gill Sans" charset="0"/>
                <a:cs typeface="ＭＳ Ｐゴシック" charset="0"/>
              </a:rPr>
              <a:t>Respecter les règles inscrites en particulier celles sur l’hygiène et sécurité, la confidentialité́, les publications et communications, et la protection intellectuelle. </a:t>
            </a:r>
          </a:p>
          <a:p>
            <a:pPr marL="238125" indent="0" defTabSz="449263">
              <a:spcBef>
                <a:spcPts val="500"/>
              </a:spcBef>
              <a:buClr>
                <a:srgbClr val="849AAE"/>
              </a:buClr>
              <a:buSzPct val="100000"/>
              <a:buNone/>
            </a:pPr>
            <a:endParaRPr lang="fr-FR" sz="2000" dirty="0">
              <a:latin typeface="Gill Sans" charset="0"/>
              <a:cs typeface="ＭＳ Ｐゴシック" charset="0"/>
            </a:endParaRPr>
          </a:p>
          <a:p>
            <a:pPr marL="238125" indent="0" defTabSz="449263">
              <a:spcBef>
                <a:spcPts val="500"/>
              </a:spcBef>
              <a:buClr>
                <a:srgbClr val="849AAE"/>
              </a:buClr>
              <a:buSzPct val="100000"/>
              <a:buNone/>
            </a:pPr>
            <a:r>
              <a:rPr lang="fr-FR" sz="2000" dirty="0">
                <a:solidFill>
                  <a:srgbClr val="C00000"/>
                </a:solidFill>
                <a:latin typeface="Gill Sans" charset="0"/>
                <a:cs typeface="ＭＳ Ｐゴシック" charset="0"/>
              </a:rPr>
              <a:t>Protection du patrimoine scientifique et des systèmes informatiques</a:t>
            </a:r>
          </a:p>
          <a:p>
            <a:pPr marL="581025" defTabSz="449263">
              <a:spcBef>
                <a:spcPts val="500"/>
              </a:spcBef>
              <a:buClr>
                <a:srgbClr val="849AAE"/>
              </a:buClr>
              <a:buSzPct val="100000"/>
            </a:pPr>
            <a:r>
              <a:rPr lang="fr-FR" sz="2000" dirty="0">
                <a:latin typeface="Gill Sans" charset="0"/>
                <a:cs typeface="ＭＳ Ｐゴシック" charset="0"/>
              </a:rPr>
              <a:t>Utilisation des outils internes (MS Teams, Cloud interne, </a:t>
            </a:r>
            <a:r>
              <a:rPr lang="fr-FR" sz="2000" dirty="0" err="1">
                <a:latin typeface="Gill Sans" charset="0"/>
                <a:cs typeface="ＭＳ Ｐゴシック" charset="0"/>
              </a:rPr>
              <a:t>PLMLatex</a:t>
            </a:r>
            <a:r>
              <a:rPr lang="fr-FR" sz="2000" dirty="0">
                <a:latin typeface="Gill Sans" charset="0"/>
                <a:cs typeface="ＭＳ Ｐゴシック" charset="0"/>
              </a:rPr>
              <a:t>, Doodle interne, etc.)</a:t>
            </a:r>
          </a:p>
          <a:p>
            <a:pPr marL="581025" defTabSz="449263">
              <a:spcBef>
                <a:spcPts val="500"/>
              </a:spcBef>
              <a:buClr>
                <a:srgbClr val="849AAE"/>
              </a:buClr>
              <a:buSzPct val="100000"/>
            </a:pPr>
            <a:r>
              <a:rPr lang="fr-FR" sz="2000" dirty="0">
                <a:latin typeface="Gill Sans" charset="0"/>
                <a:cs typeface="ＭＳ Ｐゴシック" charset="0"/>
              </a:rPr>
              <a:t>Lors de premières discussions, un NDA doit être signé entre la labo et le partenaire industriel permettant la protection des échanges et des discussions des deux parties</a:t>
            </a:r>
          </a:p>
          <a:p>
            <a:pPr marL="581025" defTabSz="449263">
              <a:spcBef>
                <a:spcPts val="500"/>
              </a:spcBef>
              <a:buClr>
                <a:srgbClr val="849AAE"/>
              </a:buClr>
              <a:buSzPct val="100000"/>
            </a:pPr>
            <a:r>
              <a:rPr lang="fr-FR" sz="2000" dirty="0">
                <a:latin typeface="Gill Sans" charset="0"/>
                <a:cs typeface="ＭＳ Ｐゴシック" charset="0"/>
              </a:rPr>
              <a:t>Passer par SAYENS pour les accords de consortium</a:t>
            </a:r>
          </a:p>
          <a:p>
            <a:pPr marL="581025" defTabSz="449263" eaLnBrk="0" fontAlgn="base" hangingPunct="0">
              <a:spcBef>
                <a:spcPts val="500"/>
              </a:spcBef>
              <a:spcAft>
                <a:spcPct val="0"/>
              </a:spcAft>
              <a:buClr>
                <a:srgbClr val="849AAE"/>
              </a:buClr>
              <a:buSzPct val="100000"/>
            </a:pPr>
            <a:r>
              <a:rPr lang="fr-FR" sz="2000" dirty="0">
                <a:latin typeface="Gill Sans" charset="0"/>
                <a:ea typeface="ＭＳ Ｐゴシック" charset="0"/>
                <a:cs typeface="ＭＳ Ｐゴシック" charset="0"/>
              </a:rPr>
              <a:t>De mettre en place des sauvegardes automatiques de vos données/codes sur nos serveurs</a:t>
            </a:r>
          </a:p>
        </p:txBody>
      </p:sp>
    </p:spTree>
    <p:extLst>
      <p:ext uri="{BB962C8B-B14F-4D97-AF65-F5344CB8AC3E}">
        <p14:creationId xmlns:p14="http://schemas.microsoft.com/office/powerpoint/2010/main" val="2134481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Fonctionnement du </a:t>
            </a:r>
            <a:r>
              <a:rPr lang="fr-FR" dirty="0">
                <a:solidFill>
                  <a:srgbClr val="C00000"/>
                </a:solidFill>
              </a:rPr>
              <a:t>DRIVE</a:t>
            </a:r>
            <a:endParaRPr lang="fr-FR" dirty="0"/>
          </a:p>
        </p:txBody>
      </p:sp>
      <p:sp>
        <p:nvSpPr>
          <p:cNvPr id="3" name="Espace réservé du contenu 2"/>
          <p:cNvSpPr>
            <a:spLocks noGrp="1"/>
          </p:cNvSpPr>
          <p:nvPr>
            <p:ph idx="1"/>
          </p:nvPr>
        </p:nvSpPr>
        <p:spPr>
          <a:xfrm>
            <a:off x="104931" y="757432"/>
            <a:ext cx="9039069" cy="5310000"/>
          </a:xfrm>
          <a:ln>
            <a:solidFill>
              <a:srgbClr val="FFFFFF"/>
            </a:solidFill>
          </a:ln>
        </p:spPr>
        <p:txBody>
          <a:bodyPr vert="horz">
            <a:noAutofit/>
          </a:bodyPr>
          <a:lstStyle/>
          <a:p>
            <a:pPr marL="238125" indent="0" defTabSz="449263" eaLnBrk="0" fontAlgn="base" hangingPunct="0">
              <a:spcBef>
                <a:spcPts val="500"/>
              </a:spcBef>
              <a:spcAft>
                <a:spcPct val="0"/>
              </a:spcAft>
              <a:buClr>
                <a:srgbClr val="849AAE"/>
              </a:buClr>
              <a:buSzPct val="100000"/>
              <a:buNone/>
            </a:pPr>
            <a:r>
              <a:rPr lang="fr-FR" sz="2000" b="1" dirty="0">
                <a:latin typeface="Gill Sans" charset="0"/>
                <a:ea typeface="ＭＳ Ｐゴシック" charset="0"/>
                <a:cs typeface="ＭＳ Ｐゴシック" charset="0"/>
              </a:rPr>
              <a:t>Fonctionnement du laboratoire </a:t>
            </a:r>
            <a:r>
              <a:rPr lang="fr-FR" sz="2000" dirty="0">
                <a:latin typeface="Gill Sans" charset="0"/>
                <a:ea typeface="ＭＳ Ｐゴシック" charset="0"/>
                <a:cs typeface="ＭＳ Ｐゴシック" charset="0"/>
              </a:rPr>
              <a:t>:  Le règlement intérieur donne les règles générales de fonctionnement (à lire et à signer)</a:t>
            </a:r>
          </a:p>
          <a:p>
            <a:pPr marL="238125" indent="0" defTabSz="449263" eaLnBrk="0" fontAlgn="base" hangingPunct="0">
              <a:spcBef>
                <a:spcPts val="500"/>
              </a:spcBef>
              <a:spcAft>
                <a:spcPct val="0"/>
              </a:spcAft>
              <a:buClr>
                <a:srgbClr val="849AAE"/>
              </a:buClr>
              <a:buSzPct val="100000"/>
              <a:buNone/>
            </a:pPr>
            <a:r>
              <a:rPr lang="fr-FR" sz="2000" b="1" dirty="0">
                <a:latin typeface="Gill Sans" charset="0"/>
                <a:ea typeface="ＭＳ Ｐゴシック" charset="0"/>
                <a:cs typeface="ＭＳ Ｐゴシック" charset="0"/>
              </a:rPr>
              <a:t>A retenir : </a:t>
            </a:r>
          </a:p>
          <a:p>
            <a:pPr marL="238125" indent="0" defTabSz="449263">
              <a:spcBef>
                <a:spcPts val="500"/>
              </a:spcBef>
              <a:buClr>
                <a:srgbClr val="849AAE"/>
              </a:buClr>
              <a:buSzPct val="100000"/>
              <a:buNone/>
            </a:pPr>
            <a:r>
              <a:rPr lang="fr-FR" sz="2000" dirty="0">
                <a:latin typeface="Gill Sans" charset="0"/>
                <a:cs typeface="ＭＳ Ｐゴシック" charset="0"/>
              </a:rPr>
              <a:t>Respecter les règles inscrites en particulier celles sur l’hygiène et sécurité, la confidentialité́, les publications et communications, et la protection intellectuelle. </a:t>
            </a:r>
          </a:p>
          <a:p>
            <a:pPr marL="238125" indent="0" defTabSz="449263">
              <a:spcBef>
                <a:spcPts val="500"/>
              </a:spcBef>
              <a:buClr>
                <a:srgbClr val="849AAE"/>
              </a:buClr>
              <a:buSzPct val="100000"/>
              <a:buNone/>
            </a:pPr>
            <a:endParaRPr lang="fr-FR" sz="2000" dirty="0">
              <a:latin typeface="Gill Sans" charset="0"/>
              <a:cs typeface="ＭＳ Ｐゴシック" charset="0"/>
            </a:endParaRPr>
          </a:p>
          <a:p>
            <a:pPr marL="238125" indent="0" defTabSz="449263">
              <a:spcBef>
                <a:spcPts val="500"/>
              </a:spcBef>
              <a:buClr>
                <a:srgbClr val="849AAE"/>
              </a:buClr>
              <a:buSzPct val="100000"/>
              <a:buNone/>
            </a:pPr>
            <a:r>
              <a:rPr lang="fr-FR" sz="2000" dirty="0">
                <a:solidFill>
                  <a:srgbClr val="C00000"/>
                </a:solidFill>
                <a:latin typeface="Gill Sans" charset="0"/>
                <a:cs typeface="ＭＳ Ｐゴシック" charset="0"/>
              </a:rPr>
              <a:t>Respect de  l’ensemble des règles et valeurs garantissant le caractère honnête et scientifiquement rigoureux des publications</a:t>
            </a:r>
          </a:p>
          <a:p>
            <a:pPr marL="581025" defTabSz="449263">
              <a:spcBef>
                <a:spcPts val="500"/>
              </a:spcBef>
              <a:buClr>
                <a:srgbClr val="849AAE"/>
              </a:buClr>
              <a:buSzPct val="100000"/>
            </a:pPr>
            <a:r>
              <a:rPr lang="fr-FR" sz="2000" dirty="0">
                <a:latin typeface="Gill Sans" charset="0"/>
                <a:cs typeface="ＭＳ Ｐゴシック" charset="0"/>
              </a:rPr>
              <a:t>Juste prise en compte des contributions (en particulier dans les </a:t>
            </a:r>
            <a:r>
              <a:rPr lang="fr-FR" sz="2000" dirty="0" err="1">
                <a:latin typeface="Gill Sans" charset="0"/>
                <a:cs typeface="ＭＳ Ｐゴシック" charset="0"/>
              </a:rPr>
              <a:t>co-signatures</a:t>
            </a:r>
            <a:r>
              <a:rPr lang="fr-FR" sz="2000" dirty="0">
                <a:latin typeface="Gill Sans" charset="0"/>
                <a:cs typeface="ＭＳ Ｐゴシック" charset="0"/>
              </a:rPr>
              <a:t>)</a:t>
            </a:r>
          </a:p>
          <a:p>
            <a:pPr marL="581025" defTabSz="449263">
              <a:spcBef>
                <a:spcPts val="500"/>
              </a:spcBef>
              <a:buClr>
                <a:srgbClr val="849AAE"/>
              </a:buClr>
              <a:buSzPct val="100000"/>
            </a:pPr>
            <a:r>
              <a:rPr lang="fr-FR" sz="2000" dirty="0">
                <a:latin typeface="Gill Sans" charset="0"/>
                <a:cs typeface="ＭＳ Ｐゴシック" charset="0"/>
              </a:rPr>
              <a:t>Aucun article ou communication ne sort sans la validation des enseignants-chercheurs indiqués sur l’article.</a:t>
            </a:r>
          </a:p>
          <a:p>
            <a:pPr marL="581025" defTabSz="449263">
              <a:spcBef>
                <a:spcPts val="500"/>
              </a:spcBef>
              <a:buClr>
                <a:srgbClr val="849AAE"/>
              </a:buClr>
              <a:buSzPct val="100000"/>
            </a:pPr>
            <a:r>
              <a:rPr lang="fr-FR" sz="2000" dirty="0">
                <a:latin typeface="Gill Sans" charset="0"/>
                <a:cs typeface="ＭＳ Ｐゴシック" charset="0"/>
              </a:rPr>
              <a:t>Choix de supports appropriés de diffusion (pour éviter par exemple les conférences et revues dites « prédatrices ») (liste mises à jour au niveau de chaque compétence).</a:t>
            </a:r>
          </a:p>
          <a:p>
            <a:pPr marL="581025" defTabSz="449263">
              <a:spcBef>
                <a:spcPts val="500"/>
              </a:spcBef>
              <a:buClr>
                <a:srgbClr val="849AAE"/>
              </a:buClr>
              <a:buSzPct val="100000"/>
            </a:pPr>
            <a:r>
              <a:rPr lang="fr-FR" sz="2000" dirty="0">
                <a:latin typeface="Gill Sans" charset="0"/>
                <a:cs typeface="ＭＳ Ｐゴシック" charset="0"/>
              </a:rPr>
              <a:t>Nécessité de faire passer nos articles / thèses dans un logiciel d’Anti plagiat</a:t>
            </a:r>
          </a:p>
        </p:txBody>
      </p:sp>
    </p:spTree>
    <p:extLst>
      <p:ext uri="{BB962C8B-B14F-4D97-AF65-F5344CB8AC3E}">
        <p14:creationId xmlns:p14="http://schemas.microsoft.com/office/powerpoint/2010/main" val="373402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Fonctionnement du </a:t>
            </a:r>
            <a:r>
              <a:rPr lang="fr-FR" dirty="0">
                <a:solidFill>
                  <a:srgbClr val="C00000"/>
                </a:solidFill>
              </a:rPr>
              <a:t>DRIVE</a:t>
            </a:r>
            <a:endParaRPr lang="fr-FR" dirty="0"/>
          </a:p>
        </p:txBody>
      </p:sp>
      <p:sp>
        <p:nvSpPr>
          <p:cNvPr id="3" name="Espace réservé du contenu 2"/>
          <p:cNvSpPr>
            <a:spLocks noGrp="1"/>
          </p:cNvSpPr>
          <p:nvPr>
            <p:ph idx="1"/>
          </p:nvPr>
        </p:nvSpPr>
        <p:spPr>
          <a:xfrm>
            <a:off x="104931" y="757432"/>
            <a:ext cx="9039069" cy="5310000"/>
          </a:xfrm>
          <a:ln>
            <a:solidFill>
              <a:srgbClr val="FFFFFF"/>
            </a:solidFill>
          </a:ln>
        </p:spPr>
        <p:txBody>
          <a:bodyPr vert="horz">
            <a:noAutofit/>
          </a:bodyPr>
          <a:lstStyle/>
          <a:p>
            <a:pPr marL="238125" indent="0" defTabSz="449263" eaLnBrk="0" fontAlgn="base" hangingPunct="0">
              <a:spcBef>
                <a:spcPts val="500"/>
              </a:spcBef>
              <a:spcAft>
                <a:spcPct val="0"/>
              </a:spcAft>
              <a:buClr>
                <a:srgbClr val="849AAE"/>
              </a:buClr>
              <a:buSzPct val="100000"/>
              <a:buNone/>
            </a:pPr>
            <a:r>
              <a:rPr lang="fr-FR" sz="2000" b="1" dirty="0">
                <a:latin typeface="Gill Sans" charset="0"/>
                <a:ea typeface="ＭＳ Ｐゴシック" charset="0"/>
                <a:cs typeface="ＭＳ Ｐゴシック" charset="0"/>
              </a:rPr>
              <a:t>Fonctionnement du laboratoire </a:t>
            </a:r>
            <a:r>
              <a:rPr lang="fr-FR" sz="2000" dirty="0">
                <a:latin typeface="Gill Sans" charset="0"/>
                <a:ea typeface="ＭＳ Ｐゴシック" charset="0"/>
                <a:cs typeface="ＭＳ Ｐゴシック" charset="0"/>
              </a:rPr>
              <a:t>:  Le règlement intérieur donne les règles générales de fonctionnement (à lire et à signer)</a:t>
            </a:r>
          </a:p>
          <a:p>
            <a:pPr marL="238125" indent="0" defTabSz="449263" eaLnBrk="0" fontAlgn="base" hangingPunct="0">
              <a:spcBef>
                <a:spcPts val="500"/>
              </a:spcBef>
              <a:spcAft>
                <a:spcPct val="0"/>
              </a:spcAft>
              <a:buClr>
                <a:srgbClr val="849AAE"/>
              </a:buClr>
              <a:buSzPct val="100000"/>
              <a:buNone/>
            </a:pPr>
            <a:r>
              <a:rPr lang="fr-FR" sz="2000" b="1" dirty="0">
                <a:latin typeface="Gill Sans" charset="0"/>
                <a:ea typeface="ＭＳ Ｐゴシック" charset="0"/>
                <a:cs typeface="ＭＳ Ｐゴシック" charset="0"/>
              </a:rPr>
              <a:t>A retenir : </a:t>
            </a:r>
          </a:p>
          <a:p>
            <a:pPr marL="238125" indent="0" defTabSz="449263">
              <a:spcBef>
                <a:spcPts val="500"/>
              </a:spcBef>
              <a:buClr>
                <a:srgbClr val="849AAE"/>
              </a:buClr>
              <a:buSzPct val="100000"/>
              <a:buNone/>
            </a:pPr>
            <a:r>
              <a:rPr lang="fr-FR" sz="2000" dirty="0">
                <a:latin typeface="Gill Sans" charset="0"/>
                <a:cs typeface="ＭＳ Ｐゴシック" charset="0"/>
              </a:rPr>
              <a:t>Respecter les règles inscrites en particulier celles sur l’hygiène et sécurité, la confidentialité́, les publications et communications, et la protection intellectuelle. </a:t>
            </a:r>
          </a:p>
          <a:p>
            <a:pPr marL="238125" indent="0" defTabSz="449263">
              <a:spcBef>
                <a:spcPts val="500"/>
              </a:spcBef>
              <a:buClr>
                <a:srgbClr val="849AAE"/>
              </a:buClr>
              <a:buSzPct val="100000"/>
              <a:buNone/>
            </a:pPr>
            <a:endParaRPr lang="fr-FR" sz="2000" dirty="0">
              <a:latin typeface="Gill Sans" charset="0"/>
              <a:cs typeface="ＭＳ Ｐゴシック" charset="0"/>
            </a:endParaRPr>
          </a:p>
          <a:p>
            <a:pPr marL="238125" indent="0" defTabSz="449263">
              <a:spcBef>
                <a:spcPts val="500"/>
              </a:spcBef>
              <a:buClr>
                <a:srgbClr val="849AAE"/>
              </a:buClr>
              <a:buSzPct val="100000"/>
              <a:buNone/>
            </a:pPr>
            <a:r>
              <a:rPr lang="fr-FR" sz="2000" dirty="0">
                <a:solidFill>
                  <a:srgbClr val="C00000"/>
                </a:solidFill>
                <a:latin typeface="Gill Sans" charset="0"/>
                <a:cs typeface="ＭＳ Ｐゴシック" charset="0"/>
              </a:rPr>
              <a:t>Respect des principes de la science ouverte</a:t>
            </a:r>
          </a:p>
          <a:p>
            <a:pPr marL="581025" defTabSz="449263">
              <a:spcBef>
                <a:spcPts val="500"/>
              </a:spcBef>
              <a:buClr>
                <a:srgbClr val="849AAE"/>
              </a:buClr>
              <a:buSzPct val="100000"/>
            </a:pPr>
            <a:r>
              <a:rPr lang="fr-FR" sz="2000" dirty="0">
                <a:latin typeface="Gill Sans" charset="0"/>
                <a:cs typeface="ＭＳ Ｐゴシック" charset="0"/>
              </a:rPr>
              <a:t>Partageant le plus largement possible nos productions (HAL)</a:t>
            </a:r>
          </a:p>
          <a:p>
            <a:pPr marL="581025" defTabSz="449263">
              <a:spcBef>
                <a:spcPts val="500"/>
              </a:spcBef>
              <a:buClr>
                <a:srgbClr val="849AAE"/>
              </a:buClr>
              <a:buSzPct val="100000"/>
            </a:pPr>
            <a:r>
              <a:rPr lang="fr-FR" sz="2000" dirty="0">
                <a:latin typeface="Gill Sans" charset="0"/>
                <a:cs typeface="ＭＳ Ｐゴシック" charset="0"/>
              </a:rPr>
              <a:t>Partage des connaissances avec le grand public et intervention dans des débats de société</a:t>
            </a:r>
          </a:p>
          <a:p>
            <a:pPr marL="238125" indent="0" defTabSz="449263">
              <a:spcBef>
                <a:spcPts val="500"/>
              </a:spcBef>
              <a:buClr>
                <a:srgbClr val="849AAE"/>
              </a:buClr>
              <a:buSzPct val="100000"/>
              <a:buNone/>
            </a:pPr>
            <a:r>
              <a:rPr lang="fr-FR" sz="2000" dirty="0">
                <a:solidFill>
                  <a:srgbClr val="C00000"/>
                </a:solidFill>
                <a:latin typeface="Gill Sans" charset="0"/>
              </a:rPr>
              <a:t>Respect des règles de santé, hygiène et sécurité</a:t>
            </a:r>
          </a:p>
          <a:p>
            <a:pPr marL="581025" defTabSz="449263">
              <a:spcBef>
                <a:spcPts val="500"/>
              </a:spcBef>
              <a:buClr>
                <a:srgbClr val="849AAE"/>
              </a:buClr>
              <a:buSzPct val="100000"/>
            </a:pPr>
            <a:r>
              <a:rPr lang="fr-FR" sz="2000" dirty="0">
                <a:latin typeface="Gill Sans" charset="0"/>
                <a:cs typeface="ＭＳ Ｐゴシック" charset="0"/>
              </a:rPr>
              <a:t>Avant d’utiliser un matériel ou un local, vous devez en avoir l’autorisation par votre responsable scientifique</a:t>
            </a:r>
          </a:p>
          <a:p>
            <a:pPr marL="581025" defTabSz="449263">
              <a:spcBef>
                <a:spcPts val="500"/>
              </a:spcBef>
              <a:buClr>
                <a:srgbClr val="849AAE"/>
              </a:buClr>
              <a:buSzPct val="100000"/>
            </a:pPr>
            <a:r>
              <a:rPr lang="fr-FR" sz="2000" dirty="0">
                <a:latin typeface="Gill Sans" charset="0"/>
                <a:cs typeface="ＭＳ Ｐゴシック" charset="0"/>
              </a:rPr>
              <a:t>Le port des EPI (Équipements de protection individuelle) est obligatoire dans les locaux de recherche et plus particulièrement dans les salles d’essais, à minima blouse et chaussures de sécurité</a:t>
            </a:r>
          </a:p>
        </p:txBody>
      </p:sp>
    </p:spTree>
    <p:extLst>
      <p:ext uri="{BB962C8B-B14F-4D97-AF65-F5344CB8AC3E}">
        <p14:creationId xmlns:p14="http://schemas.microsoft.com/office/powerpoint/2010/main" val="184733325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C10060B-537D-757A-4D72-A812B217E75D}"/>
              </a:ext>
            </a:extLst>
          </p:cNvPr>
          <p:cNvSpPr>
            <a:spLocks noGrp="1"/>
          </p:cNvSpPr>
          <p:nvPr>
            <p:ph type="title"/>
          </p:nvPr>
        </p:nvSpPr>
        <p:spPr/>
        <p:txBody>
          <a:bodyPr/>
          <a:lstStyle/>
          <a:p>
            <a:r>
              <a:rPr lang="fr-FR" dirty="0"/>
              <a:t>Fonctionnement du </a:t>
            </a:r>
            <a:r>
              <a:rPr lang="fr-FR" dirty="0">
                <a:solidFill>
                  <a:srgbClr val="C00000"/>
                </a:solidFill>
              </a:rPr>
              <a:t>DRIVE</a:t>
            </a:r>
            <a:endParaRPr lang="fr-FR" dirty="0"/>
          </a:p>
        </p:txBody>
      </p:sp>
      <p:sp>
        <p:nvSpPr>
          <p:cNvPr id="3" name="Espace réservé du contenu 2">
            <a:extLst>
              <a:ext uri="{FF2B5EF4-FFF2-40B4-BE49-F238E27FC236}">
                <a16:creationId xmlns:a16="http://schemas.microsoft.com/office/drawing/2014/main" id="{FBE73B5F-20CB-1BD1-76BC-9D2AD66F4CEA}"/>
              </a:ext>
            </a:extLst>
          </p:cNvPr>
          <p:cNvSpPr>
            <a:spLocks noGrp="1"/>
          </p:cNvSpPr>
          <p:nvPr>
            <p:ph idx="1"/>
          </p:nvPr>
        </p:nvSpPr>
        <p:spPr/>
        <p:txBody>
          <a:bodyPr/>
          <a:lstStyle/>
          <a:p>
            <a:r>
              <a:rPr lang="fr-FR" sz="2800" dirty="0"/>
              <a:t>Communication</a:t>
            </a:r>
          </a:p>
          <a:p>
            <a:pPr lvl="1"/>
            <a:r>
              <a:rPr lang="fr-FR" sz="2400" dirty="0"/>
              <a:t>Brochures de présentation du labo disponibles au secrétariat (à distribuer lors de vos visites)</a:t>
            </a:r>
          </a:p>
          <a:p>
            <a:pPr lvl="1"/>
            <a:endParaRPr lang="fr-FR" sz="2400" dirty="0"/>
          </a:p>
          <a:p>
            <a:pPr lvl="1"/>
            <a:endParaRPr lang="fr-FR" sz="2400" dirty="0"/>
          </a:p>
          <a:p>
            <a:pPr lvl="1"/>
            <a:r>
              <a:rPr lang="fr-FR" sz="2400" dirty="0"/>
              <a:t>Site web du laboratoire : avoir sa propre page professionnelle</a:t>
            </a:r>
          </a:p>
          <a:p>
            <a:pPr lvl="2"/>
            <a:r>
              <a:rPr lang="fr-FR" sz="2000" dirty="0">
                <a:hlinkClick r:id="rId2"/>
              </a:rPr>
              <a:t>https://drive.u-bourgogne.fr/</a:t>
            </a:r>
            <a:endParaRPr lang="fr-FR" sz="2000" dirty="0"/>
          </a:p>
          <a:p>
            <a:pPr lvl="2"/>
            <a:r>
              <a:rPr lang="fr-FR" sz="2000" dirty="0"/>
              <a:t>Contact : Florian </a:t>
            </a:r>
            <a:r>
              <a:rPr lang="fr-FR" sz="2000" dirty="0" err="1"/>
              <a:t>Delavernhe</a:t>
            </a:r>
            <a:r>
              <a:rPr lang="fr-FR" sz="2000" dirty="0"/>
              <a:t> </a:t>
            </a:r>
          </a:p>
          <a:p>
            <a:pPr marL="914400" lvl="2" indent="0">
              <a:buNone/>
            </a:pPr>
            <a:r>
              <a:rPr lang="fr-FR" sz="2000" dirty="0"/>
              <a:t>   et/ou Julien </a:t>
            </a:r>
            <a:r>
              <a:rPr lang="fr-FR" sz="2000" dirty="0" err="1"/>
              <a:t>Jouanguy</a:t>
            </a:r>
            <a:endParaRPr lang="fr-FR" sz="2000" dirty="0"/>
          </a:p>
          <a:p>
            <a:pPr lvl="2"/>
            <a:endParaRPr lang="fr-FR" sz="2000" dirty="0"/>
          </a:p>
          <a:p>
            <a:pPr lvl="1"/>
            <a:endParaRPr lang="fr-FR" sz="2400" dirty="0"/>
          </a:p>
        </p:txBody>
      </p:sp>
      <p:pic>
        <p:nvPicPr>
          <p:cNvPr id="6" name="Image 5">
            <a:extLst>
              <a:ext uri="{FF2B5EF4-FFF2-40B4-BE49-F238E27FC236}">
                <a16:creationId xmlns:a16="http://schemas.microsoft.com/office/drawing/2014/main" id="{368936E4-65E7-1279-517C-A58971B943CF}"/>
              </a:ext>
            </a:extLst>
          </p:cNvPr>
          <p:cNvPicPr>
            <a:picLocks noChangeAspect="1"/>
          </p:cNvPicPr>
          <p:nvPr/>
        </p:nvPicPr>
        <p:blipFill>
          <a:blip r:embed="rId3"/>
          <a:stretch>
            <a:fillRect/>
          </a:stretch>
        </p:blipFill>
        <p:spPr>
          <a:xfrm>
            <a:off x="5430716" y="4202348"/>
            <a:ext cx="2705100" cy="1843035"/>
          </a:xfrm>
          <a:prstGeom prst="rect">
            <a:avLst/>
          </a:prstGeom>
        </p:spPr>
      </p:pic>
    </p:spTree>
    <p:extLst>
      <p:ext uri="{BB962C8B-B14F-4D97-AF65-F5344CB8AC3E}">
        <p14:creationId xmlns:p14="http://schemas.microsoft.com/office/powerpoint/2010/main" val="44536624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99A430D-3477-5F7B-9411-60140A8F52DE}"/>
              </a:ext>
            </a:extLst>
          </p:cNvPr>
          <p:cNvSpPr>
            <a:spLocks noGrp="1"/>
          </p:cNvSpPr>
          <p:nvPr>
            <p:ph type="title"/>
          </p:nvPr>
        </p:nvSpPr>
        <p:spPr/>
        <p:txBody>
          <a:bodyPr/>
          <a:lstStyle/>
          <a:p>
            <a:r>
              <a:rPr lang="fr-FR" dirty="0"/>
              <a:t>MT180 – </a:t>
            </a:r>
            <a:r>
              <a:rPr lang="fr-FR" dirty="0">
                <a:solidFill>
                  <a:srgbClr val="C00000"/>
                </a:solidFill>
              </a:rPr>
              <a:t>apprendre à </a:t>
            </a:r>
            <a:r>
              <a:rPr lang="fr-FR" dirty="0" err="1">
                <a:solidFill>
                  <a:srgbClr val="C00000"/>
                </a:solidFill>
              </a:rPr>
              <a:t>pitcher</a:t>
            </a:r>
            <a:endParaRPr lang="fr-FR" dirty="0">
              <a:solidFill>
                <a:srgbClr val="C00000"/>
              </a:solidFill>
            </a:endParaRPr>
          </a:p>
        </p:txBody>
      </p:sp>
      <p:pic>
        <p:nvPicPr>
          <p:cNvPr id="1026" name="Picture 2" descr="Inigo Montoya You Killed My Father GIF - Inigo Montoya You Killed My Father  Prepare To Die - Discover &amp; Share GIFs">
            <a:extLst>
              <a:ext uri="{FF2B5EF4-FFF2-40B4-BE49-F238E27FC236}">
                <a16:creationId xmlns:a16="http://schemas.microsoft.com/office/drawing/2014/main" id="{D70F48DF-7152-D3CF-0F56-1E4CDA64793F}"/>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57200" y="1472978"/>
            <a:ext cx="8050405" cy="39120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199112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re 1"/>
          <p:cNvSpPr>
            <a:spLocks noGrp="1"/>
          </p:cNvSpPr>
          <p:nvPr>
            <p:ph type="ctrTitle"/>
          </p:nvPr>
        </p:nvSpPr>
        <p:spPr>
          <a:xfrm>
            <a:off x="685800" y="995363"/>
            <a:ext cx="7772400" cy="1470025"/>
          </a:xfrm>
        </p:spPr>
        <p:txBody>
          <a:bodyPr/>
          <a:lstStyle/>
          <a:p>
            <a:pPr algn="ctr" eaLnBrk="1" hangingPunct="1"/>
            <a:r>
              <a:rPr lang="fr-FR" altLang="fr-FR" sz="6600" dirty="0">
                <a:solidFill>
                  <a:srgbClr val="C00000"/>
                </a:solidFill>
              </a:rPr>
              <a:t>Le Budget</a:t>
            </a:r>
          </a:p>
        </p:txBody>
      </p:sp>
      <p:sp>
        <p:nvSpPr>
          <p:cNvPr id="5" name="Titre 1"/>
          <p:cNvSpPr txBox="1">
            <a:spLocks/>
          </p:cNvSpPr>
          <p:nvPr/>
        </p:nvSpPr>
        <p:spPr bwMode="auto">
          <a:xfrm>
            <a:off x="685800" y="2636912"/>
            <a:ext cx="7772400" cy="147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defTabSz="457200" rtl="0" eaLnBrk="0" fontAlgn="base" hangingPunct="0">
              <a:spcBef>
                <a:spcPct val="0"/>
              </a:spcBef>
              <a:spcAft>
                <a:spcPct val="0"/>
              </a:spcAft>
              <a:defRPr sz="4000" kern="1200">
                <a:solidFill>
                  <a:schemeClr val="bg1"/>
                </a:solidFill>
                <a:latin typeface="Futura t"/>
                <a:ea typeface="Futura t"/>
                <a:cs typeface="Futura t"/>
              </a:defRPr>
            </a:lvl1pPr>
            <a:lvl2pPr algn="ctr" defTabSz="457200" rtl="0" eaLnBrk="0" fontAlgn="base" hangingPunct="0">
              <a:spcBef>
                <a:spcPct val="0"/>
              </a:spcBef>
              <a:spcAft>
                <a:spcPct val="0"/>
              </a:spcAft>
              <a:defRPr sz="4000">
                <a:solidFill>
                  <a:schemeClr val="tx1"/>
                </a:solidFill>
                <a:latin typeface="Futura t"/>
                <a:ea typeface="Futura t"/>
                <a:cs typeface="Futura t"/>
              </a:defRPr>
            </a:lvl2pPr>
            <a:lvl3pPr algn="ctr" defTabSz="457200" rtl="0" eaLnBrk="0" fontAlgn="base" hangingPunct="0">
              <a:spcBef>
                <a:spcPct val="0"/>
              </a:spcBef>
              <a:spcAft>
                <a:spcPct val="0"/>
              </a:spcAft>
              <a:defRPr sz="4000">
                <a:solidFill>
                  <a:schemeClr val="tx1"/>
                </a:solidFill>
                <a:latin typeface="Futura t"/>
                <a:ea typeface="Futura t"/>
                <a:cs typeface="Futura t"/>
              </a:defRPr>
            </a:lvl3pPr>
            <a:lvl4pPr algn="ctr" defTabSz="457200" rtl="0" eaLnBrk="0" fontAlgn="base" hangingPunct="0">
              <a:spcBef>
                <a:spcPct val="0"/>
              </a:spcBef>
              <a:spcAft>
                <a:spcPct val="0"/>
              </a:spcAft>
              <a:defRPr sz="4000">
                <a:solidFill>
                  <a:schemeClr val="tx1"/>
                </a:solidFill>
                <a:latin typeface="Futura t"/>
                <a:ea typeface="Futura t"/>
                <a:cs typeface="Futura t"/>
              </a:defRPr>
            </a:lvl4pPr>
            <a:lvl5pPr algn="ctr" defTabSz="457200" rtl="0" eaLnBrk="0" fontAlgn="base" hangingPunct="0">
              <a:spcBef>
                <a:spcPct val="0"/>
              </a:spcBef>
              <a:spcAft>
                <a:spcPct val="0"/>
              </a:spcAft>
              <a:defRPr sz="4000">
                <a:solidFill>
                  <a:schemeClr val="tx1"/>
                </a:solidFill>
                <a:latin typeface="Futura t"/>
                <a:ea typeface="Futura t"/>
                <a:cs typeface="Futura t"/>
              </a:defRPr>
            </a:lvl5pPr>
            <a:lvl6pPr marL="457200" algn="ctr" defTabSz="457200" rtl="0" fontAlgn="base">
              <a:spcBef>
                <a:spcPct val="0"/>
              </a:spcBef>
              <a:spcAft>
                <a:spcPct val="0"/>
              </a:spcAft>
              <a:defRPr sz="4000">
                <a:solidFill>
                  <a:schemeClr val="tx1"/>
                </a:solidFill>
                <a:latin typeface="Futura t"/>
                <a:ea typeface="Futura t"/>
                <a:cs typeface="Futura t"/>
              </a:defRPr>
            </a:lvl6pPr>
            <a:lvl7pPr marL="914400" algn="ctr" defTabSz="457200" rtl="0" fontAlgn="base">
              <a:spcBef>
                <a:spcPct val="0"/>
              </a:spcBef>
              <a:spcAft>
                <a:spcPct val="0"/>
              </a:spcAft>
              <a:defRPr sz="4000">
                <a:solidFill>
                  <a:schemeClr val="tx1"/>
                </a:solidFill>
                <a:latin typeface="Futura t"/>
                <a:ea typeface="Futura t"/>
                <a:cs typeface="Futura t"/>
              </a:defRPr>
            </a:lvl7pPr>
            <a:lvl8pPr marL="1371600" algn="ctr" defTabSz="457200" rtl="0" fontAlgn="base">
              <a:spcBef>
                <a:spcPct val="0"/>
              </a:spcBef>
              <a:spcAft>
                <a:spcPct val="0"/>
              </a:spcAft>
              <a:defRPr sz="4000">
                <a:solidFill>
                  <a:schemeClr val="tx1"/>
                </a:solidFill>
                <a:latin typeface="Futura t"/>
                <a:ea typeface="Futura t"/>
                <a:cs typeface="Futura t"/>
              </a:defRPr>
            </a:lvl8pPr>
            <a:lvl9pPr marL="1828800" algn="ctr" defTabSz="457200" rtl="0" fontAlgn="base">
              <a:spcBef>
                <a:spcPct val="0"/>
              </a:spcBef>
              <a:spcAft>
                <a:spcPct val="0"/>
              </a:spcAft>
              <a:defRPr sz="4000">
                <a:solidFill>
                  <a:schemeClr val="tx1"/>
                </a:solidFill>
                <a:latin typeface="Futura t"/>
                <a:ea typeface="Futura t"/>
                <a:cs typeface="Futura t"/>
              </a:defRPr>
            </a:lvl9pPr>
          </a:lstStyle>
          <a:p>
            <a:pPr eaLnBrk="1" hangingPunct="1"/>
            <a:r>
              <a:rPr lang="fr-FR" altLang="fr-FR" sz="5400" dirty="0">
                <a:solidFill>
                  <a:schemeClr val="tx1"/>
                </a:solidFill>
              </a:rPr>
              <a:t>Pour les…</a:t>
            </a:r>
          </a:p>
        </p:txBody>
      </p:sp>
      <p:sp>
        <p:nvSpPr>
          <p:cNvPr id="6" name="Titre 1"/>
          <p:cNvSpPr txBox="1">
            <a:spLocks/>
          </p:cNvSpPr>
          <p:nvPr/>
        </p:nvSpPr>
        <p:spPr bwMode="auto">
          <a:xfrm>
            <a:off x="838200" y="4509120"/>
            <a:ext cx="7772400" cy="147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defTabSz="457200" rtl="0" eaLnBrk="0" fontAlgn="base" hangingPunct="0">
              <a:spcBef>
                <a:spcPct val="0"/>
              </a:spcBef>
              <a:spcAft>
                <a:spcPct val="0"/>
              </a:spcAft>
              <a:defRPr sz="4000" kern="1200">
                <a:solidFill>
                  <a:schemeClr val="bg1"/>
                </a:solidFill>
                <a:latin typeface="Futura t"/>
                <a:ea typeface="Futura t"/>
                <a:cs typeface="Futura t"/>
              </a:defRPr>
            </a:lvl1pPr>
            <a:lvl2pPr algn="ctr" defTabSz="457200" rtl="0" eaLnBrk="0" fontAlgn="base" hangingPunct="0">
              <a:spcBef>
                <a:spcPct val="0"/>
              </a:spcBef>
              <a:spcAft>
                <a:spcPct val="0"/>
              </a:spcAft>
              <a:defRPr sz="4000">
                <a:solidFill>
                  <a:schemeClr val="tx1"/>
                </a:solidFill>
                <a:latin typeface="Futura t"/>
                <a:ea typeface="Futura t"/>
                <a:cs typeface="Futura t"/>
              </a:defRPr>
            </a:lvl2pPr>
            <a:lvl3pPr algn="ctr" defTabSz="457200" rtl="0" eaLnBrk="0" fontAlgn="base" hangingPunct="0">
              <a:spcBef>
                <a:spcPct val="0"/>
              </a:spcBef>
              <a:spcAft>
                <a:spcPct val="0"/>
              </a:spcAft>
              <a:defRPr sz="4000">
                <a:solidFill>
                  <a:schemeClr val="tx1"/>
                </a:solidFill>
                <a:latin typeface="Futura t"/>
                <a:ea typeface="Futura t"/>
                <a:cs typeface="Futura t"/>
              </a:defRPr>
            </a:lvl3pPr>
            <a:lvl4pPr algn="ctr" defTabSz="457200" rtl="0" eaLnBrk="0" fontAlgn="base" hangingPunct="0">
              <a:spcBef>
                <a:spcPct val="0"/>
              </a:spcBef>
              <a:spcAft>
                <a:spcPct val="0"/>
              </a:spcAft>
              <a:defRPr sz="4000">
                <a:solidFill>
                  <a:schemeClr val="tx1"/>
                </a:solidFill>
                <a:latin typeface="Futura t"/>
                <a:ea typeface="Futura t"/>
                <a:cs typeface="Futura t"/>
              </a:defRPr>
            </a:lvl4pPr>
            <a:lvl5pPr algn="ctr" defTabSz="457200" rtl="0" eaLnBrk="0" fontAlgn="base" hangingPunct="0">
              <a:spcBef>
                <a:spcPct val="0"/>
              </a:spcBef>
              <a:spcAft>
                <a:spcPct val="0"/>
              </a:spcAft>
              <a:defRPr sz="4000">
                <a:solidFill>
                  <a:schemeClr val="tx1"/>
                </a:solidFill>
                <a:latin typeface="Futura t"/>
                <a:ea typeface="Futura t"/>
                <a:cs typeface="Futura t"/>
              </a:defRPr>
            </a:lvl5pPr>
            <a:lvl6pPr marL="457200" algn="ctr" defTabSz="457200" rtl="0" fontAlgn="base">
              <a:spcBef>
                <a:spcPct val="0"/>
              </a:spcBef>
              <a:spcAft>
                <a:spcPct val="0"/>
              </a:spcAft>
              <a:defRPr sz="4000">
                <a:solidFill>
                  <a:schemeClr val="tx1"/>
                </a:solidFill>
                <a:latin typeface="Futura t"/>
                <a:ea typeface="Futura t"/>
                <a:cs typeface="Futura t"/>
              </a:defRPr>
            </a:lvl6pPr>
            <a:lvl7pPr marL="914400" algn="ctr" defTabSz="457200" rtl="0" fontAlgn="base">
              <a:spcBef>
                <a:spcPct val="0"/>
              </a:spcBef>
              <a:spcAft>
                <a:spcPct val="0"/>
              </a:spcAft>
              <a:defRPr sz="4000">
                <a:solidFill>
                  <a:schemeClr val="tx1"/>
                </a:solidFill>
                <a:latin typeface="Futura t"/>
                <a:ea typeface="Futura t"/>
                <a:cs typeface="Futura t"/>
              </a:defRPr>
            </a:lvl7pPr>
            <a:lvl8pPr marL="1371600" algn="ctr" defTabSz="457200" rtl="0" fontAlgn="base">
              <a:spcBef>
                <a:spcPct val="0"/>
              </a:spcBef>
              <a:spcAft>
                <a:spcPct val="0"/>
              </a:spcAft>
              <a:defRPr sz="4000">
                <a:solidFill>
                  <a:schemeClr val="tx1"/>
                </a:solidFill>
                <a:latin typeface="Futura t"/>
                <a:ea typeface="Futura t"/>
                <a:cs typeface="Futura t"/>
              </a:defRPr>
            </a:lvl8pPr>
            <a:lvl9pPr marL="1828800" algn="ctr" defTabSz="457200" rtl="0" fontAlgn="base">
              <a:spcBef>
                <a:spcPct val="0"/>
              </a:spcBef>
              <a:spcAft>
                <a:spcPct val="0"/>
              </a:spcAft>
              <a:defRPr sz="4000">
                <a:solidFill>
                  <a:schemeClr val="tx1"/>
                </a:solidFill>
                <a:latin typeface="Futura t"/>
                <a:ea typeface="Futura t"/>
                <a:cs typeface="Futura t"/>
              </a:defRPr>
            </a:lvl9pPr>
          </a:lstStyle>
          <a:p>
            <a:pPr eaLnBrk="1" hangingPunct="1"/>
            <a:r>
              <a:rPr lang="fr-FR" altLang="fr-FR" sz="6600" dirty="0">
                <a:solidFill>
                  <a:srgbClr val="C00000"/>
                </a:solidFill>
              </a:rPr>
              <a:t>Les nouveaux</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1"/>
          <p:cNvSpPr>
            <a:spLocks noGrp="1"/>
          </p:cNvSpPr>
          <p:nvPr>
            <p:ph type="title"/>
          </p:nvPr>
        </p:nvSpPr>
        <p:spPr>
          <a:xfrm>
            <a:off x="467544" y="-171400"/>
            <a:ext cx="8229600" cy="1143000"/>
          </a:xfrm>
        </p:spPr>
        <p:txBody>
          <a:bodyPr>
            <a:normAutofit/>
          </a:bodyPr>
          <a:lstStyle/>
          <a:p>
            <a:pPr eaLnBrk="1" hangingPunct="1">
              <a:defRPr/>
            </a:pPr>
            <a:r>
              <a:rPr lang="fr-FR" sz="3600" dirty="0">
                <a:latin typeface="Baskerville Old Face" pitchFamily="18" charset="0"/>
              </a:rPr>
              <a:t>Quelques notions</a:t>
            </a:r>
            <a:br>
              <a:rPr lang="fr-FR" sz="3600" dirty="0">
                <a:latin typeface="Baskerville Old Face" pitchFamily="18" charset="0"/>
              </a:rPr>
            </a:br>
            <a:endParaRPr lang="fr-FR" sz="400" dirty="0">
              <a:latin typeface="Baskerville Old Face" pitchFamily="18" charset="0"/>
            </a:endParaRPr>
          </a:p>
        </p:txBody>
      </p:sp>
      <p:sp>
        <p:nvSpPr>
          <p:cNvPr id="2" name="ZoneTexte 1"/>
          <p:cNvSpPr txBox="1"/>
          <p:nvPr/>
        </p:nvSpPr>
        <p:spPr>
          <a:xfrm>
            <a:off x="441823" y="971600"/>
            <a:ext cx="3182603" cy="369332"/>
          </a:xfrm>
          <a:prstGeom prst="rect">
            <a:avLst/>
          </a:prstGeom>
          <a:noFill/>
        </p:spPr>
        <p:txBody>
          <a:bodyPr wrap="none" rtlCol="0">
            <a:spAutoFit/>
          </a:bodyPr>
          <a:lstStyle/>
          <a:p>
            <a:r>
              <a:rPr lang="fr-FR" dirty="0"/>
              <a:t>Pourquoi parle t-on de budget ?</a:t>
            </a:r>
          </a:p>
        </p:txBody>
      </p:sp>
      <p:sp>
        <p:nvSpPr>
          <p:cNvPr id="6" name="ZoneTexte 5"/>
          <p:cNvSpPr txBox="1"/>
          <p:nvPr/>
        </p:nvSpPr>
        <p:spPr>
          <a:xfrm>
            <a:off x="467544" y="1484784"/>
            <a:ext cx="4619663" cy="369332"/>
          </a:xfrm>
          <a:prstGeom prst="rect">
            <a:avLst/>
          </a:prstGeom>
          <a:noFill/>
        </p:spPr>
        <p:txBody>
          <a:bodyPr wrap="none" rtlCol="0">
            <a:spAutoFit/>
          </a:bodyPr>
          <a:lstStyle/>
          <a:p>
            <a:r>
              <a:rPr lang="fr-FR" dirty="0"/>
              <a:t>	</a:t>
            </a:r>
            <a:r>
              <a:rPr lang="fr-FR" i="1" u="sng" dirty="0"/>
              <a:t>Organisation en 3 grandes concepts</a:t>
            </a:r>
            <a:r>
              <a:rPr lang="fr-FR" dirty="0"/>
              <a:t>.</a:t>
            </a:r>
          </a:p>
        </p:txBody>
      </p:sp>
      <p:sp>
        <p:nvSpPr>
          <p:cNvPr id="7" name="ZoneTexte 6"/>
          <p:cNvSpPr txBox="1"/>
          <p:nvPr/>
        </p:nvSpPr>
        <p:spPr>
          <a:xfrm>
            <a:off x="251520" y="1929934"/>
            <a:ext cx="8712968" cy="2862322"/>
          </a:xfrm>
          <a:prstGeom prst="rect">
            <a:avLst/>
          </a:prstGeom>
          <a:noFill/>
        </p:spPr>
        <p:txBody>
          <a:bodyPr wrap="square" rtlCol="0">
            <a:spAutoFit/>
          </a:bodyPr>
          <a:lstStyle/>
          <a:p>
            <a:r>
              <a:rPr lang="fr-FR" b="1" dirty="0"/>
              <a:t>Trésorerie</a:t>
            </a:r>
            <a:r>
              <a:rPr lang="fr-FR" dirty="0"/>
              <a:t> </a:t>
            </a:r>
          </a:p>
          <a:p>
            <a:r>
              <a:rPr lang="fr-FR" dirty="0"/>
              <a:t>	vision quotidienne de ce que l’on possède et comment nous l’avons utilisé .</a:t>
            </a:r>
          </a:p>
          <a:p>
            <a:r>
              <a:rPr lang="fr-FR" dirty="0"/>
              <a:t>	</a:t>
            </a:r>
          </a:p>
          <a:p>
            <a:r>
              <a:rPr lang="fr-FR" b="1" dirty="0"/>
              <a:t>Comptabilité général</a:t>
            </a:r>
          </a:p>
          <a:p>
            <a:r>
              <a:rPr lang="fr-FR" dirty="0"/>
              <a:t>	finalité économique et fiscale, contrôle de la situation patrimoniale et financière.</a:t>
            </a:r>
          </a:p>
          <a:p>
            <a:r>
              <a:rPr lang="fr-FR" dirty="0"/>
              <a:t>	notion de bilan</a:t>
            </a:r>
          </a:p>
          <a:p>
            <a:endParaRPr lang="fr-FR" dirty="0"/>
          </a:p>
          <a:p>
            <a:r>
              <a:rPr lang="fr-FR" b="1" dirty="0"/>
              <a:t>Comptabilité budgétaire</a:t>
            </a:r>
          </a:p>
          <a:p>
            <a:r>
              <a:rPr lang="fr-FR" dirty="0"/>
              <a:t>	finalité démocratique (votée), dressant la totalité des recettes et des dépenses prévisionnelles sur une période.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1"/>
          <p:cNvSpPr>
            <a:spLocks noGrp="1"/>
          </p:cNvSpPr>
          <p:nvPr>
            <p:ph type="title"/>
          </p:nvPr>
        </p:nvSpPr>
        <p:spPr>
          <a:xfrm>
            <a:off x="467544" y="-171400"/>
            <a:ext cx="8229600" cy="1143000"/>
          </a:xfrm>
        </p:spPr>
        <p:txBody>
          <a:bodyPr>
            <a:normAutofit/>
          </a:bodyPr>
          <a:lstStyle/>
          <a:p>
            <a:pPr eaLnBrk="1" hangingPunct="1">
              <a:defRPr/>
            </a:pPr>
            <a:r>
              <a:rPr lang="fr-FR" sz="3600" dirty="0">
                <a:latin typeface="Baskerville Old Face" pitchFamily="18" charset="0"/>
              </a:rPr>
              <a:t>Budget : </a:t>
            </a:r>
            <a:r>
              <a:rPr lang="fr-FR" sz="3600" dirty="0">
                <a:solidFill>
                  <a:srgbClr val="C00000"/>
                </a:solidFill>
                <a:latin typeface="Baskerville Old Face" pitchFamily="18" charset="0"/>
              </a:rPr>
              <a:t>Quelques notions</a:t>
            </a:r>
            <a:br>
              <a:rPr lang="fr-FR" sz="3600" dirty="0">
                <a:latin typeface="Baskerville Old Face" pitchFamily="18" charset="0"/>
              </a:rPr>
            </a:br>
            <a:endParaRPr lang="fr-FR" sz="400" dirty="0">
              <a:latin typeface="Baskerville Old Face" pitchFamily="18" charset="0"/>
            </a:endParaRPr>
          </a:p>
        </p:txBody>
      </p:sp>
      <p:sp>
        <p:nvSpPr>
          <p:cNvPr id="2" name="ZoneTexte 1"/>
          <p:cNvSpPr txBox="1"/>
          <p:nvPr/>
        </p:nvSpPr>
        <p:spPr>
          <a:xfrm>
            <a:off x="225860" y="680414"/>
            <a:ext cx="3457100" cy="369332"/>
          </a:xfrm>
          <a:prstGeom prst="rect">
            <a:avLst/>
          </a:prstGeom>
          <a:noFill/>
        </p:spPr>
        <p:txBody>
          <a:bodyPr wrap="none" rtlCol="0">
            <a:spAutoFit/>
          </a:bodyPr>
          <a:lstStyle/>
          <a:p>
            <a:r>
              <a:rPr lang="fr-FR" b="1" dirty="0"/>
              <a:t>Comment se présente un budget </a:t>
            </a:r>
            <a:r>
              <a:rPr lang="fr-FR" dirty="0"/>
              <a:t>?</a:t>
            </a:r>
          </a:p>
        </p:txBody>
      </p:sp>
      <p:sp>
        <p:nvSpPr>
          <p:cNvPr id="6" name="ZoneTexte 5"/>
          <p:cNvSpPr txBox="1"/>
          <p:nvPr/>
        </p:nvSpPr>
        <p:spPr>
          <a:xfrm>
            <a:off x="477617" y="1127891"/>
            <a:ext cx="5427511" cy="369332"/>
          </a:xfrm>
          <a:prstGeom prst="rect">
            <a:avLst/>
          </a:prstGeom>
          <a:noFill/>
        </p:spPr>
        <p:txBody>
          <a:bodyPr wrap="none" rtlCol="0">
            <a:spAutoFit/>
          </a:bodyPr>
          <a:lstStyle/>
          <a:p>
            <a:r>
              <a:rPr lang="fr-FR" dirty="0"/>
              <a:t>	La structure d’un budget comporte 3 sections.</a:t>
            </a:r>
          </a:p>
        </p:txBody>
      </p:sp>
      <p:sp>
        <p:nvSpPr>
          <p:cNvPr id="7" name="ZoneTexte 6"/>
          <p:cNvSpPr txBox="1"/>
          <p:nvPr/>
        </p:nvSpPr>
        <p:spPr>
          <a:xfrm>
            <a:off x="225860" y="1560602"/>
            <a:ext cx="8712968" cy="3046988"/>
          </a:xfrm>
          <a:prstGeom prst="rect">
            <a:avLst/>
          </a:prstGeom>
          <a:noFill/>
        </p:spPr>
        <p:txBody>
          <a:bodyPr wrap="square" rtlCol="0">
            <a:spAutoFit/>
          </a:bodyPr>
          <a:lstStyle/>
          <a:p>
            <a:r>
              <a:rPr lang="fr-FR" b="1" dirty="0"/>
              <a:t>Section fonctionnement</a:t>
            </a:r>
            <a:r>
              <a:rPr lang="fr-FR" dirty="0"/>
              <a:t> </a:t>
            </a:r>
          </a:p>
          <a:p>
            <a:r>
              <a:rPr lang="fr-FR" dirty="0"/>
              <a:t>	</a:t>
            </a:r>
            <a:r>
              <a:rPr lang="fr-FR" sz="1600" dirty="0"/>
              <a:t>regroupe les dépenses liées au fonctionnement courant de la collectivité.</a:t>
            </a:r>
          </a:p>
          <a:p>
            <a:r>
              <a:rPr lang="fr-FR" sz="1600" dirty="0"/>
              <a:t>	</a:t>
            </a:r>
          </a:p>
          <a:p>
            <a:r>
              <a:rPr lang="fr-FR" b="1" dirty="0"/>
              <a:t>Section masse personnel </a:t>
            </a:r>
            <a:r>
              <a:rPr lang="fr-FR" dirty="0"/>
              <a:t> </a:t>
            </a:r>
          </a:p>
          <a:p>
            <a:r>
              <a:rPr lang="fr-FR" dirty="0"/>
              <a:t>	</a:t>
            </a:r>
            <a:r>
              <a:rPr lang="fr-FR" sz="1600" dirty="0"/>
              <a:t>*L’ensemble des agents contractuels ou en CDI + vacation diverses - hors stagiaire</a:t>
            </a:r>
          </a:p>
          <a:p>
            <a:r>
              <a:rPr lang="fr-FR" sz="1600" dirty="0"/>
              <a:t>	*sur ressources propres </a:t>
            </a:r>
          </a:p>
          <a:p>
            <a:r>
              <a:rPr lang="fr-FR" sz="1600" dirty="0"/>
              <a:t>	</a:t>
            </a:r>
            <a:endParaRPr lang="fr-FR" dirty="0"/>
          </a:p>
          <a:p>
            <a:r>
              <a:rPr lang="fr-FR" b="1" dirty="0"/>
              <a:t>Section investissement</a:t>
            </a:r>
            <a:r>
              <a:rPr lang="fr-FR" dirty="0"/>
              <a:t> </a:t>
            </a:r>
          </a:p>
          <a:p>
            <a:r>
              <a:rPr lang="fr-FR" dirty="0"/>
              <a:t>	</a:t>
            </a:r>
            <a:r>
              <a:rPr lang="fr-FR" sz="1600" dirty="0"/>
              <a:t>recense les dépenses d’équipement ou d’immobilisation</a:t>
            </a:r>
          </a:p>
          <a:p>
            <a:endParaRPr lang="fr-FR" dirty="0"/>
          </a:p>
          <a:p>
            <a:r>
              <a:rPr lang="fr-FR" dirty="0"/>
              <a:t>	</a:t>
            </a:r>
          </a:p>
        </p:txBody>
      </p:sp>
      <p:sp>
        <p:nvSpPr>
          <p:cNvPr id="3" name="ZoneTexte 2"/>
          <p:cNvSpPr txBox="1"/>
          <p:nvPr/>
        </p:nvSpPr>
        <p:spPr>
          <a:xfrm>
            <a:off x="117848" y="4210505"/>
            <a:ext cx="8928992" cy="1692771"/>
          </a:xfrm>
          <a:prstGeom prst="rect">
            <a:avLst/>
          </a:prstGeom>
          <a:noFill/>
          <a:ln>
            <a:solidFill>
              <a:srgbClr val="FF0000"/>
            </a:solidFill>
          </a:ln>
        </p:spPr>
        <p:txBody>
          <a:bodyPr wrap="square" rtlCol="0">
            <a:spAutoFit/>
          </a:bodyPr>
          <a:lstStyle/>
          <a:p>
            <a:pPr marL="0" indent="0">
              <a:buNone/>
            </a:pPr>
            <a:r>
              <a:rPr lang="fr-FR" sz="1600" dirty="0"/>
              <a:t>	« Une immobilisation est un actif physique identifiable dont l’utilisation s’étend sur plus d’un exercice et ayant une valeur économique positive pour l’organisme. »</a:t>
            </a:r>
          </a:p>
          <a:p>
            <a:pPr marL="0" indent="0">
              <a:buNone/>
            </a:pPr>
            <a:endParaRPr lang="fr-FR" sz="1000" dirty="0"/>
          </a:p>
          <a:p>
            <a:pPr marL="0" indent="0">
              <a:buNone/>
            </a:pPr>
            <a:r>
              <a:rPr lang="fr-FR" sz="1600" dirty="0"/>
              <a:t>Un seuil unitaire de 1 000 € H.T. depuis le 1er janvier 2021.</a:t>
            </a:r>
          </a:p>
          <a:p>
            <a:pPr marL="0" indent="0">
              <a:buNone/>
            </a:pPr>
            <a:endParaRPr lang="fr-FR" sz="1400" dirty="0"/>
          </a:p>
          <a:p>
            <a:pPr marL="0" indent="0">
              <a:buNone/>
            </a:pPr>
            <a:r>
              <a:rPr lang="fr-FR" sz="1600" dirty="0"/>
              <a:t>« Le regroupement par lot n’est pas permis ; ainsi les seuils , ne peuvent concerner que des immobilisations corporelles prises individuellement. »</a:t>
            </a:r>
          </a:p>
        </p:txBody>
      </p:sp>
    </p:spTree>
    <p:extLst>
      <p:ext uri="{BB962C8B-B14F-4D97-AF65-F5344CB8AC3E}">
        <p14:creationId xmlns:p14="http://schemas.microsoft.com/office/powerpoint/2010/main" val="27523735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Le budget du </a:t>
            </a:r>
            <a:r>
              <a:rPr lang="fr-FR" dirty="0">
                <a:solidFill>
                  <a:srgbClr val="C00000"/>
                </a:solidFill>
              </a:rPr>
              <a:t>DRIVE</a:t>
            </a:r>
          </a:p>
        </p:txBody>
      </p:sp>
      <p:graphicFrame>
        <p:nvGraphicFramePr>
          <p:cNvPr id="8" name="Espace réservé du contenu 7" title="Répartition de la Recette"/>
          <p:cNvGraphicFramePr>
            <a:graphicFrameLocks noGrp="1"/>
          </p:cNvGraphicFramePr>
          <p:nvPr>
            <p:ph idx="1"/>
            <p:extLst>
              <p:ext uri="{D42A27DB-BD31-4B8C-83A1-F6EECF244321}">
                <p14:modId xmlns:p14="http://schemas.microsoft.com/office/powerpoint/2010/main" val="607719090"/>
              </p:ext>
            </p:extLst>
          </p:nvPr>
        </p:nvGraphicFramePr>
        <p:xfrm>
          <a:off x="457200" y="1772817"/>
          <a:ext cx="8229600" cy="4656450"/>
        </p:xfrm>
        <a:graphic>
          <a:graphicData uri="http://schemas.openxmlformats.org/drawingml/2006/chart">
            <c:chart xmlns:c="http://schemas.openxmlformats.org/drawingml/2006/chart" xmlns:r="http://schemas.openxmlformats.org/officeDocument/2006/relationships" r:id="rId2"/>
          </a:graphicData>
        </a:graphic>
      </p:graphicFrame>
      <p:sp>
        <p:nvSpPr>
          <p:cNvPr id="4" name="Titre 1"/>
          <p:cNvSpPr txBox="1">
            <a:spLocks/>
          </p:cNvSpPr>
          <p:nvPr/>
        </p:nvSpPr>
        <p:spPr bwMode="auto">
          <a:xfrm>
            <a:off x="457200" y="999198"/>
            <a:ext cx="8229600" cy="619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defTabSz="457200" rtl="0" eaLnBrk="0" fontAlgn="base" hangingPunct="0">
              <a:spcBef>
                <a:spcPct val="0"/>
              </a:spcBef>
              <a:spcAft>
                <a:spcPct val="0"/>
              </a:spcAft>
              <a:defRPr sz="4000" kern="1200">
                <a:solidFill>
                  <a:schemeClr val="tx1"/>
                </a:solidFill>
                <a:latin typeface="Futura t"/>
                <a:ea typeface="Futura t"/>
                <a:cs typeface="Futura t"/>
              </a:defRPr>
            </a:lvl1pPr>
            <a:lvl2pPr algn="ctr" defTabSz="457200" rtl="0" eaLnBrk="0" fontAlgn="base" hangingPunct="0">
              <a:spcBef>
                <a:spcPct val="0"/>
              </a:spcBef>
              <a:spcAft>
                <a:spcPct val="0"/>
              </a:spcAft>
              <a:defRPr sz="4000">
                <a:solidFill>
                  <a:schemeClr val="tx1"/>
                </a:solidFill>
                <a:latin typeface="Futura t"/>
                <a:ea typeface="Futura t"/>
                <a:cs typeface="Futura t"/>
              </a:defRPr>
            </a:lvl2pPr>
            <a:lvl3pPr algn="ctr" defTabSz="457200" rtl="0" eaLnBrk="0" fontAlgn="base" hangingPunct="0">
              <a:spcBef>
                <a:spcPct val="0"/>
              </a:spcBef>
              <a:spcAft>
                <a:spcPct val="0"/>
              </a:spcAft>
              <a:defRPr sz="4000">
                <a:solidFill>
                  <a:schemeClr val="tx1"/>
                </a:solidFill>
                <a:latin typeface="Futura t"/>
                <a:ea typeface="Futura t"/>
                <a:cs typeface="Futura t"/>
              </a:defRPr>
            </a:lvl3pPr>
            <a:lvl4pPr algn="ctr" defTabSz="457200" rtl="0" eaLnBrk="0" fontAlgn="base" hangingPunct="0">
              <a:spcBef>
                <a:spcPct val="0"/>
              </a:spcBef>
              <a:spcAft>
                <a:spcPct val="0"/>
              </a:spcAft>
              <a:defRPr sz="4000">
                <a:solidFill>
                  <a:schemeClr val="tx1"/>
                </a:solidFill>
                <a:latin typeface="Futura t"/>
                <a:ea typeface="Futura t"/>
                <a:cs typeface="Futura t"/>
              </a:defRPr>
            </a:lvl4pPr>
            <a:lvl5pPr algn="ctr" defTabSz="457200" rtl="0" eaLnBrk="0" fontAlgn="base" hangingPunct="0">
              <a:spcBef>
                <a:spcPct val="0"/>
              </a:spcBef>
              <a:spcAft>
                <a:spcPct val="0"/>
              </a:spcAft>
              <a:defRPr sz="4000">
                <a:solidFill>
                  <a:schemeClr val="tx1"/>
                </a:solidFill>
                <a:latin typeface="Futura t"/>
                <a:ea typeface="Futura t"/>
                <a:cs typeface="Futura t"/>
              </a:defRPr>
            </a:lvl5pPr>
            <a:lvl6pPr marL="457200" algn="ctr" defTabSz="457200" rtl="0" fontAlgn="base">
              <a:spcBef>
                <a:spcPct val="0"/>
              </a:spcBef>
              <a:spcAft>
                <a:spcPct val="0"/>
              </a:spcAft>
              <a:defRPr sz="4000">
                <a:solidFill>
                  <a:schemeClr val="tx1"/>
                </a:solidFill>
                <a:latin typeface="Futura t"/>
                <a:ea typeface="Futura t"/>
                <a:cs typeface="Futura t"/>
              </a:defRPr>
            </a:lvl6pPr>
            <a:lvl7pPr marL="914400" algn="ctr" defTabSz="457200" rtl="0" fontAlgn="base">
              <a:spcBef>
                <a:spcPct val="0"/>
              </a:spcBef>
              <a:spcAft>
                <a:spcPct val="0"/>
              </a:spcAft>
              <a:defRPr sz="4000">
                <a:solidFill>
                  <a:schemeClr val="tx1"/>
                </a:solidFill>
                <a:latin typeface="Futura t"/>
                <a:ea typeface="Futura t"/>
                <a:cs typeface="Futura t"/>
              </a:defRPr>
            </a:lvl7pPr>
            <a:lvl8pPr marL="1371600" algn="ctr" defTabSz="457200" rtl="0" fontAlgn="base">
              <a:spcBef>
                <a:spcPct val="0"/>
              </a:spcBef>
              <a:spcAft>
                <a:spcPct val="0"/>
              </a:spcAft>
              <a:defRPr sz="4000">
                <a:solidFill>
                  <a:schemeClr val="tx1"/>
                </a:solidFill>
                <a:latin typeface="Futura t"/>
                <a:ea typeface="Futura t"/>
                <a:cs typeface="Futura t"/>
              </a:defRPr>
            </a:lvl8pPr>
            <a:lvl9pPr marL="1828800" algn="ctr" defTabSz="457200" rtl="0" fontAlgn="base">
              <a:spcBef>
                <a:spcPct val="0"/>
              </a:spcBef>
              <a:spcAft>
                <a:spcPct val="0"/>
              </a:spcAft>
              <a:defRPr sz="4000">
                <a:solidFill>
                  <a:schemeClr val="tx1"/>
                </a:solidFill>
                <a:latin typeface="Futura t"/>
                <a:ea typeface="Futura t"/>
                <a:cs typeface="Futura t"/>
              </a:defRPr>
            </a:lvl9pPr>
          </a:lstStyle>
          <a:p>
            <a:r>
              <a:rPr lang="fr-FR" sz="2400" dirty="0"/>
              <a:t>En 2022, budget de </a:t>
            </a:r>
            <a:r>
              <a:rPr lang="fr-FR" sz="2400" dirty="0">
                <a:solidFill>
                  <a:srgbClr val="7030A0"/>
                </a:solidFill>
              </a:rPr>
              <a:t>1 689 487€ </a:t>
            </a:r>
          </a:p>
          <a:p>
            <a:r>
              <a:rPr lang="fr-FR" sz="1600" dirty="0"/>
              <a:t>hors masse salariale ETAT</a:t>
            </a:r>
          </a:p>
        </p:txBody>
      </p:sp>
    </p:spTree>
    <p:extLst>
      <p:ext uri="{BB962C8B-B14F-4D97-AF65-F5344CB8AC3E}">
        <p14:creationId xmlns:p14="http://schemas.microsoft.com/office/powerpoint/2010/main" val="6540338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Le budget de </a:t>
            </a:r>
            <a:r>
              <a:rPr lang="fr-FR" dirty="0">
                <a:solidFill>
                  <a:srgbClr val="C00000"/>
                </a:solidFill>
              </a:rPr>
              <a:t>l’ISAT</a:t>
            </a:r>
          </a:p>
        </p:txBody>
      </p:sp>
      <p:graphicFrame>
        <p:nvGraphicFramePr>
          <p:cNvPr id="8" name="Espace réservé du contenu 7"/>
          <p:cNvGraphicFramePr>
            <a:graphicFrameLocks noGrp="1"/>
          </p:cNvGraphicFramePr>
          <p:nvPr>
            <p:ph idx="1"/>
            <p:extLst>
              <p:ext uri="{D42A27DB-BD31-4B8C-83A1-F6EECF244321}">
                <p14:modId xmlns:p14="http://schemas.microsoft.com/office/powerpoint/2010/main" val="1996216050"/>
              </p:ext>
            </p:extLst>
          </p:nvPr>
        </p:nvGraphicFramePr>
        <p:xfrm>
          <a:off x="457200" y="1903303"/>
          <a:ext cx="8229600" cy="4525963"/>
        </p:xfrm>
        <a:graphic>
          <a:graphicData uri="http://schemas.openxmlformats.org/drawingml/2006/chart">
            <c:chart xmlns:c="http://schemas.openxmlformats.org/drawingml/2006/chart" xmlns:r="http://schemas.openxmlformats.org/officeDocument/2006/relationships" r:id="rId2"/>
          </a:graphicData>
        </a:graphic>
      </p:graphicFrame>
      <p:sp>
        <p:nvSpPr>
          <p:cNvPr id="4" name="Titre 1"/>
          <p:cNvSpPr txBox="1">
            <a:spLocks/>
          </p:cNvSpPr>
          <p:nvPr/>
        </p:nvSpPr>
        <p:spPr bwMode="auto">
          <a:xfrm>
            <a:off x="457200" y="999198"/>
            <a:ext cx="8229600" cy="619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defTabSz="457200" rtl="0" eaLnBrk="0" fontAlgn="base" hangingPunct="0">
              <a:spcBef>
                <a:spcPct val="0"/>
              </a:spcBef>
              <a:spcAft>
                <a:spcPct val="0"/>
              </a:spcAft>
              <a:defRPr sz="4000" kern="1200">
                <a:solidFill>
                  <a:schemeClr val="tx1"/>
                </a:solidFill>
                <a:latin typeface="Futura t"/>
                <a:ea typeface="Futura t"/>
                <a:cs typeface="Futura t"/>
              </a:defRPr>
            </a:lvl1pPr>
            <a:lvl2pPr algn="ctr" defTabSz="457200" rtl="0" eaLnBrk="0" fontAlgn="base" hangingPunct="0">
              <a:spcBef>
                <a:spcPct val="0"/>
              </a:spcBef>
              <a:spcAft>
                <a:spcPct val="0"/>
              </a:spcAft>
              <a:defRPr sz="4000">
                <a:solidFill>
                  <a:schemeClr val="tx1"/>
                </a:solidFill>
                <a:latin typeface="Futura t"/>
                <a:ea typeface="Futura t"/>
                <a:cs typeface="Futura t"/>
              </a:defRPr>
            </a:lvl2pPr>
            <a:lvl3pPr algn="ctr" defTabSz="457200" rtl="0" eaLnBrk="0" fontAlgn="base" hangingPunct="0">
              <a:spcBef>
                <a:spcPct val="0"/>
              </a:spcBef>
              <a:spcAft>
                <a:spcPct val="0"/>
              </a:spcAft>
              <a:defRPr sz="4000">
                <a:solidFill>
                  <a:schemeClr val="tx1"/>
                </a:solidFill>
                <a:latin typeface="Futura t"/>
                <a:ea typeface="Futura t"/>
                <a:cs typeface="Futura t"/>
              </a:defRPr>
            </a:lvl3pPr>
            <a:lvl4pPr algn="ctr" defTabSz="457200" rtl="0" eaLnBrk="0" fontAlgn="base" hangingPunct="0">
              <a:spcBef>
                <a:spcPct val="0"/>
              </a:spcBef>
              <a:spcAft>
                <a:spcPct val="0"/>
              </a:spcAft>
              <a:defRPr sz="4000">
                <a:solidFill>
                  <a:schemeClr val="tx1"/>
                </a:solidFill>
                <a:latin typeface="Futura t"/>
                <a:ea typeface="Futura t"/>
                <a:cs typeface="Futura t"/>
              </a:defRPr>
            </a:lvl4pPr>
            <a:lvl5pPr algn="ctr" defTabSz="457200" rtl="0" eaLnBrk="0" fontAlgn="base" hangingPunct="0">
              <a:spcBef>
                <a:spcPct val="0"/>
              </a:spcBef>
              <a:spcAft>
                <a:spcPct val="0"/>
              </a:spcAft>
              <a:defRPr sz="4000">
                <a:solidFill>
                  <a:schemeClr val="tx1"/>
                </a:solidFill>
                <a:latin typeface="Futura t"/>
                <a:ea typeface="Futura t"/>
                <a:cs typeface="Futura t"/>
              </a:defRPr>
            </a:lvl5pPr>
            <a:lvl6pPr marL="457200" algn="ctr" defTabSz="457200" rtl="0" fontAlgn="base">
              <a:spcBef>
                <a:spcPct val="0"/>
              </a:spcBef>
              <a:spcAft>
                <a:spcPct val="0"/>
              </a:spcAft>
              <a:defRPr sz="4000">
                <a:solidFill>
                  <a:schemeClr val="tx1"/>
                </a:solidFill>
                <a:latin typeface="Futura t"/>
                <a:ea typeface="Futura t"/>
                <a:cs typeface="Futura t"/>
              </a:defRPr>
            </a:lvl6pPr>
            <a:lvl7pPr marL="914400" algn="ctr" defTabSz="457200" rtl="0" fontAlgn="base">
              <a:spcBef>
                <a:spcPct val="0"/>
              </a:spcBef>
              <a:spcAft>
                <a:spcPct val="0"/>
              </a:spcAft>
              <a:defRPr sz="4000">
                <a:solidFill>
                  <a:schemeClr val="tx1"/>
                </a:solidFill>
                <a:latin typeface="Futura t"/>
                <a:ea typeface="Futura t"/>
                <a:cs typeface="Futura t"/>
              </a:defRPr>
            </a:lvl7pPr>
            <a:lvl8pPr marL="1371600" algn="ctr" defTabSz="457200" rtl="0" fontAlgn="base">
              <a:spcBef>
                <a:spcPct val="0"/>
              </a:spcBef>
              <a:spcAft>
                <a:spcPct val="0"/>
              </a:spcAft>
              <a:defRPr sz="4000">
                <a:solidFill>
                  <a:schemeClr val="tx1"/>
                </a:solidFill>
                <a:latin typeface="Futura t"/>
                <a:ea typeface="Futura t"/>
                <a:cs typeface="Futura t"/>
              </a:defRPr>
            </a:lvl8pPr>
            <a:lvl9pPr marL="1828800" algn="ctr" defTabSz="457200" rtl="0" fontAlgn="base">
              <a:spcBef>
                <a:spcPct val="0"/>
              </a:spcBef>
              <a:spcAft>
                <a:spcPct val="0"/>
              </a:spcAft>
              <a:defRPr sz="4000">
                <a:solidFill>
                  <a:schemeClr val="tx1"/>
                </a:solidFill>
                <a:latin typeface="Futura t"/>
                <a:ea typeface="Futura t"/>
                <a:cs typeface="Futura t"/>
              </a:defRPr>
            </a:lvl9pPr>
          </a:lstStyle>
          <a:p>
            <a:r>
              <a:rPr lang="fr-FR" sz="2400" dirty="0"/>
              <a:t>Répartition de la dépense</a:t>
            </a:r>
            <a:endParaRPr lang="fr-FR" sz="1600" dirty="0"/>
          </a:p>
        </p:txBody>
      </p:sp>
    </p:spTree>
    <p:extLst>
      <p:ext uri="{BB962C8B-B14F-4D97-AF65-F5344CB8AC3E}">
        <p14:creationId xmlns:p14="http://schemas.microsoft.com/office/powerpoint/2010/main" val="16016615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7544" y="188640"/>
            <a:ext cx="8229600" cy="619125"/>
          </a:xfrm>
        </p:spPr>
        <p:txBody>
          <a:bodyPr/>
          <a:lstStyle/>
          <a:p>
            <a:r>
              <a:rPr lang="fr-FR" dirty="0"/>
              <a:t>Comment passer une commande </a:t>
            </a:r>
          </a:p>
        </p:txBody>
      </p:sp>
      <p:sp>
        <p:nvSpPr>
          <p:cNvPr id="11" name="ZoneTexte 10"/>
          <p:cNvSpPr txBox="1"/>
          <p:nvPr/>
        </p:nvSpPr>
        <p:spPr>
          <a:xfrm>
            <a:off x="251520" y="908720"/>
            <a:ext cx="8640960" cy="338554"/>
          </a:xfrm>
          <a:prstGeom prst="rect">
            <a:avLst/>
          </a:prstGeom>
          <a:noFill/>
        </p:spPr>
        <p:txBody>
          <a:bodyPr wrap="square" rtlCol="0">
            <a:spAutoFit/>
          </a:bodyPr>
          <a:lstStyle/>
          <a:p>
            <a:r>
              <a:rPr lang="fr-FR" sz="1600" dirty="0"/>
              <a:t>* Se munir du bordereau de précommande de l’année en cours (fichier Excel ou impression)</a:t>
            </a:r>
          </a:p>
        </p:txBody>
      </p:sp>
      <p:graphicFrame>
        <p:nvGraphicFramePr>
          <p:cNvPr id="14" name="Tableau 13"/>
          <p:cNvGraphicFramePr>
            <a:graphicFrameLocks noGrp="1"/>
          </p:cNvGraphicFramePr>
          <p:nvPr/>
        </p:nvGraphicFramePr>
        <p:xfrm>
          <a:off x="488169" y="1255590"/>
          <a:ext cx="5930738" cy="3871669"/>
        </p:xfrm>
        <a:graphic>
          <a:graphicData uri="http://schemas.openxmlformats.org/drawingml/2006/table">
            <a:tbl>
              <a:tblPr/>
              <a:tblGrid>
                <a:gridCol w="1199421">
                  <a:extLst>
                    <a:ext uri="{9D8B030D-6E8A-4147-A177-3AD203B41FA5}">
                      <a16:colId xmlns:a16="http://schemas.microsoft.com/office/drawing/2014/main" val="20000"/>
                    </a:ext>
                  </a:extLst>
                </a:gridCol>
                <a:gridCol w="207188">
                  <a:extLst>
                    <a:ext uri="{9D8B030D-6E8A-4147-A177-3AD203B41FA5}">
                      <a16:colId xmlns:a16="http://schemas.microsoft.com/office/drawing/2014/main" val="20001"/>
                    </a:ext>
                  </a:extLst>
                </a:gridCol>
                <a:gridCol w="2481392">
                  <a:extLst>
                    <a:ext uri="{9D8B030D-6E8A-4147-A177-3AD203B41FA5}">
                      <a16:colId xmlns:a16="http://schemas.microsoft.com/office/drawing/2014/main" val="20002"/>
                    </a:ext>
                  </a:extLst>
                </a:gridCol>
                <a:gridCol w="543867">
                  <a:extLst>
                    <a:ext uri="{9D8B030D-6E8A-4147-A177-3AD203B41FA5}">
                      <a16:colId xmlns:a16="http://schemas.microsoft.com/office/drawing/2014/main" val="20003"/>
                    </a:ext>
                  </a:extLst>
                </a:gridCol>
                <a:gridCol w="480739">
                  <a:extLst>
                    <a:ext uri="{9D8B030D-6E8A-4147-A177-3AD203B41FA5}">
                      <a16:colId xmlns:a16="http://schemas.microsoft.com/office/drawing/2014/main" val="20004"/>
                    </a:ext>
                  </a:extLst>
                </a:gridCol>
                <a:gridCol w="480739">
                  <a:extLst>
                    <a:ext uri="{9D8B030D-6E8A-4147-A177-3AD203B41FA5}">
                      <a16:colId xmlns:a16="http://schemas.microsoft.com/office/drawing/2014/main" val="20005"/>
                    </a:ext>
                  </a:extLst>
                </a:gridCol>
                <a:gridCol w="537392">
                  <a:extLst>
                    <a:ext uri="{9D8B030D-6E8A-4147-A177-3AD203B41FA5}">
                      <a16:colId xmlns:a16="http://schemas.microsoft.com/office/drawing/2014/main" val="20006"/>
                    </a:ext>
                  </a:extLst>
                </a:gridCol>
              </a:tblGrid>
              <a:tr h="192742">
                <a:tc>
                  <a:txBody>
                    <a:bodyPr/>
                    <a:lstStyle/>
                    <a:p>
                      <a:pPr algn="l" fontAlgn="b"/>
                      <a:endParaRPr lang="fr-FR" sz="500" b="0" i="0" u="none" strike="noStrike" dirty="0">
                        <a:effectLst/>
                        <a:latin typeface="Arial" panose="020B0604020202020204" pitchFamily="34" charset="0"/>
                      </a:endParaRPr>
                    </a:p>
                  </a:txBody>
                  <a:tcPr marL="0" marR="0" marT="0" marB="0">
                    <a:lnL>
                      <a:noFill/>
                    </a:lnL>
                    <a:lnR>
                      <a:noFill/>
                    </a:lnR>
                    <a:lnT>
                      <a:noFill/>
                    </a:lnT>
                    <a:lnB>
                      <a:noFill/>
                    </a:lnB>
                  </a:tcPr>
                </a:tc>
                <a:tc>
                  <a:txBody>
                    <a:bodyPr/>
                    <a:lstStyle/>
                    <a:p>
                      <a:pPr algn="l" fontAlgn="b"/>
                      <a:endParaRPr lang="fr-FR" sz="500" b="0" i="0" u="none" strike="noStrike">
                        <a:effectLst/>
                        <a:latin typeface="Arial" panose="020B0604020202020204" pitchFamily="34" charset="0"/>
                      </a:endParaRPr>
                    </a:p>
                  </a:txBody>
                  <a:tcPr marL="0" marR="0" marT="0" marB="0" anchor="b">
                    <a:lnL>
                      <a:noFill/>
                    </a:lnL>
                    <a:lnR>
                      <a:noFill/>
                    </a:lnR>
                    <a:lnT>
                      <a:noFill/>
                    </a:lnT>
                    <a:lnB>
                      <a:noFill/>
                    </a:lnB>
                  </a:tcPr>
                </a:tc>
                <a:tc>
                  <a:txBody>
                    <a:bodyPr/>
                    <a:lstStyle/>
                    <a:p>
                      <a:pPr algn="r" fontAlgn="b"/>
                      <a:r>
                        <a:rPr lang="fr-FR" sz="1000" b="1" i="0" u="none" strike="noStrike">
                          <a:effectLst/>
                          <a:latin typeface="Arial" panose="020B0604020202020204" pitchFamily="34" charset="0"/>
                        </a:rPr>
                        <a:t>15/09/2021</a:t>
                      </a:r>
                    </a:p>
                  </a:txBody>
                  <a:tcPr marL="0" marR="0" marT="0" marB="0" anchor="b">
                    <a:lnL>
                      <a:noFill/>
                    </a:lnL>
                    <a:lnR>
                      <a:noFill/>
                    </a:lnR>
                    <a:lnT>
                      <a:noFill/>
                    </a:lnT>
                    <a:lnB>
                      <a:noFill/>
                    </a:lnB>
                  </a:tcPr>
                </a:tc>
                <a:tc>
                  <a:txBody>
                    <a:bodyPr/>
                    <a:lstStyle/>
                    <a:p>
                      <a:pPr algn="l" fontAlgn="b"/>
                      <a:endParaRPr lang="fr-FR" sz="500" b="0" i="0" u="none" strike="noStrike">
                        <a:effectLst/>
                        <a:latin typeface="Arial" panose="020B0604020202020204" pitchFamily="34" charset="0"/>
                      </a:endParaRPr>
                    </a:p>
                  </a:txBody>
                  <a:tcPr marL="0" marR="0" marT="0" marB="0" anchor="b">
                    <a:lnL>
                      <a:noFill/>
                    </a:lnL>
                    <a:lnR>
                      <a:noFill/>
                    </a:lnR>
                    <a:lnT>
                      <a:noFill/>
                    </a:lnT>
                    <a:lnB>
                      <a:noFill/>
                    </a:lnB>
                  </a:tcPr>
                </a:tc>
                <a:tc gridSpan="3">
                  <a:txBody>
                    <a:bodyPr/>
                    <a:lstStyle/>
                    <a:p>
                      <a:pPr algn="l" fontAlgn="b"/>
                      <a:r>
                        <a:rPr lang="fr-FR" sz="400" b="1" i="0" u="none" strike="noStrike">
                          <a:effectLst/>
                          <a:latin typeface="Arial" panose="020B0604020202020204" pitchFamily="34" charset="0"/>
                        </a:rPr>
                        <a:t>Version 19</a:t>
                      </a:r>
                      <a:r>
                        <a:rPr lang="fr-FR" sz="400" b="0" i="0" u="none" strike="noStrike">
                          <a:effectLst/>
                          <a:latin typeface="Arial" panose="020B0604020202020204" pitchFamily="34" charset="0"/>
                        </a:rPr>
                        <a:t>- Révision : 05/01/2021</a:t>
                      </a:r>
                    </a:p>
                  </a:txBody>
                  <a:tcPr marL="0" marR="0" marT="0" marB="0" anchor="b">
                    <a:lnL>
                      <a:noFill/>
                    </a:lnL>
                    <a:lnR>
                      <a:noFill/>
                    </a:lnR>
                    <a:lnT>
                      <a:noFill/>
                    </a:lnT>
                    <a:lnB>
                      <a:noFill/>
                    </a:lnB>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10000"/>
                  </a:ext>
                </a:extLst>
              </a:tr>
              <a:tr h="69716">
                <a:tc>
                  <a:txBody>
                    <a:bodyPr/>
                    <a:lstStyle/>
                    <a:p>
                      <a:pPr algn="l" fontAlgn="b"/>
                      <a:endParaRPr lang="fr-FR" sz="500" b="0" i="0" u="none" strike="noStrike">
                        <a:effectLst/>
                        <a:latin typeface="Arial" panose="020B0604020202020204" pitchFamily="34" charset="0"/>
                      </a:endParaRPr>
                    </a:p>
                  </a:txBody>
                  <a:tcPr marL="0" marR="0" marT="0" marB="0" anchor="b">
                    <a:lnL>
                      <a:noFill/>
                    </a:lnL>
                    <a:lnR>
                      <a:noFill/>
                    </a:lnR>
                    <a:lnT>
                      <a:noFill/>
                    </a:lnT>
                    <a:lnB>
                      <a:noFill/>
                    </a:lnB>
                  </a:tcPr>
                </a:tc>
                <a:tc>
                  <a:txBody>
                    <a:bodyPr/>
                    <a:lstStyle/>
                    <a:p>
                      <a:pPr algn="l" fontAlgn="b"/>
                      <a:endParaRPr lang="fr-FR" sz="500" b="0" i="0" u="none" strike="noStrike">
                        <a:effectLst/>
                        <a:latin typeface="Arial" panose="020B0604020202020204" pitchFamily="34" charset="0"/>
                      </a:endParaRPr>
                    </a:p>
                  </a:txBody>
                  <a:tcPr marL="0" marR="0" marT="0" marB="0" anchor="b">
                    <a:lnL>
                      <a:noFill/>
                    </a:lnL>
                    <a:lnR>
                      <a:noFill/>
                    </a:lnR>
                    <a:lnT>
                      <a:noFill/>
                    </a:lnT>
                    <a:lnB>
                      <a:noFill/>
                    </a:lnB>
                  </a:tcPr>
                </a:tc>
                <a:tc>
                  <a:txBody>
                    <a:bodyPr/>
                    <a:lstStyle/>
                    <a:p>
                      <a:pPr algn="l" fontAlgn="b"/>
                      <a:endParaRPr lang="fr-FR" sz="500" b="0" i="0" u="none" strike="noStrike">
                        <a:effectLst/>
                        <a:latin typeface="Arial" panose="020B0604020202020204" pitchFamily="34" charset="0"/>
                      </a:endParaRPr>
                    </a:p>
                  </a:txBody>
                  <a:tcPr marL="0" marR="0" marT="0" marB="0" anchor="b">
                    <a:lnL>
                      <a:noFill/>
                    </a:lnL>
                    <a:lnR>
                      <a:noFill/>
                    </a:lnR>
                    <a:lnT>
                      <a:noFill/>
                    </a:lnT>
                    <a:lnB>
                      <a:noFill/>
                    </a:lnB>
                  </a:tcPr>
                </a:tc>
                <a:tc>
                  <a:txBody>
                    <a:bodyPr/>
                    <a:lstStyle/>
                    <a:p>
                      <a:pPr algn="l" fontAlgn="b"/>
                      <a:endParaRPr lang="fr-FR" sz="500" b="0" i="0" u="sng" strike="noStrike">
                        <a:solidFill>
                          <a:srgbClr val="0000FF"/>
                        </a:solidFill>
                        <a:effectLst/>
                        <a:latin typeface="Arial" panose="020B0604020202020204" pitchFamily="34" charset="0"/>
                      </a:endParaRPr>
                    </a:p>
                  </a:txBody>
                  <a:tcPr marL="0" marR="0" marT="0" marB="0" anchor="b">
                    <a:lnL>
                      <a:noFill/>
                    </a:lnL>
                    <a:lnR>
                      <a:noFill/>
                    </a:lnR>
                    <a:lnT>
                      <a:noFill/>
                    </a:lnT>
                    <a:lnB>
                      <a:noFill/>
                    </a:lnB>
                  </a:tcPr>
                </a:tc>
                <a:tc>
                  <a:txBody>
                    <a:bodyPr/>
                    <a:lstStyle/>
                    <a:p>
                      <a:pPr algn="l" fontAlgn="b"/>
                      <a:endParaRPr lang="fr-FR" sz="500" b="0" i="0" u="sng" strike="noStrike">
                        <a:solidFill>
                          <a:srgbClr val="0000FF"/>
                        </a:solidFill>
                        <a:effectLst/>
                        <a:latin typeface="Arial" panose="020B0604020202020204" pitchFamily="34" charset="0"/>
                      </a:endParaRPr>
                    </a:p>
                  </a:txBody>
                  <a:tcPr marL="0" marR="0" marT="0" marB="0" anchor="b">
                    <a:lnL>
                      <a:noFill/>
                    </a:lnL>
                    <a:lnR>
                      <a:noFill/>
                    </a:lnR>
                    <a:lnT>
                      <a:noFill/>
                    </a:lnT>
                    <a:lnB>
                      <a:noFill/>
                    </a:lnB>
                  </a:tcPr>
                </a:tc>
                <a:tc>
                  <a:txBody>
                    <a:bodyPr/>
                    <a:lstStyle/>
                    <a:p>
                      <a:pPr algn="ctr" fontAlgn="b"/>
                      <a:endParaRPr lang="fr-FR" sz="500" b="0" i="0" u="sng" strike="noStrike">
                        <a:solidFill>
                          <a:srgbClr val="0000FF"/>
                        </a:solidFill>
                        <a:effectLst/>
                        <a:latin typeface="Arial" panose="020B0604020202020204" pitchFamily="34" charset="0"/>
                      </a:endParaRPr>
                    </a:p>
                  </a:txBody>
                  <a:tcPr marL="0" marR="0" marT="0" marB="0" anchor="b">
                    <a:lnL>
                      <a:noFill/>
                    </a:lnL>
                    <a:lnR>
                      <a:noFill/>
                    </a:lnR>
                    <a:lnT>
                      <a:noFill/>
                    </a:lnT>
                    <a:lnB>
                      <a:noFill/>
                    </a:lnB>
                  </a:tcPr>
                </a:tc>
                <a:tc>
                  <a:txBody>
                    <a:bodyPr/>
                    <a:lstStyle/>
                    <a:p>
                      <a:pPr algn="l" fontAlgn="b"/>
                      <a:endParaRPr lang="fr-FR" sz="500" b="0" i="0" u="none" strike="noStrike">
                        <a:effectLst/>
                        <a:latin typeface="Arial" panose="020B0604020202020204" pitchFamily="34" charset="0"/>
                      </a:endParaRPr>
                    </a:p>
                  </a:txBody>
                  <a:tcPr marL="0" marR="0" marT="0" marB="0" anchor="b">
                    <a:lnL>
                      <a:noFill/>
                    </a:lnL>
                    <a:lnR>
                      <a:noFill/>
                    </a:lnR>
                    <a:lnT>
                      <a:noFill/>
                    </a:lnT>
                    <a:lnB>
                      <a:noFill/>
                    </a:lnB>
                  </a:tcPr>
                </a:tc>
                <a:extLst>
                  <a:ext uri="{0D108BD9-81ED-4DB2-BD59-A6C34878D82A}">
                    <a16:rowId xmlns:a16="http://schemas.microsoft.com/office/drawing/2014/main" val="10001"/>
                  </a:ext>
                </a:extLst>
              </a:tr>
              <a:tr h="69716">
                <a:tc>
                  <a:txBody>
                    <a:bodyPr/>
                    <a:lstStyle/>
                    <a:p>
                      <a:pPr algn="l" fontAlgn="b"/>
                      <a:endParaRPr lang="fr-FR" sz="500" b="0" i="0" u="none" strike="noStrike">
                        <a:effectLst/>
                        <a:latin typeface="Arial" panose="020B0604020202020204" pitchFamily="34" charset="0"/>
                      </a:endParaRPr>
                    </a:p>
                  </a:txBody>
                  <a:tcPr marL="0" marR="0" marT="0" marB="0" anchor="b">
                    <a:lnL>
                      <a:noFill/>
                    </a:lnL>
                    <a:lnR>
                      <a:noFill/>
                    </a:lnR>
                    <a:lnT>
                      <a:noFill/>
                    </a:lnT>
                    <a:lnB>
                      <a:noFill/>
                    </a:lnB>
                  </a:tcPr>
                </a:tc>
                <a:tc>
                  <a:txBody>
                    <a:bodyPr/>
                    <a:lstStyle/>
                    <a:p>
                      <a:pPr algn="l" fontAlgn="b"/>
                      <a:endParaRPr lang="fr-FR" sz="500" b="0" i="0" u="none" strike="noStrike">
                        <a:effectLst/>
                        <a:latin typeface="Arial" panose="020B0604020202020204" pitchFamily="34" charset="0"/>
                      </a:endParaRPr>
                    </a:p>
                  </a:txBody>
                  <a:tcPr marL="0" marR="0" marT="0" marB="0" anchor="b">
                    <a:lnL>
                      <a:noFill/>
                    </a:lnL>
                    <a:lnR>
                      <a:noFill/>
                    </a:lnR>
                    <a:lnT>
                      <a:noFill/>
                    </a:lnT>
                    <a:lnB>
                      <a:noFill/>
                    </a:lnB>
                  </a:tcPr>
                </a:tc>
                <a:tc>
                  <a:txBody>
                    <a:bodyPr/>
                    <a:lstStyle/>
                    <a:p>
                      <a:pPr algn="l" fontAlgn="b"/>
                      <a:endParaRPr lang="fr-FR" sz="500" b="0" i="0" u="none" strike="noStrike">
                        <a:effectLst/>
                        <a:latin typeface="Arial" panose="020B0604020202020204" pitchFamily="34" charset="0"/>
                      </a:endParaRPr>
                    </a:p>
                  </a:txBody>
                  <a:tcPr marL="0" marR="0" marT="0" marB="0" anchor="b">
                    <a:lnL>
                      <a:noFill/>
                    </a:lnL>
                    <a:lnR>
                      <a:noFill/>
                    </a:lnR>
                    <a:lnT>
                      <a:noFill/>
                    </a:lnT>
                    <a:lnB>
                      <a:noFill/>
                    </a:lnB>
                  </a:tcPr>
                </a:tc>
                <a:tc>
                  <a:txBody>
                    <a:bodyPr/>
                    <a:lstStyle/>
                    <a:p>
                      <a:pPr algn="l" fontAlgn="b"/>
                      <a:endParaRPr lang="fr-FR" sz="500" b="0" i="0" u="none" strike="noStrike">
                        <a:effectLst/>
                        <a:latin typeface="Arial" panose="020B0604020202020204" pitchFamily="34" charset="0"/>
                      </a:endParaRPr>
                    </a:p>
                  </a:txBody>
                  <a:tcPr marL="0" marR="0" marT="0" marB="0" anchor="b">
                    <a:lnL>
                      <a:noFill/>
                    </a:lnL>
                    <a:lnR>
                      <a:noFill/>
                    </a:lnR>
                    <a:lnT>
                      <a:noFill/>
                    </a:lnT>
                    <a:lnB>
                      <a:noFill/>
                    </a:lnB>
                  </a:tcPr>
                </a:tc>
                <a:tc>
                  <a:txBody>
                    <a:bodyPr/>
                    <a:lstStyle/>
                    <a:p>
                      <a:pPr algn="l" fontAlgn="b"/>
                      <a:endParaRPr lang="fr-FR" sz="500" b="0" i="0" u="none" strike="noStrike">
                        <a:effectLst/>
                        <a:latin typeface="Arial" panose="020B0604020202020204" pitchFamily="34" charset="0"/>
                      </a:endParaRPr>
                    </a:p>
                  </a:txBody>
                  <a:tcPr marL="0" marR="0" marT="0" marB="0" anchor="b">
                    <a:lnL>
                      <a:noFill/>
                    </a:lnL>
                    <a:lnR>
                      <a:noFill/>
                    </a:lnR>
                    <a:lnT>
                      <a:noFill/>
                    </a:lnT>
                    <a:lnB>
                      <a:noFill/>
                    </a:lnB>
                  </a:tcPr>
                </a:tc>
                <a:tc>
                  <a:txBody>
                    <a:bodyPr/>
                    <a:lstStyle/>
                    <a:p>
                      <a:pPr algn="ctr" fontAlgn="b"/>
                      <a:endParaRPr lang="fr-FR" sz="500" b="0" i="0" u="none" strike="noStrike">
                        <a:effectLst/>
                        <a:latin typeface="Arial" panose="020B0604020202020204" pitchFamily="34" charset="0"/>
                      </a:endParaRPr>
                    </a:p>
                  </a:txBody>
                  <a:tcPr marL="0" marR="0" marT="0" marB="0" anchor="b">
                    <a:lnL>
                      <a:noFill/>
                    </a:lnL>
                    <a:lnR>
                      <a:noFill/>
                    </a:lnR>
                    <a:lnT>
                      <a:noFill/>
                    </a:lnT>
                    <a:lnB>
                      <a:noFill/>
                    </a:lnB>
                  </a:tcPr>
                </a:tc>
                <a:tc>
                  <a:txBody>
                    <a:bodyPr/>
                    <a:lstStyle/>
                    <a:p>
                      <a:pPr algn="l" fontAlgn="b"/>
                      <a:r>
                        <a:rPr lang="fr-FR" sz="500" b="0" i="0" u="none" strike="noStrike">
                          <a:solidFill>
                            <a:srgbClr val="FFFFFF"/>
                          </a:solidFill>
                          <a:effectLst/>
                          <a:latin typeface="Arial" panose="020B0604020202020204" pitchFamily="34" charset="0"/>
                        </a:rPr>
                        <a:t>Fonc</a:t>
                      </a:r>
                    </a:p>
                  </a:txBody>
                  <a:tcPr marL="0" marR="0" marT="0" marB="0" anchor="b">
                    <a:lnL>
                      <a:noFill/>
                    </a:lnL>
                    <a:lnR>
                      <a:noFill/>
                    </a:lnR>
                    <a:lnT>
                      <a:noFill/>
                    </a:lnT>
                    <a:lnB>
                      <a:noFill/>
                    </a:lnB>
                  </a:tcPr>
                </a:tc>
                <a:extLst>
                  <a:ext uri="{0D108BD9-81ED-4DB2-BD59-A6C34878D82A}">
                    <a16:rowId xmlns:a16="http://schemas.microsoft.com/office/drawing/2014/main" val="10002"/>
                  </a:ext>
                </a:extLst>
              </a:tr>
              <a:tr h="68363">
                <a:tc>
                  <a:txBody>
                    <a:bodyPr/>
                    <a:lstStyle/>
                    <a:p>
                      <a:pPr algn="l" fontAlgn="b"/>
                      <a:endParaRPr lang="fr-FR" sz="500" b="0" i="0" u="none" strike="noStrike">
                        <a:effectLst/>
                        <a:latin typeface="Arial" panose="020B0604020202020204" pitchFamily="34" charset="0"/>
                      </a:endParaRPr>
                    </a:p>
                  </a:txBody>
                  <a:tcPr marL="0" marR="0" marT="0" marB="0" anchor="b">
                    <a:lnL>
                      <a:noFill/>
                    </a:lnL>
                    <a:lnR>
                      <a:noFill/>
                    </a:lnR>
                    <a:lnT>
                      <a:noFill/>
                    </a:lnT>
                    <a:lnB>
                      <a:noFill/>
                    </a:lnB>
                  </a:tcPr>
                </a:tc>
                <a:tc>
                  <a:txBody>
                    <a:bodyPr/>
                    <a:lstStyle/>
                    <a:p>
                      <a:pPr algn="l" fontAlgn="b"/>
                      <a:endParaRPr lang="fr-FR" sz="500" b="0" i="0" u="none" strike="noStrike">
                        <a:effectLst/>
                        <a:latin typeface="Arial" panose="020B0604020202020204" pitchFamily="34" charset="0"/>
                      </a:endParaRPr>
                    </a:p>
                  </a:txBody>
                  <a:tcPr marL="0" marR="0" marT="0" marB="0" anchor="b">
                    <a:lnL>
                      <a:noFill/>
                    </a:lnL>
                    <a:lnR>
                      <a:noFill/>
                    </a:lnR>
                    <a:lnT>
                      <a:noFill/>
                    </a:lnT>
                    <a:lnB>
                      <a:noFill/>
                    </a:lnB>
                  </a:tcPr>
                </a:tc>
                <a:tc>
                  <a:txBody>
                    <a:bodyPr/>
                    <a:lstStyle/>
                    <a:p>
                      <a:pPr algn="l" fontAlgn="b"/>
                      <a:endParaRPr lang="fr-FR" sz="500" b="0" i="0" u="none" strike="noStrike">
                        <a:effectLst/>
                        <a:latin typeface="Arial" panose="020B0604020202020204" pitchFamily="34" charset="0"/>
                      </a:endParaRPr>
                    </a:p>
                  </a:txBody>
                  <a:tcPr marL="0" marR="0" marT="0" marB="0" anchor="b">
                    <a:lnL>
                      <a:noFill/>
                    </a:lnL>
                    <a:lnR>
                      <a:noFill/>
                    </a:lnR>
                    <a:lnT>
                      <a:noFill/>
                    </a:lnT>
                    <a:lnB>
                      <a:noFill/>
                    </a:lnB>
                  </a:tcPr>
                </a:tc>
                <a:tc>
                  <a:txBody>
                    <a:bodyPr/>
                    <a:lstStyle/>
                    <a:p>
                      <a:pPr algn="l" fontAlgn="b"/>
                      <a:endParaRPr lang="fr-FR" sz="500" b="0" i="0" u="none" strike="noStrike">
                        <a:effectLst/>
                        <a:latin typeface="Arial" panose="020B0604020202020204" pitchFamily="34" charset="0"/>
                      </a:endParaRPr>
                    </a:p>
                  </a:txBody>
                  <a:tcPr marL="0" marR="0" marT="0" marB="0" anchor="b">
                    <a:lnL>
                      <a:noFill/>
                    </a:lnL>
                    <a:lnR>
                      <a:noFill/>
                    </a:lnR>
                    <a:lnT>
                      <a:noFill/>
                    </a:lnT>
                    <a:lnB>
                      <a:noFill/>
                    </a:lnB>
                  </a:tcPr>
                </a:tc>
                <a:tc>
                  <a:txBody>
                    <a:bodyPr/>
                    <a:lstStyle/>
                    <a:p>
                      <a:pPr algn="l" fontAlgn="b"/>
                      <a:endParaRPr lang="fr-FR" sz="500" b="0" i="0" u="none" strike="noStrike">
                        <a:effectLst/>
                        <a:latin typeface="Arial" panose="020B0604020202020204" pitchFamily="34" charset="0"/>
                      </a:endParaRPr>
                    </a:p>
                  </a:txBody>
                  <a:tcPr marL="0" marR="0" marT="0" marB="0" anchor="b">
                    <a:lnL>
                      <a:noFill/>
                    </a:lnL>
                    <a:lnR>
                      <a:noFill/>
                    </a:lnR>
                    <a:lnT>
                      <a:noFill/>
                    </a:lnT>
                    <a:lnB>
                      <a:noFill/>
                    </a:lnB>
                  </a:tcPr>
                </a:tc>
                <a:tc>
                  <a:txBody>
                    <a:bodyPr/>
                    <a:lstStyle/>
                    <a:p>
                      <a:pPr algn="ctr" fontAlgn="b"/>
                      <a:endParaRPr lang="fr-FR" sz="500" b="0" i="0" u="none" strike="noStrike">
                        <a:effectLst/>
                        <a:latin typeface="Arial" panose="020B0604020202020204" pitchFamily="34" charset="0"/>
                      </a:endParaRPr>
                    </a:p>
                  </a:txBody>
                  <a:tcPr marL="0" marR="0" marT="0" marB="0" anchor="b">
                    <a:lnL>
                      <a:noFill/>
                    </a:lnL>
                    <a:lnR>
                      <a:noFill/>
                    </a:lnR>
                    <a:lnT>
                      <a:noFill/>
                    </a:lnT>
                    <a:lnB>
                      <a:noFill/>
                    </a:lnB>
                  </a:tcPr>
                </a:tc>
                <a:tc>
                  <a:txBody>
                    <a:bodyPr/>
                    <a:lstStyle/>
                    <a:p>
                      <a:pPr algn="l" fontAlgn="b"/>
                      <a:r>
                        <a:rPr lang="fr-FR" sz="500" b="0" i="0" u="none" strike="noStrike">
                          <a:solidFill>
                            <a:srgbClr val="FFFFFF"/>
                          </a:solidFill>
                          <a:effectLst/>
                          <a:latin typeface="Arial" panose="020B0604020202020204" pitchFamily="34" charset="0"/>
                        </a:rPr>
                        <a:t>Inv</a:t>
                      </a:r>
                    </a:p>
                  </a:txBody>
                  <a:tcPr marL="0" marR="0" marT="0" marB="0" anchor="b">
                    <a:lnL>
                      <a:noFill/>
                    </a:lnL>
                    <a:lnR>
                      <a:noFill/>
                    </a:lnR>
                    <a:lnT>
                      <a:noFill/>
                    </a:lnT>
                    <a:lnB>
                      <a:noFill/>
                    </a:lnB>
                  </a:tcPr>
                </a:tc>
                <a:extLst>
                  <a:ext uri="{0D108BD9-81ED-4DB2-BD59-A6C34878D82A}">
                    <a16:rowId xmlns:a16="http://schemas.microsoft.com/office/drawing/2014/main" val="10003"/>
                  </a:ext>
                </a:extLst>
              </a:tr>
              <a:tr h="131228">
                <a:tc gridSpan="5">
                  <a:txBody>
                    <a:bodyPr/>
                    <a:lstStyle/>
                    <a:p>
                      <a:pPr algn="ctr" fontAlgn="ctr"/>
                      <a:r>
                        <a:rPr lang="fr-FR" sz="900" b="1" i="0" u="none" strike="noStrike">
                          <a:effectLst/>
                          <a:latin typeface="Arial" panose="020B0604020202020204" pitchFamily="34" charset="0"/>
                        </a:rPr>
                        <a:t>Précommande</a:t>
                      </a:r>
                      <a:r>
                        <a:rPr lang="fr-FR" sz="600" b="1" i="0" u="none" strike="noStrike">
                          <a:effectLst/>
                          <a:latin typeface="Arial" panose="020B0604020202020204" pitchFamily="34" charset="0"/>
                        </a:rPr>
                        <a:t> (Total HC inférieur à 25 000 euros)</a:t>
                      </a:r>
                      <a:endParaRPr lang="fr-FR" sz="900" b="1" i="0" u="none" strike="noStrike">
                        <a:effectLst/>
                        <a:latin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a:txBody>
                    <a:bodyPr/>
                    <a:lstStyle/>
                    <a:p>
                      <a:pPr algn="ctr" fontAlgn="ctr"/>
                      <a:endParaRPr lang="fr-FR" sz="900" b="1" i="0" u="none" strike="noStrike">
                        <a:effectLst/>
                        <a:latin typeface="Arial" panose="020B0604020202020204" pitchFamily="34" charset="0"/>
                      </a:endParaRPr>
                    </a:p>
                  </a:txBody>
                  <a:tcPr marL="0" marR="0" marT="0"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endParaRPr lang="fr-FR" sz="500" b="0" i="0" u="none" strike="noStrike">
                        <a:solidFill>
                          <a:srgbClr val="FFFFFF"/>
                        </a:solidFill>
                        <a:effectLst/>
                        <a:latin typeface="Arial" panose="020B0604020202020204" pitchFamily="34" charset="0"/>
                      </a:endParaRPr>
                    </a:p>
                  </a:txBody>
                  <a:tcPr marL="0" marR="0" marT="0" marB="0" anchor="ctr">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196843">
                <a:tc>
                  <a:txBody>
                    <a:bodyPr/>
                    <a:lstStyle/>
                    <a:p>
                      <a:pPr algn="ctr" fontAlgn="ctr"/>
                      <a:r>
                        <a:rPr lang="fr-FR" sz="600" b="1" i="0" u="none" strike="noStrike">
                          <a:effectLst/>
                          <a:latin typeface="Arial" panose="020B0604020202020204" pitchFamily="34" charset="0"/>
                        </a:rPr>
                        <a:t>Nom du demandeur                          </a:t>
                      </a:r>
                      <a:r>
                        <a:rPr lang="fr-FR" sz="600" b="0" i="0" u="none" strike="noStrike">
                          <a:effectLst/>
                          <a:latin typeface="Arial" panose="020B0604020202020204" pitchFamily="34" charset="0"/>
                        </a:rPr>
                        <a:t>(A l'origine de la commande)</a:t>
                      </a:r>
                      <a:endParaRPr lang="fr-FR" sz="600" b="1" i="0" u="none" strike="noStrike">
                        <a:effectLst/>
                        <a:latin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fontAlgn="ctr"/>
                      <a:r>
                        <a:rPr lang="fr-FR" sz="900" b="0" i="0" u="none" strike="noStrike">
                          <a:effectLst/>
                          <a:latin typeface="Arial" panose="020B060402020202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fr-FR"/>
                    </a:p>
                  </a:txBody>
                  <a:tcPr/>
                </a:tc>
                <a:tc gridSpan="2">
                  <a:txBody>
                    <a:bodyPr/>
                    <a:lstStyle/>
                    <a:p>
                      <a:pPr algn="ctr" fontAlgn="ctr"/>
                      <a:r>
                        <a:rPr lang="fr-FR" sz="500" b="1" i="0" u="none" strike="noStrike">
                          <a:effectLst/>
                          <a:latin typeface="Arial" panose="020B0604020202020204" pitchFamily="34" charset="0"/>
                        </a:rPr>
                        <a:t>Responsable de la Réception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fr-FR"/>
                    </a:p>
                  </a:txBody>
                  <a:tcPr/>
                </a:tc>
                <a:tc>
                  <a:txBody>
                    <a:bodyPr/>
                    <a:lstStyle/>
                    <a:p>
                      <a:pPr algn="l" fontAlgn="ctr"/>
                      <a:r>
                        <a:rPr lang="fr-FR" sz="500" b="1" i="0" u="none" strike="noStrike">
                          <a:effectLst/>
                          <a:latin typeface="Arial" panose="020B0604020202020204" pitchFamily="34" charset="0"/>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fr-FR" sz="500" b="1" i="0" u="none" strike="noStrike">
                          <a:effectLst/>
                          <a:latin typeface="Arial" panose="020B0604020202020204" pitchFamily="34" charset="0"/>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69716">
                <a:tc gridSpan="7">
                  <a:txBody>
                    <a:bodyPr/>
                    <a:lstStyle/>
                    <a:p>
                      <a:pPr algn="ctr" fontAlgn="ctr"/>
                      <a:r>
                        <a:rPr lang="fr-FR" sz="500" b="1" i="0" u="none" strike="noStrike">
                          <a:effectLst/>
                          <a:latin typeface="Arial" panose="020B0604020202020204" pitchFamily="34" charset="0"/>
                        </a:rPr>
                        <a:t>Fournisseur retenu</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10006"/>
                  </a:ext>
                </a:extLst>
              </a:tr>
              <a:tr h="135329">
                <a:tc>
                  <a:txBody>
                    <a:bodyPr/>
                    <a:lstStyle/>
                    <a:p>
                      <a:pPr algn="r" fontAlgn="ctr"/>
                      <a:r>
                        <a:rPr lang="fr-FR" sz="900" b="1" i="0" u="none" strike="noStrike">
                          <a:effectLst/>
                          <a:latin typeface="Arial" panose="020B0604020202020204" pitchFamily="34" charset="0"/>
                        </a:rPr>
                        <a:t>Raison sociale</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gridSpan="2">
                  <a:txBody>
                    <a:bodyPr/>
                    <a:lstStyle/>
                    <a:p>
                      <a:pPr algn="ctr" fontAlgn="ctr"/>
                      <a:r>
                        <a:rPr lang="fr-FR" sz="900" b="0" i="0" u="none" strike="noStrike">
                          <a:effectLst/>
                          <a:latin typeface="Arial" panose="020B060402020202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lgDashDotDot"/>
                      <a:round/>
                      <a:headEnd type="none" w="med" len="med"/>
                      <a:tailEnd type="none" w="med" len="med"/>
                    </a:lnB>
                  </a:tcPr>
                </a:tc>
                <a:tc hMerge="1">
                  <a:txBody>
                    <a:bodyPr/>
                    <a:lstStyle/>
                    <a:p>
                      <a:endParaRPr lang="fr-FR"/>
                    </a:p>
                  </a:txBody>
                  <a:tcPr/>
                </a:tc>
                <a:tc gridSpan="2">
                  <a:txBody>
                    <a:bodyPr/>
                    <a:lstStyle/>
                    <a:p>
                      <a:pPr algn="l" fontAlgn="ctr"/>
                      <a:r>
                        <a:rPr lang="fr-FR" sz="600" b="0" i="1" u="none" strike="noStrike">
                          <a:effectLst/>
                          <a:latin typeface="Times New Roman" panose="02020603050405020304" pitchFamily="18" charset="0"/>
                        </a:rPr>
                        <a:t>Code SIFAC Fournisseur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lgDashDotDot"/>
                      <a:round/>
                      <a:headEnd type="none" w="med" len="med"/>
                      <a:tailEnd type="none" w="med" len="med"/>
                    </a:lnB>
                  </a:tcPr>
                </a:tc>
                <a:tc hMerge="1">
                  <a:txBody>
                    <a:bodyPr/>
                    <a:lstStyle/>
                    <a:p>
                      <a:endParaRPr lang="fr-FR"/>
                    </a:p>
                  </a:txBody>
                  <a:tcPr/>
                </a:tc>
                <a:tc>
                  <a:txBody>
                    <a:bodyPr/>
                    <a:lstStyle/>
                    <a:p>
                      <a:pPr algn="l" fontAlgn="ctr"/>
                      <a:r>
                        <a:rPr lang="fr-FR" sz="600" b="0" i="1" u="none" strike="noStrike" dirty="0">
                          <a:effectLst/>
                          <a:latin typeface="Times New Roman" panose="02020603050405020304" pitchFamily="18" charset="0"/>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lgDashDotDot"/>
                      <a:round/>
                      <a:headEnd type="none" w="med" len="med"/>
                      <a:tailEnd type="none" w="med" len="med"/>
                    </a:lnB>
                    <a:solidFill>
                      <a:srgbClr val="C4BD97"/>
                    </a:solidFill>
                  </a:tcPr>
                </a:tc>
                <a:tc>
                  <a:txBody>
                    <a:bodyPr/>
                    <a:lstStyle/>
                    <a:p>
                      <a:pPr algn="l" fontAlgn="b"/>
                      <a:r>
                        <a:rPr lang="fr-FR" sz="600" b="0" i="0" u="none" strike="noStrike">
                          <a:effectLst/>
                          <a:latin typeface="Arial" panose="020B0604020202020204" pitchFamily="34" charset="0"/>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lgDashDotDot"/>
                      <a:round/>
                      <a:headEnd type="none" w="med" len="med"/>
                      <a:tailEnd type="none" w="med" len="med"/>
                    </a:lnB>
                  </a:tcPr>
                </a:tc>
                <a:extLst>
                  <a:ext uri="{0D108BD9-81ED-4DB2-BD59-A6C34878D82A}">
                    <a16:rowId xmlns:a16="http://schemas.microsoft.com/office/drawing/2014/main" val="10007"/>
                  </a:ext>
                </a:extLst>
              </a:tr>
              <a:tr h="135329">
                <a:tc>
                  <a:txBody>
                    <a:bodyPr/>
                    <a:lstStyle/>
                    <a:p>
                      <a:pPr algn="r" fontAlgn="ctr"/>
                      <a:r>
                        <a:rPr lang="fr-FR" sz="900" b="0" i="0" u="none" strike="noStrike">
                          <a:effectLst/>
                          <a:latin typeface="Arial" panose="020B0604020202020204" pitchFamily="34" charset="0"/>
                        </a:rPr>
                        <a:t>à l'attention de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gridSpan="6">
                  <a:txBody>
                    <a:bodyPr/>
                    <a:lstStyle/>
                    <a:p>
                      <a:pPr algn="ctr" fontAlgn="ctr"/>
                      <a:r>
                        <a:rPr lang="fr-FR" sz="600" b="0" i="1" u="none" strike="noStrike">
                          <a:effectLst/>
                          <a:latin typeface="Times New Roman" panose="02020603050405020304" pitchFamily="18" charset="0"/>
                        </a:rPr>
                        <a:t> </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lgDashDotDot"/>
                      <a:round/>
                      <a:headEnd type="none" w="med" len="med"/>
                      <a:tailEnd type="none" w="med" len="med"/>
                    </a:lnT>
                    <a:lnB w="6350" cap="flat" cmpd="sng" algn="ctr">
                      <a:solidFill>
                        <a:srgbClr val="000000"/>
                      </a:solidFill>
                      <a:prstDash val="lgDashDotDot"/>
                      <a:round/>
                      <a:headEnd type="none" w="med" len="med"/>
                      <a:tailEnd type="none" w="med" len="med"/>
                    </a:lnB>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10008"/>
                  </a:ext>
                </a:extLst>
              </a:tr>
              <a:tr h="135329">
                <a:tc>
                  <a:txBody>
                    <a:bodyPr/>
                    <a:lstStyle/>
                    <a:p>
                      <a:pPr algn="r" fontAlgn="ctr"/>
                      <a:r>
                        <a:rPr lang="fr-FR" sz="900" b="1" i="1" u="none" strike="noStrike">
                          <a:effectLst/>
                          <a:latin typeface="Arial" panose="020B0604020202020204" pitchFamily="34" charset="0"/>
                        </a:rPr>
                        <a:t>Adresse mail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gridSpan="6">
                  <a:txBody>
                    <a:bodyPr/>
                    <a:lstStyle/>
                    <a:p>
                      <a:pPr algn="ctr" fontAlgn="ctr"/>
                      <a:r>
                        <a:rPr lang="fr-FR" sz="900" b="0" i="1" u="none" strike="noStrike">
                          <a:effectLst/>
                          <a:latin typeface="Times New Roman" panose="02020603050405020304" pitchFamily="18" charset="0"/>
                        </a:rPr>
                        <a:t> </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lgDashDotDot"/>
                      <a:round/>
                      <a:headEnd type="none" w="med" len="med"/>
                      <a:tailEnd type="none" w="med" len="med"/>
                    </a:lnT>
                    <a:lnB w="6350" cap="flat" cmpd="sng" algn="ctr">
                      <a:solidFill>
                        <a:srgbClr val="000000"/>
                      </a:solidFill>
                      <a:prstDash val="lgDashDotDot"/>
                      <a:round/>
                      <a:headEnd type="none" w="med" len="med"/>
                      <a:tailEnd type="none" w="med" len="med"/>
                    </a:lnB>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10009"/>
                  </a:ext>
                </a:extLst>
              </a:tr>
              <a:tr h="136725">
                <a:tc>
                  <a:txBody>
                    <a:bodyPr/>
                    <a:lstStyle/>
                    <a:p>
                      <a:pPr algn="r" fontAlgn="ctr"/>
                      <a:r>
                        <a:rPr lang="fr-FR" sz="600" b="0" i="0" u="none" strike="noStrike">
                          <a:effectLst/>
                          <a:latin typeface="Arial" panose="020B0604020202020204" pitchFamily="34" charset="0"/>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gridSpan="6">
                  <a:txBody>
                    <a:bodyPr/>
                    <a:lstStyle/>
                    <a:p>
                      <a:pPr algn="ctr" fontAlgn="ctr"/>
                      <a:r>
                        <a:rPr lang="fr-FR" sz="1000" b="1" i="1" u="none" strike="noStrike">
                          <a:effectLst/>
                          <a:latin typeface="Times New Roman" panose="02020603050405020304" pitchFamily="18" charset="0"/>
                        </a:rPr>
                        <a:t>FOURNIR LE DEVIS - SVP-               </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lgDashDotDot"/>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10010"/>
                  </a:ext>
                </a:extLst>
              </a:tr>
              <a:tr h="109904">
                <a:tc gridSpan="7">
                  <a:txBody>
                    <a:bodyPr/>
                    <a:lstStyle/>
                    <a:p>
                      <a:pPr algn="ctr" fontAlgn="ctr"/>
                      <a:r>
                        <a:rPr lang="fr-FR" sz="500" b="1" i="0" u="none" strike="noStrike">
                          <a:effectLst/>
                          <a:latin typeface="Arial" panose="020B0604020202020204" pitchFamily="34" charset="0"/>
                        </a:rPr>
                        <a:t>désignation commande</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10011"/>
                  </a:ext>
                </a:extLst>
              </a:tr>
              <a:tr h="98422">
                <a:tc>
                  <a:txBody>
                    <a:bodyPr/>
                    <a:lstStyle/>
                    <a:p>
                      <a:pPr algn="ctr" fontAlgn="ctr"/>
                      <a:r>
                        <a:rPr lang="fr-FR" sz="700" b="0" i="0" u="none" strike="noStrike">
                          <a:effectLst/>
                          <a:latin typeface="Arial" panose="020B0604020202020204" pitchFamily="34" charset="0"/>
                        </a:rPr>
                        <a:t>référence</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fr-FR" sz="700" b="0" i="0" u="none" strike="noStrike">
                          <a:effectLst/>
                          <a:latin typeface="Arial" panose="020B0604020202020204" pitchFamily="34" charset="0"/>
                        </a:rPr>
                        <a:t>qté</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fr-FR" sz="700" b="0" i="0" u="none" strike="noStrike">
                          <a:effectLst/>
                          <a:latin typeface="Arial" panose="020B0604020202020204" pitchFamily="34" charset="0"/>
                        </a:rPr>
                        <a:t>désignation</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fr-FR" sz="700" b="0" i="0" u="none" strike="noStrike">
                          <a:effectLst/>
                          <a:latin typeface="Arial" panose="020B0604020202020204" pitchFamily="34" charset="0"/>
                        </a:rPr>
                        <a:t>PU HT</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fr-FR" sz="700" b="1" i="0" u="none" strike="noStrike">
                          <a:solidFill>
                            <a:srgbClr val="800000"/>
                          </a:solidFill>
                          <a:effectLst/>
                          <a:latin typeface="Arial" panose="020B0604020202020204" pitchFamily="34" charset="0"/>
                        </a:rPr>
                        <a:t>Fonc/Inv</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fr-FR" sz="700" b="1" i="0" u="none" strike="noStrike">
                          <a:effectLst/>
                          <a:latin typeface="Arial" panose="020B0604020202020204" pitchFamily="34" charset="0"/>
                        </a:rPr>
                        <a:t>TVA</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fr-FR" sz="600" b="0" i="0" u="none" strike="noStrike">
                          <a:effectLst/>
                          <a:latin typeface="Arial" panose="020B0604020202020204" pitchFamily="34" charset="0"/>
                        </a:rPr>
                        <a:t>montant TTC</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10012"/>
                  </a:ext>
                </a:extLst>
              </a:tr>
              <a:tr h="143532">
                <a:tc>
                  <a:txBody>
                    <a:bodyPr/>
                    <a:lstStyle/>
                    <a:p>
                      <a:pPr algn="ctr" fontAlgn="ctr"/>
                      <a:r>
                        <a:rPr lang="fr-FR" sz="700" b="0" i="1" u="none" strike="noStrike">
                          <a:effectLst/>
                          <a:latin typeface="Times New Roman" panose="02020603050405020304" pitchFamily="18" charset="0"/>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fr-FR" sz="700" b="0" i="1" u="none" strike="noStrike">
                          <a:effectLst/>
                          <a:latin typeface="Times New Roman" panose="02020603050405020304" pitchFamily="18" charset="0"/>
                        </a:rPr>
                        <a:t> </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fr-FR" sz="700" b="0" i="1" u="none" strike="noStrike" dirty="0">
                          <a:effectLst/>
                          <a:latin typeface="Times New Roman" panose="02020603050405020304" pitchFamily="18" charset="0"/>
                        </a:rPr>
                        <a:t> </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ctr"/>
                      <a:r>
                        <a:rPr lang="fr-FR" sz="700" b="0" i="1" u="none" strike="noStrike">
                          <a:effectLst/>
                          <a:latin typeface="Times New Roman" panose="02020603050405020304" pitchFamily="18" charset="0"/>
                        </a:rPr>
                        <a:t> </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ctr"/>
                      <a:r>
                        <a:rPr lang="fr-FR" sz="700" b="0" i="1" u="none" strike="noStrike">
                          <a:solidFill>
                            <a:srgbClr val="800000"/>
                          </a:solidFill>
                          <a:effectLst/>
                          <a:latin typeface="Times New Roman" panose="02020603050405020304" pitchFamily="18" charset="0"/>
                        </a:rPr>
                        <a:t>Fonc</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fr-FR" sz="700" b="0" i="1" u="none" strike="noStrike">
                          <a:solidFill>
                            <a:srgbClr val="800000"/>
                          </a:solidFill>
                          <a:effectLst/>
                          <a:latin typeface="Times New Roman" panose="02020603050405020304" pitchFamily="18" charset="0"/>
                        </a:rPr>
                        <a:t>20,00 </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ctr"/>
                      <a:r>
                        <a:rPr lang="fr-FR" sz="700" b="0" i="0" u="none" strike="noStrike">
                          <a:effectLst/>
                          <a:latin typeface="Arial" panose="020B0604020202020204" pitchFamily="34" charset="0"/>
                        </a:rPr>
                        <a:t>0,00  </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10013"/>
                  </a:ext>
                </a:extLst>
              </a:tr>
              <a:tr h="143532">
                <a:tc>
                  <a:txBody>
                    <a:bodyPr/>
                    <a:lstStyle/>
                    <a:p>
                      <a:pPr algn="ctr" fontAlgn="ctr"/>
                      <a:r>
                        <a:rPr lang="fr-FR" sz="700" b="0" i="1" u="none" strike="noStrike">
                          <a:effectLst/>
                          <a:latin typeface="Times New Roman" panose="02020603050405020304" pitchFamily="18" charset="0"/>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fr-FR" sz="700" b="0" i="1" u="none" strike="noStrike">
                          <a:effectLst/>
                          <a:latin typeface="Times New Roman" panose="02020603050405020304" pitchFamily="18" charset="0"/>
                        </a:rPr>
                        <a:t> </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fr-FR" sz="700" b="0" i="1" u="none" strike="noStrike">
                          <a:effectLst/>
                          <a:latin typeface="Times New Roman" panose="02020603050405020304" pitchFamily="18" charset="0"/>
                        </a:rPr>
                        <a:t> </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ctr"/>
                      <a:r>
                        <a:rPr lang="fr-FR" sz="700" b="0" i="1" u="none" strike="noStrike">
                          <a:effectLst/>
                          <a:latin typeface="Times New Roman" panose="02020603050405020304" pitchFamily="18" charset="0"/>
                        </a:rPr>
                        <a:t> </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ctr"/>
                      <a:r>
                        <a:rPr lang="fr-FR" sz="700" b="0" i="1" u="none" strike="noStrike">
                          <a:solidFill>
                            <a:srgbClr val="800000"/>
                          </a:solidFill>
                          <a:effectLst/>
                          <a:latin typeface="Times New Roman" panose="02020603050405020304" pitchFamily="18" charset="0"/>
                        </a:rPr>
                        <a:t>Fonc</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fr-FR" sz="700" b="0" i="1" u="none" strike="noStrike">
                          <a:solidFill>
                            <a:srgbClr val="800000"/>
                          </a:solidFill>
                          <a:effectLst/>
                          <a:latin typeface="Times New Roman" panose="02020603050405020304" pitchFamily="18" charset="0"/>
                        </a:rPr>
                        <a:t>20,00 </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ctr"/>
                      <a:r>
                        <a:rPr lang="fr-FR" sz="700" b="0" i="0" u="none" strike="noStrike">
                          <a:effectLst/>
                          <a:latin typeface="Arial" panose="020B0604020202020204" pitchFamily="34" charset="0"/>
                        </a:rPr>
                        <a:t>0,00  </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10014"/>
                  </a:ext>
                </a:extLst>
              </a:tr>
              <a:tr h="143532">
                <a:tc>
                  <a:txBody>
                    <a:bodyPr/>
                    <a:lstStyle/>
                    <a:p>
                      <a:pPr algn="ctr" fontAlgn="ctr"/>
                      <a:r>
                        <a:rPr lang="fr-FR" sz="700" b="0" i="1" u="none" strike="noStrike">
                          <a:effectLst/>
                          <a:latin typeface="Times New Roman" panose="02020603050405020304" pitchFamily="18" charset="0"/>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fr-FR" sz="700" b="0" i="1" u="none" strike="noStrike">
                          <a:effectLst/>
                          <a:latin typeface="Times New Roman" panose="02020603050405020304" pitchFamily="18" charset="0"/>
                        </a:rPr>
                        <a:t> </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fr-FR" sz="700" b="0" i="1" u="none" strike="noStrike">
                          <a:effectLst/>
                          <a:latin typeface="Times New Roman" panose="02020603050405020304" pitchFamily="18" charset="0"/>
                        </a:rPr>
                        <a:t> </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ctr"/>
                      <a:r>
                        <a:rPr lang="fr-FR" sz="700" b="0" i="1" u="none" strike="noStrike">
                          <a:effectLst/>
                          <a:latin typeface="Times New Roman" panose="02020603050405020304" pitchFamily="18" charset="0"/>
                        </a:rPr>
                        <a:t> </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ctr"/>
                      <a:r>
                        <a:rPr lang="fr-FR" sz="700" b="0" i="1" u="none" strike="noStrike">
                          <a:solidFill>
                            <a:srgbClr val="800000"/>
                          </a:solidFill>
                          <a:effectLst/>
                          <a:latin typeface="Times New Roman" panose="02020603050405020304" pitchFamily="18" charset="0"/>
                        </a:rPr>
                        <a:t>Fonc</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fr-FR" sz="700" b="0" i="1" u="none" strike="noStrike">
                          <a:solidFill>
                            <a:srgbClr val="800000"/>
                          </a:solidFill>
                          <a:effectLst/>
                          <a:latin typeface="Times New Roman" panose="02020603050405020304" pitchFamily="18" charset="0"/>
                        </a:rPr>
                        <a:t>20,00 </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ctr"/>
                      <a:r>
                        <a:rPr lang="fr-FR" sz="700" b="0" i="0" u="none" strike="noStrike">
                          <a:effectLst/>
                          <a:latin typeface="Arial" panose="020B0604020202020204" pitchFamily="34" charset="0"/>
                        </a:rPr>
                        <a:t>0,00  </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10015"/>
                  </a:ext>
                </a:extLst>
              </a:tr>
              <a:tr h="143532">
                <a:tc>
                  <a:txBody>
                    <a:bodyPr/>
                    <a:lstStyle/>
                    <a:p>
                      <a:pPr algn="ctr" fontAlgn="ctr"/>
                      <a:r>
                        <a:rPr lang="fr-FR" sz="700" b="0" i="1" u="none" strike="noStrike">
                          <a:effectLst/>
                          <a:latin typeface="Times New Roman" panose="02020603050405020304" pitchFamily="18" charset="0"/>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fr-FR" sz="700" b="0" i="1" u="none" strike="noStrike">
                          <a:effectLst/>
                          <a:latin typeface="Times New Roman" panose="02020603050405020304" pitchFamily="18" charset="0"/>
                        </a:rPr>
                        <a:t> </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fr-FR" sz="700" b="0" i="1" u="none" strike="noStrike">
                          <a:effectLst/>
                          <a:latin typeface="Times New Roman" panose="02020603050405020304" pitchFamily="18" charset="0"/>
                        </a:rPr>
                        <a:t> </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ctr"/>
                      <a:r>
                        <a:rPr lang="fr-FR" sz="700" b="0" i="1" u="none" strike="noStrike">
                          <a:effectLst/>
                          <a:latin typeface="Times New Roman" panose="02020603050405020304" pitchFamily="18" charset="0"/>
                        </a:rPr>
                        <a:t> </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ctr"/>
                      <a:r>
                        <a:rPr lang="fr-FR" sz="700" b="0" i="1" u="none" strike="noStrike">
                          <a:solidFill>
                            <a:srgbClr val="800000"/>
                          </a:solidFill>
                          <a:effectLst/>
                          <a:latin typeface="Times New Roman" panose="02020603050405020304" pitchFamily="18" charset="0"/>
                        </a:rPr>
                        <a:t>Fonc</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fr-FR" sz="700" b="0" i="1" u="none" strike="noStrike">
                          <a:solidFill>
                            <a:srgbClr val="800000"/>
                          </a:solidFill>
                          <a:effectLst/>
                          <a:latin typeface="Times New Roman" panose="02020603050405020304" pitchFamily="18" charset="0"/>
                        </a:rPr>
                        <a:t>20,00 </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ctr"/>
                      <a:r>
                        <a:rPr lang="fr-FR" sz="700" b="0" i="0" u="none" strike="noStrike">
                          <a:effectLst/>
                          <a:latin typeface="Arial" panose="020B0604020202020204" pitchFamily="34" charset="0"/>
                        </a:rPr>
                        <a:t>0,00  </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10016"/>
                  </a:ext>
                </a:extLst>
              </a:tr>
              <a:tr h="143532">
                <a:tc>
                  <a:txBody>
                    <a:bodyPr/>
                    <a:lstStyle/>
                    <a:p>
                      <a:pPr algn="ctr" fontAlgn="ctr"/>
                      <a:r>
                        <a:rPr lang="fr-FR" sz="700" b="0" i="1" u="none" strike="noStrike">
                          <a:effectLst/>
                          <a:latin typeface="Times New Roman" panose="02020603050405020304" pitchFamily="18" charset="0"/>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fr-FR" sz="700" b="0" i="1" u="none" strike="noStrike">
                          <a:effectLst/>
                          <a:latin typeface="Times New Roman" panose="02020603050405020304" pitchFamily="18" charset="0"/>
                        </a:rPr>
                        <a:t> </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fr-FR" sz="700" b="0" i="1" u="none" strike="noStrike">
                          <a:effectLst/>
                          <a:latin typeface="Times New Roman" panose="02020603050405020304" pitchFamily="18" charset="0"/>
                        </a:rPr>
                        <a:t> </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ctr"/>
                      <a:r>
                        <a:rPr lang="fr-FR" sz="700" b="0" i="1" u="none" strike="noStrike">
                          <a:effectLst/>
                          <a:latin typeface="Times New Roman" panose="02020603050405020304" pitchFamily="18" charset="0"/>
                        </a:rPr>
                        <a:t> </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ctr"/>
                      <a:r>
                        <a:rPr lang="fr-FR" sz="700" b="0" i="1" u="none" strike="noStrike">
                          <a:solidFill>
                            <a:srgbClr val="800000"/>
                          </a:solidFill>
                          <a:effectLst/>
                          <a:latin typeface="Times New Roman" panose="02020603050405020304" pitchFamily="18" charset="0"/>
                        </a:rPr>
                        <a:t>Fonc</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fr-FR" sz="700" b="0" i="1" u="none" strike="noStrike">
                          <a:solidFill>
                            <a:srgbClr val="800000"/>
                          </a:solidFill>
                          <a:effectLst/>
                          <a:latin typeface="Times New Roman" panose="02020603050405020304" pitchFamily="18" charset="0"/>
                        </a:rPr>
                        <a:t>20,00 </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ctr"/>
                      <a:r>
                        <a:rPr lang="fr-FR" sz="700" b="0" i="0" u="none" strike="noStrike" dirty="0">
                          <a:effectLst/>
                          <a:latin typeface="Arial" panose="020B0604020202020204" pitchFamily="34" charset="0"/>
                        </a:rPr>
                        <a:t>0,00  </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10017"/>
                  </a:ext>
                </a:extLst>
              </a:tr>
              <a:tr h="143532">
                <a:tc>
                  <a:txBody>
                    <a:bodyPr/>
                    <a:lstStyle/>
                    <a:p>
                      <a:pPr algn="ctr" fontAlgn="ctr"/>
                      <a:r>
                        <a:rPr lang="fr-FR" sz="700" b="0" i="1" u="none" strike="noStrike">
                          <a:effectLst/>
                          <a:latin typeface="Times New Roman" panose="02020603050405020304" pitchFamily="18" charset="0"/>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fr-FR" sz="700" b="0" i="1" u="none" strike="noStrike">
                          <a:effectLst/>
                          <a:latin typeface="Times New Roman" panose="02020603050405020304" pitchFamily="18" charset="0"/>
                        </a:rPr>
                        <a:t> </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fr-FR" sz="700" b="0" i="1" u="none" strike="noStrike">
                          <a:effectLst/>
                          <a:latin typeface="Times New Roman" panose="02020603050405020304" pitchFamily="18" charset="0"/>
                        </a:rPr>
                        <a:t> </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ctr"/>
                      <a:r>
                        <a:rPr lang="fr-FR" sz="700" b="0" i="1" u="none" strike="noStrike">
                          <a:effectLst/>
                          <a:latin typeface="Times New Roman" panose="02020603050405020304" pitchFamily="18" charset="0"/>
                        </a:rPr>
                        <a:t> </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ctr"/>
                      <a:r>
                        <a:rPr lang="fr-FR" sz="700" b="0" i="1" u="none" strike="noStrike">
                          <a:solidFill>
                            <a:srgbClr val="800000"/>
                          </a:solidFill>
                          <a:effectLst/>
                          <a:latin typeface="Times New Roman" panose="02020603050405020304" pitchFamily="18" charset="0"/>
                        </a:rPr>
                        <a:t>Fonc</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fr-FR" sz="700" b="0" i="1" u="none" strike="noStrike">
                          <a:solidFill>
                            <a:srgbClr val="800000"/>
                          </a:solidFill>
                          <a:effectLst/>
                          <a:latin typeface="Times New Roman" panose="02020603050405020304" pitchFamily="18" charset="0"/>
                        </a:rPr>
                        <a:t>20,00 </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ctr"/>
                      <a:r>
                        <a:rPr lang="fr-FR" sz="700" b="0" i="0" u="none" strike="noStrike">
                          <a:effectLst/>
                          <a:latin typeface="Arial" panose="020B0604020202020204" pitchFamily="34" charset="0"/>
                        </a:rPr>
                        <a:t>0,00  </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10018"/>
                  </a:ext>
                </a:extLst>
              </a:tr>
              <a:tr h="143532">
                <a:tc>
                  <a:txBody>
                    <a:bodyPr/>
                    <a:lstStyle/>
                    <a:p>
                      <a:pPr algn="ctr" fontAlgn="ctr"/>
                      <a:r>
                        <a:rPr lang="fr-FR" sz="700" b="0" i="1" u="none" strike="noStrike">
                          <a:effectLst/>
                          <a:latin typeface="Times New Roman" panose="02020603050405020304" pitchFamily="18" charset="0"/>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fr-FR" sz="700" b="0" i="1" u="none" strike="noStrike">
                          <a:effectLst/>
                          <a:latin typeface="Times New Roman" panose="02020603050405020304" pitchFamily="18" charset="0"/>
                        </a:rPr>
                        <a:t> </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fr-FR" sz="700" b="0" i="1" u="none" strike="noStrike">
                          <a:effectLst/>
                          <a:latin typeface="Times New Roman" panose="02020603050405020304" pitchFamily="18" charset="0"/>
                        </a:rPr>
                        <a:t> </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ctr"/>
                      <a:r>
                        <a:rPr lang="fr-FR" sz="700" b="0" i="1" u="none" strike="noStrike">
                          <a:effectLst/>
                          <a:latin typeface="Times New Roman" panose="02020603050405020304" pitchFamily="18" charset="0"/>
                        </a:rPr>
                        <a:t> </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ctr"/>
                      <a:r>
                        <a:rPr lang="fr-FR" sz="700" b="0" i="1" u="none" strike="noStrike">
                          <a:solidFill>
                            <a:srgbClr val="800000"/>
                          </a:solidFill>
                          <a:effectLst/>
                          <a:latin typeface="Times New Roman" panose="02020603050405020304" pitchFamily="18" charset="0"/>
                        </a:rPr>
                        <a:t>Fonc</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fr-FR" sz="700" b="0" i="1" u="none" strike="noStrike">
                          <a:solidFill>
                            <a:srgbClr val="800000"/>
                          </a:solidFill>
                          <a:effectLst/>
                          <a:latin typeface="Times New Roman" panose="02020603050405020304" pitchFamily="18" charset="0"/>
                        </a:rPr>
                        <a:t>20,00 </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ctr"/>
                      <a:r>
                        <a:rPr lang="fr-FR" sz="700" b="0" i="0" u="none" strike="noStrike">
                          <a:effectLst/>
                          <a:latin typeface="Arial" panose="020B0604020202020204" pitchFamily="34" charset="0"/>
                        </a:rPr>
                        <a:t>0,00  </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10019"/>
                  </a:ext>
                </a:extLst>
              </a:tr>
              <a:tr h="143532">
                <a:tc>
                  <a:txBody>
                    <a:bodyPr/>
                    <a:lstStyle/>
                    <a:p>
                      <a:pPr algn="ctr" fontAlgn="ctr"/>
                      <a:r>
                        <a:rPr lang="fr-FR" sz="700" b="0" i="1" u="none" strike="noStrike">
                          <a:effectLst/>
                          <a:latin typeface="Times New Roman" panose="02020603050405020304" pitchFamily="18" charset="0"/>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fr-FR" sz="700" b="0" i="1" u="none" strike="noStrike">
                          <a:effectLst/>
                          <a:latin typeface="Times New Roman" panose="02020603050405020304" pitchFamily="18" charset="0"/>
                        </a:rPr>
                        <a:t> </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fr-FR" sz="700" b="0" i="1" u="none" strike="noStrike">
                          <a:effectLst/>
                          <a:latin typeface="Times New Roman" panose="02020603050405020304" pitchFamily="18" charset="0"/>
                        </a:rPr>
                        <a:t> </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ctr"/>
                      <a:r>
                        <a:rPr lang="fr-FR" sz="700" b="0" i="1" u="none" strike="noStrike">
                          <a:effectLst/>
                          <a:latin typeface="Times New Roman" panose="02020603050405020304" pitchFamily="18" charset="0"/>
                        </a:rPr>
                        <a:t> </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ctr"/>
                      <a:r>
                        <a:rPr lang="fr-FR" sz="700" b="0" i="1" u="none" strike="noStrike">
                          <a:solidFill>
                            <a:srgbClr val="800000"/>
                          </a:solidFill>
                          <a:effectLst/>
                          <a:latin typeface="Times New Roman" panose="02020603050405020304" pitchFamily="18" charset="0"/>
                        </a:rPr>
                        <a:t>Fonc</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fr-FR" sz="700" b="0" i="1" u="none" strike="noStrike">
                          <a:solidFill>
                            <a:srgbClr val="800000"/>
                          </a:solidFill>
                          <a:effectLst/>
                          <a:latin typeface="Times New Roman" panose="02020603050405020304" pitchFamily="18" charset="0"/>
                        </a:rPr>
                        <a:t>20,00 </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ctr"/>
                      <a:r>
                        <a:rPr lang="fr-FR" sz="700" b="0" i="0" u="none" strike="noStrike">
                          <a:effectLst/>
                          <a:latin typeface="Arial" panose="020B0604020202020204" pitchFamily="34" charset="0"/>
                        </a:rPr>
                        <a:t>0,00  </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10020"/>
                  </a:ext>
                </a:extLst>
              </a:tr>
              <a:tr h="143532">
                <a:tc>
                  <a:txBody>
                    <a:bodyPr/>
                    <a:lstStyle/>
                    <a:p>
                      <a:pPr algn="ctr" fontAlgn="ctr"/>
                      <a:r>
                        <a:rPr lang="fr-FR" sz="700" b="0" i="1" u="none" strike="noStrike">
                          <a:effectLst/>
                          <a:latin typeface="Times New Roman" panose="02020603050405020304" pitchFamily="18" charset="0"/>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fr-FR" sz="700" b="0" i="1" u="none" strike="noStrike">
                          <a:effectLst/>
                          <a:latin typeface="Times New Roman" panose="02020603050405020304" pitchFamily="18" charset="0"/>
                        </a:rPr>
                        <a:t> </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fr-FR" sz="700" b="0" i="1" u="none" strike="noStrike">
                          <a:effectLst/>
                          <a:latin typeface="Times New Roman" panose="02020603050405020304" pitchFamily="18" charset="0"/>
                        </a:rPr>
                        <a:t> </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ctr"/>
                      <a:r>
                        <a:rPr lang="fr-FR" sz="700" b="0" i="1" u="none" strike="noStrike">
                          <a:effectLst/>
                          <a:latin typeface="Times New Roman" panose="02020603050405020304" pitchFamily="18" charset="0"/>
                        </a:rPr>
                        <a:t> </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ctr"/>
                      <a:r>
                        <a:rPr lang="fr-FR" sz="700" b="0" i="1" u="none" strike="noStrike">
                          <a:solidFill>
                            <a:srgbClr val="800000"/>
                          </a:solidFill>
                          <a:effectLst/>
                          <a:latin typeface="Times New Roman" panose="02020603050405020304" pitchFamily="18" charset="0"/>
                        </a:rPr>
                        <a:t>Fonc</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fr-FR" sz="700" b="0" i="1" u="none" strike="noStrike">
                          <a:solidFill>
                            <a:srgbClr val="800000"/>
                          </a:solidFill>
                          <a:effectLst/>
                          <a:latin typeface="Times New Roman" panose="02020603050405020304" pitchFamily="18" charset="0"/>
                        </a:rPr>
                        <a:t>20,00 </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ctr"/>
                      <a:r>
                        <a:rPr lang="fr-FR" sz="700" b="0" i="0" u="none" strike="noStrike">
                          <a:effectLst/>
                          <a:latin typeface="Arial" panose="020B0604020202020204" pitchFamily="34" charset="0"/>
                        </a:rPr>
                        <a:t>0,00  </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10021"/>
                  </a:ext>
                </a:extLst>
              </a:tr>
              <a:tr h="143532">
                <a:tc>
                  <a:txBody>
                    <a:bodyPr/>
                    <a:lstStyle/>
                    <a:p>
                      <a:pPr algn="ctr" fontAlgn="ctr"/>
                      <a:r>
                        <a:rPr lang="fr-FR" sz="700" b="0" i="1" u="none" strike="noStrike">
                          <a:effectLst/>
                          <a:latin typeface="Times New Roman" panose="02020603050405020304" pitchFamily="18" charset="0"/>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fr-FR" sz="700" b="0" i="1" u="none" strike="noStrike">
                          <a:effectLst/>
                          <a:latin typeface="Times New Roman" panose="02020603050405020304" pitchFamily="18" charset="0"/>
                        </a:rPr>
                        <a:t> </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fr-FR" sz="700" b="0" i="1" u="none" strike="noStrike">
                          <a:effectLst/>
                          <a:latin typeface="Times New Roman" panose="02020603050405020304" pitchFamily="18" charset="0"/>
                        </a:rPr>
                        <a:t> </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ctr"/>
                      <a:r>
                        <a:rPr lang="fr-FR" sz="700" b="0" i="1" u="none" strike="noStrike">
                          <a:effectLst/>
                          <a:latin typeface="Times New Roman" panose="02020603050405020304" pitchFamily="18" charset="0"/>
                        </a:rPr>
                        <a:t> </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ctr"/>
                      <a:r>
                        <a:rPr lang="fr-FR" sz="700" b="0" i="1" u="none" strike="noStrike">
                          <a:solidFill>
                            <a:srgbClr val="800000"/>
                          </a:solidFill>
                          <a:effectLst/>
                          <a:latin typeface="Times New Roman" panose="02020603050405020304" pitchFamily="18" charset="0"/>
                        </a:rPr>
                        <a:t>Fonc</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fr-FR" sz="700" b="0" i="1" u="none" strike="noStrike">
                          <a:solidFill>
                            <a:srgbClr val="800000"/>
                          </a:solidFill>
                          <a:effectLst/>
                          <a:latin typeface="Times New Roman" panose="02020603050405020304" pitchFamily="18" charset="0"/>
                        </a:rPr>
                        <a:t>20,00 </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ctr"/>
                      <a:r>
                        <a:rPr lang="fr-FR" sz="700" b="0" i="0" u="none" strike="noStrike">
                          <a:effectLst/>
                          <a:latin typeface="Arial" panose="020B0604020202020204" pitchFamily="34" charset="0"/>
                        </a:rPr>
                        <a:t>0,00  </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10022"/>
                  </a:ext>
                </a:extLst>
              </a:tr>
              <a:tr h="143532">
                <a:tc>
                  <a:txBody>
                    <a:bodyPr/>
                    <a:lstStyle/>
                    <a:p>
                      <a:pPr algn="ctr" fontAlgn="ctr"/>
                      <a:r>
                        <a:rPr lang="fr-FR" sz="700" b="0" i="1" u="none" strike="noStrike">
                          <a:effectLst/>
                          <a:latin typeface="Times New Roman" panose="02020603050405020304" pitchFamily="18" charset="0"/>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fr-FR" sz="700" b="0" i="1" u="none" strike="noStrike">
                          <a:effectLst/>
                          <a:latin typeface="Times New Roman" panose="02020603050405020304" pitchFamily="18" charset="0"/>
                        </a:rPr>
                        <a:t> </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fr-FR" sz="700" b="0" i="1" u="none" strike="noStrike">
                          <a:effectLst/>
                          <a:latin typeface="Times New Roman" panose="02020603050405020304" pitchFamily="18" charset="0"/>
                        </a:rPr>
                        <a:t> </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ctr"/>
                      <a:r>
                        <a:rPr lang="fr-FR" sz="700" b="0" i="1" u="none" strike="noStrike">
                          <a:effectLst/>
                          <a:latin typeface="Times New Roman" panose="02020603050405020304" pitchFamily="18" charset="0"/>
                        </a:rPr>
                        <a:t> </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ctr"/>
                      <a:r>
                        <a:rPr lang="fr-FR" sz="700" b="0" i="1" u="none" strike="noStrike">
                          <a:solidFill>
                            <a:srgbClr val="800000"/>
                          </a:solidFill>
                          <a:effectLst/>
                          <a:latin typeface="Times New Roman" panose="02020603050405020304" pitchFamily="18" charset="0"/>
                        </a:rPr>
                        <a:t>Fonc</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fr-FR" sz="700" b="0" i="1" u="none" strike="noStrike">
                          <a:solidFill>
                            <a:srgbClr val="800000"/>
                          </a:solidFill>
                          <a:effectLst/>
                          <a:latin typeface="Times New Roman" panose="02020603050405020304" pitchFamily="18" charset="0"/>
                        </a:rPr>
                        <a:t>20,00 </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ctr"/>
                      <a:r>
                        <a:rPr lang="fr-FR" sz="700" b="0" i="0" u="none" strike="noStrike">
                          <a:effectLst/>
                          <a:latin typeface="Arial" panose="020B0604020202020204" pitchFamily="34" charset="0"/>
                        </a:rPr>
                        <a:t>0,00  </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10023"/>
                  </a:ext>
                </a:extLst>
              </a:tr>
              <a:tr h="143532">
                <a:tc>
                  <a:txBody>
                    <a:bodyPr/>
                    <a:lstStyle/>
                    <a:p>
                      <a:pPr algn="ctr" fontAlgn="ctr"/>
                      <a:r>
                        <a:rPr lang="fr-FR" sz="700" b="0" i="1" u="none" strike="noStrike">
                          <a:effectLst/>
                          <a:latin typeface="Times New Roman" panose="02020603050405020304" pitchFamily="18" charset="0"/>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fr-FR" sz="700" b="0" i="1" u="none" strike="noStrike">
                          <a:effectLst/>
                          <a:latin typeface="Times New Roman" panose="02020603050405020304" pitchFamily="18" charset="0"/>
                        </a:rPr>
                        <a:t> </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fr-FR" sz="700" b="0" i="1" u="none" strike="noStrike" dirty="0">
                          <a:effectLst/>
                          <a:latin typeface="Times New Roman" panose="02020603050405020304" pitchFamily="18" charset="0"/>
                        </a:rPr>
                        <a:t> </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ctr"/>
                      <a:r>
                        <a:rPr lang="fr-FR" sz="700" b="0" i="1" u="none" strike="noStrike">
                          <a:effectLst/>
                          <a:latin typeface="Times New Roman" panose="02020603050405020304" pitchFamily="18" charset="0"/>
                        </a:rPr>
                        <a:t> </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ctr"/>
                      <a:r>
                        <a:rPr lang="fr-FR" sz="700" b="0" i="1" u="none" strike="noStrike">
                          <a:solidFill>
                            <a:srgbClr val="800000"/>
                          </a:solidFill>
                          <a:effectLst/>
                          <a:latin typeface="Times New Roman" panose="02020603050405020304" pitchFamily="18" charset="0"/>
                        </a:rPr>
                        <a:t>Fonc</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fr-FR" sz="700" b="0" i="1" u="none" strike="noStrike">
                          <a:solidFill>
                            <a:srgbClr val="800000"/>
                          </a:solidFill>
                          <a:effectLst/>
                          <a:latin typeface="Times New Roman" panose="02020603050405020304" pitchFamily="18" charset="0"/>
                        </a:rPr>
                        <a:t>20,00 </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ctr"/>
                      <a:r>
                        <a:rPr lang="fr-FR" sz="700" b="0" i="0" u="none" strike="noStrike">
                          <a:effectLst/>
                          <a:latin typeface="Arial" panose="020B0604020202020204" pitchFamily="34" charset="0"/>
                        </a:rPr>
                        <a:t>0,00  </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10024"/>
                  </a:ext>
                </a:extLst>
              </a:tr>
              <a:tr h="143532">
                <a:tc>
                  <a:txBody>
                    <a:bodyPr/>
                    <a:lstStyle/>
                    <a:p>
                      <a:pPr algn="ctr" fontAlgn="ctr"/>
                      <a:r>
                        <a:rPr lang="fr-FR" sz="700" b="0" i="1" u="none" strike="noStrike">
                          <a:effectLst/>
                          <a:latin typeface="Times New Roman" panose="02020603050405020304" pitchFamily="18" charset="0"/>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fr-FR" sz="700" b="0" i="1" u="none" strike="noStrike">
                          <a:effectLst/>
                          <a:latin typeface="Times New Roman" panose="02020603050405020304" pitchFamily="18" charset="0"/>
                        </a:rPr>
                        <a:t> </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fr-FR" sz="700" b="0" i="1" u="none" strike="noStrike">
                          <a:effectLst/>
                          <a:latin typeface="Times New Roman" panose="02020603050405020304" pitchFamily="18" charset="0"/>
                        </a:rPr>
                        <a:t> </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ctr"/>
                      <a:r>
                        <a:rPr lang="fr-FR" sz="700" b="0" i="1" u="none" strike="noStrike">
                          <a:effectLst/>
                          <a:latin typeface="Times New Roman" panose="02020603050405020304" pitchFamily="18" charset="0"/>
                        </a:rPr>
                        <a:t> </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ctr"/>
                      <a:r>
                        <a:rPr lang="fr-FR" sz="700" b="0" i="1" u="none" strike="noStrike">
                          <a:solidFill>
                            <a:srgbClr val="800000"/>
                          </a:solidFill>
                          <a:effectLst/>
                          <a:latin typeface="Times New Roman" panose="02020603050405020304" pitchFamily="18" charset="0"/>
                        </a:rPr>
                        <a:t>Fonc</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fr-FR" sz="700" b="0" i="1" u="none" strike="noStrike">
                          <a:solidFill>
                            <a:srgbClr val="800000"/>
                          </a:solidFill>
                          <a:effectLst/>
                          <a:latin typeface="Times New Roman" panose="02020603050405020304" pitchFamily="18" charset="0"/>
                        </a:rPr>
                        <a:t>20,00 </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ctr"/>
                      <a:r>
                        <a:rPr lang="fr-FR" sz="700" b="0" i="0" u="none" strike="noStrike">
                          <a:effectLst/>
                          <a:latin typeface="Arial" panose="020B0604020202020204" pitchFamily="34" charset="0"/>
                        </a:rPr>
                        <a:t>0,00  </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10025"/>
                  </a:ext>
                </a:extLst>
              </a:tr>
              <a:tr h="143532">
                <a:tc>
                  <a:txBody>
                    <a:bodyPr/>
                    <a:lstStyle/>
                    <a:p>
                      <a:pPr algn="ctr" fontAlgn="ctr"/>
                      <a:r>
                        <a:rPr lang="fr-FR" sz="700" b="0" i="1" u="none" strike="noStrike">
                          <a:effectLst/>
                          <a:latin typeface="Times New Roman" panose="02020603050405020304" pitchFamily="18" charset="0"/>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fr-FR" sz="700" b="0" i="1" u="none" strike="noStrike">
                          <a:effectLst/>
                          <a:latin typeface="Times New Roman" panose="02020603050405020304" pitchFamily="18" charset="0"/>
                        </a:rPr>
                        <a:t> </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fr-FR" sz="700" b="0" i="1" u="none" strike="noStrike">
                          <a:effectLst/>
                          <a:latin typeface="Times New Roman" panose="02020603050405020304" pitchFamily="18" charset="0"/>
                        </a:rPr>
                        <a:t> </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ctr"/>
                      <a:r>
                        <a:rPr lang="fr-FR" sz="700" b="0" i="1" u="none" strike="noStrike">
                          <a:effectLst/>
                          <a:latin typeface="Times New Roman" panose="02020603050405020304" pitchFamily="18" charset="0"/>
                        </a:rPr>
                        <a:t> </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ctr"/>
                      <a:r>
                        <a:rPr lang="fr-FR" sz="700" b="0" i="1" u="none" strike="noStrike">
                          <a:solidFill>
                            <a:srgbClr val="800000"/>
                          </a:solidFill>
                          <a:effectLst/>
                          <a:latin typeface="Times New Roman" panose="02020603050405020304" pitchFamily="18" charset="0"/>
                        </a:rPr>
                        <a:t>Fonc</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fr-FR" sz="700" b="0" i="1" u="none" strike="noStrike">
                          <a:solidFill>
                            <a:srgbClr val="800000"/>
                          </a:solidFill>
                          <a:effectLst/>
                          <a:latin typeface="Times New Roman" panose="02020603050405020304" pitchFamily="18" charset="0"/>
                        </a:rPr>
                        <a:t>20,00 </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ctr"/>
                      <a:r>
                        <a:rPr lang="fr-FR" sz="700" b="0" i="0" u="none" strike="noStrike">
                          <a:effectLst/>
                          <a:latin typeface="Arial" panose="020B0604020202020204" pitchFamily="34" charset="0"/>
                        </a:rPr>
                        <a:t>0,00  </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10026"/>
                  </a:ext>
                </a:extLst>
              </a:tr>
              <a:tr h="143532">
                <a:tc>
                  <a:txBody>
                    <a:bodyPr/>
                    <a:lstStyle/>
                    <a:p>
                      <a:pPr algn="ctr" fontAlgn="ctr"/>
                      <a:r>
                        <a:rPr lang="fr-FR" sz="700" b="0" i="1" u="none" strike="noStrike">
                          <a:effectLst/>
                          <a:latin typeface="Times New Roman" panose="02020603050405020304" pitchFamily="18" charset="0"/>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fr-FR" sz="700" b="0" i="1" u="none" strike="noStrike">
                          <a:effectLst/>
                          <a:latin typeface="Times New Roman" panose="02020603050405020304" pitchFamily="18" charset="0"/>
                        </a:rPr>
                        <a:t> </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fr-FR" sz="700" b="0" i="1" u="none" strike="noStrike">
                          <a:effectLst/>
                          <a:latin typeface="Times New Roman" panose="02020603050405020304" pitchFamily="18" charset="0"/>
                        </a:rPr>
                        <a:t> </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ctr"/>
                      <a:r>
                        <a:rPr lang="fr-FR" sz="700" b="0" i="1" u="none" strike="noStrike">
                          <a:effectLst/>
                          <a:latin typeface="Times New Roman" panose="02020603050405020304" pitchFamily="18" charset="0"/>
                        </a:rPr>
                        <a:t> </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ctr"/>
                      <a:r>
                        <a:rPr lang="fr-FR" sz="700" b="0" i="1" u="none" strike="noStrike">
                          <a:solidFill>
                            <a:srgbClr val="800000"/>
                          </a:solidFill>
                          <a:effectLst/>
                          <a:latin typeface="Times New Roman" panose="02020603050405020304" pitchFamily="18" charset="0"/>
                        </a:rPr>
                        <a:t>Fonc</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fr-FR" sz="700" b="0" i="1" u="none" strike="noStrike">
                          <a:solidFill>
                            <a:srgbClr val="800000"/>
                          </a:solidFill>
                          <a:effectLst/>
                          <a:latin typeface="Times New Roman" panose="02020603050405020304" pitchFamily="18" charset="0"/>
                        </a:rPr>
                        <a:t>20,00 </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ctr"/>
                      <a:r>
                        <a:rPr lang="fr-FR" sz="700" b="0" i="0" u="none" strike="noStrike">
                          <a:effectLst/>
                          <a:latin typeface="Arial" panose="020B0604020202020204" pitchFamily="34" charset="0"/>
                        </a:rPr>
                        <a:t>0,00  </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7"/>
                  </a:ext>
                </a:extLst>
              </a:tr>
              <a:tr h="106623">
                <a:tc>
                  <a:txBody>
                    <a:bodyPr/>
                    <a:lstStyle/>
                    <a:p>
                      <a:pPr algn="ctr" fontAlgn="ctr"/>
                      <a:r>
                        <a:rPr lang="fr-FR" sz="700" b="0" i="0" u="none" strike="noStrike">
                          <a:effectLst/>
                          <a:latin typeface="Arial" panose="020B0604020202020204" pitchFamily="34" charset="0"/>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a:noFill/>
                    </a:lnB>
                  </a:tcPr>
                </a:tc>
                <a:tc>
                  <a:txBody>
                    <a:bodyPr/>
                    <a:lstStyle/>
                    <a:p>
                      <a:pPr algn="ctr" fontAlgn="ctr"/>
                      <a:r>
                        <a:rPr lang="fr-FR" sz="700" b="0" i="0" u="none" strike="noStrike">
                          <a:effectLst/>
                          <a:latin typeface="Arial" panose="020B0604020202020204" pitchFamily="34" charset="0"/>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ctr"/>
                      <a:r>
                        <a:rPr lang="fr-FR" sz="700" b="0" i="0" u="none" strike="noStrike">
                          <a:effectLst/>
                          <a:latin typeface="Arial" panose="020B0604020202020204" pitchFamily="34" charset="0"/>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a:noFill/>
                    </a:lnB>
                  </a:tcPr>
                </a:tc>
                <a:tc>
                  <a:txBody>
                    <a:bodyPr/>
                    <a:lstStyle/>
                    <a:p>
                      <a:pPr algn="r" fontAlgn="ctr"/>
                      <a:r>
                        <a:rPr lang="fr-FR" sz="600" b="0" i="0" u="none" strike="noStrike">
                          <a:effectLst/>
                          <a:latin typeface="Arial" panose="020B0604020202020204" pitchFamily="34" charset="0"/>
                        </a:rPr>
                        <a:t>Total TTC :</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a:noFill/>
                    </a:lnB>
                  </a:tcPr>
                </a:tc>
                <a:tc>
                  <a:txBody>
                    <a:bodyPr/>
                    <a:lstStyle/>
                    <a:p>
                      <a:pPr algn="r" fontAlgn="ctr"/>
                      <a:r>
                        <a:rPr lang="fr-FR" sz="700" b="0" i="1" u="none" strike="noStrike">
                          <a:effectLst/>
                          <a:latin typeface="Times New Roman" panose="02020603050405020304" pitchFamily="18" charset="0"/>
                        </a:rPr>
                        <a:t> </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a:noFill/>
                    </a:lnB>
                  </a:tcPr>
                </a:tc>
                <a:tc>
                  <a:txBody>
                    <a:bodyPr/>
                    <a:lstStyle/>
                    <a:p>
                      <a:pPr algn="ctr" fontAlgn="ctr"/>
                      <a:r>
                        <a:rPr lang="fr-FR" sz="700" b="0" i="1" u="none" strike="noStrike">
                          <a:effectLst/>
                          <a:latin typeface="Times New Roman" panose="02020603050405020304" pitchFamily="18" charset="0"/>
                        </a:rPr>
                        <a:t> </a:t>
                      </a:r>
                    </a:p>
                  </a:txBody>
                  <a:tcPr marL="0" marR="0" marT="0"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a:noFill/>
                    </a:lnB>
                  </a:tcPr>
                </a:tc>
                <a:tc>
                  <a:txBody>
                    <a:bodyPr/>
                    <a:lstStyle/>
                    <a:p>
                      <a:pPr algn="r" fontAlgn="ctr"/>
                      <a:r>
                        <a:rPr lang="fr-FR" sz="700" b="0" i="0" u="none" strike="noStrike" dirty="0">
                          <a:effectLst/>
                          <a:latin typeface="Arial" panose="020B0604020202020204" pitchFamily="34" charset="0"/>
                        </a:rPr>
                        <a:t>0,00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8"/>
                  </a:ext>
                </a:extLst>
              </a:tr>
            </a:tbl>
          </a:graphicData>
        </a:graphic>
      </p:graphicFrame>
      <p:pic>
        <p:nvPicPr>
          <p:cNvPr id="15" name="Picture 4" descr="ISAT ENTETE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7544" y="1255590"/>
            <a:ext cx="2214853" cy="343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ZoneTexte 2"/>
          <p:cNvSpPr txBox="1"/>
          <p:nvPr/>
        </p:nvSpPr>
        <p:spPr>
          <a:xfrm>
            <a:off x="6876256" y="1727350"/>
            <a:ext cx="2160240" cy="523220"/>
          </a:xfrm>
          <a:prstGeom prst="rect">
            <a:avLst/>
          </a:prstGeom>
          <a:noFill/>
        </p:spPr>
        <p:txBody>
          <a:bodyPr wrap="square" rtlCol="0">
            <a:spAutoFit/>
          </a:bodyPr>
          <a:lstStyle/>
          <a:p>
            <a:pPr algn="ctr"/>
            <a:r>
              <a:rPr lang="fr-FR" sz="1400" dirty="0"/>
              <a:t>Compléter les parties suivantes</a:t>
            </a:r>
          </a:p>
        </p:txBody>
      </p:sp>
      <p:cxnSp>
        <p:nvCxnSpPr>
          <p:cNvPr id="8" name="Connecteur droit avec flèche 7"/>
          <p:cNvCxnSpPr/>
          <p:nvPr/>
        </p:nvCxnSpPr>
        <p:spPr>
          <a:xfrm flipH="1" flipV="1">
            <a:off x="3839270" y="1886139"/>
            <a:ext cx="2867669" cy="47029"/>
          </a:xfrm>
          <a:prstGeom prst="straightConnector1">
            <a:avLst/>
          </a:prstGeom>
          <a:ln w="22225">
            <a:solidFill>
              <a:schemeClr val="tx1">
                <a:lumMod val="75000"/>
                <a:lumOff val="25000"/>
              </a:schemeClr>
            </a:solidFill>
            <a:tailEnd type="triangle"/>
          </a:ln>
        </p:spPr>
        <p:style>
          <a:lnRef idx="2">
            <a:schemeClr val="accent1"/>
          </a:lnRef>
          <a:fillRef idx="0">
            <a:schemeClr val="accent1"/>
          </a:fillRef>
          <a:effectRef idx="1">
            <a:schemeClr val="accent1"/>
          </a:effectRef>
          <a:fontRef idx="minor">
            <a:schemeClr val="tx1"/>
          </a:fontRef>
        </p:style>
      </p:cxnSp>
      <p:cxnSp>
        <p:nvCxnSpPr>
          <p:cNvPr id="17" name="Connecteur droit avec flèche 16"/>
          <p:cNvCxnSpPr/>
          <p:nvPr/>
        </p:nvCxnSpPr>
        <p:spPr>
          <a:xfrm flipH="1">
            <a:off x="3767262" y="2010326"/>
            <a:ext cx="2939677" cy="160125"/>
          </a:xfrm>
          <a:prstGeom prst="straightConnector1">
            <a:avLst/>
          </a:prstGeom>
          <a:ln w="22225">
            <a:solidFill>
              <a:schemeClr val="tx1">
                <a:lumMod val="75000"/>
                <a:lumOff val="25000"/>
              </a:schemeClr>
            </a:solidFill>
            <a:tailEnd type="triangle"/>
          </a:ln>
        </p:spPr>
        <p:style>
          <a:lnRef idx="2">
            <a:schemeClr val="accent1"/>
          </a:lnRef>
          <a:fillRef idx="0">
            <a:schemeClr val="accent1"/>
          </a:fillRef>
          <a:effectRef idx="1">
            <a:schemeClr val="accent1"/>
          </a:effectRef>
          <a:fontRef idx="minor">
            <a:schemeClr val="tx1"/>
          </a:fontRef>
        </p:style>
      </p:cxnSp>
      <p:cxnSp>
        <p:nvCxnSpPr>
          <p:cNvPr id="18" name="Connecteur droit avec flèche 17"/>
          <p:cNvCxnSpPr/>
          <p:nvPr/>
        </p:nvCxnSpPr>
        <p:spPr>
          <a:xfrm flipH="1">
            <a:off x="3491880" y="2117032"/>
            <a:ext cx="3230649" cy="324487"/>
          </a:xfrm>
          <a:prstGeom prst="straightConnector1">
            <a:avLst/>
          </a:prstGeom>
          <a:ln w="22225">
            <a:solidFill>
              <a:schemeClr val="tx1">
                <a:lumMod val="75000"/>
                <a:lumOff val="25000"/>
              </a:schemeClr>
            </a:solidFill>
            <a:tailEnd type="triangle"/>
          </a:ln>
        </p:spPr>
        <p:style>
          <a:lnRef idx="2">
            <a:schemeClr val="accent1"/>
          </a:lnRef>
          <a:fillRef idx="0">
            <a:schemeClr val="accent1"/>
          </a:fillRef>
          <a:effectRef idx="1">
            <a:schemeClr val="accent1"/>
          </a:effectRef>
          <a:fontRef idx="minor">
            <a:schemeClr val="tx1"/>
          </a:fontRef>
        </p:style>
      </p:cxnSp>
      <p:cxnSp>
        <p:nvCxnSpPr>
          <p:cNvPr id="20" name="Connecteur droit avec flèche 19"/>
          <p:cNvCxnSpPr/>
          <p:nvPr/>
        </p:nvCxnSpPr>
        <p:spPr>
          <a:xfrm flipH="1">
            <a:off x="3767262" y="2354315"/>
            <a:ext cx="3253010" cy="724440"/>
          </a:xfrm>
          <a:prstGeom prst="straightConnector1">
            <a:avLst/>
          </a:prstGeom>
          <a:ln w="22225">
            <a:solidFill>
              <a:schemeClr val="tx1">
                <a:lumMod val="75000"/>
                <a:lumOff val="25000"/>
              </a:schemeClr>
            </a:solidFill>
            <a:tailEnd type="triangle"/>
          </a:ln>
        </p:spPr>
        <p:style>
          <a:lnRef idx="2">
            <a:schemeClr val="accent1"/>
          </a:lnRef>
          <a:fillRef idx="0">
            <a:schemeClr val="accent1"/>
          </a:fillRef>
          <a:effectRef idx="1">
            <a:schemeClr val="accent1"/>
          </a:effectRef>
          <a:fontRef idx="minor">
            <a:schemeClr val="tx1"/>
          </a:fontRef>
        </p:style>
      </p:cxnSp>
      <p:cxnSp>
        <p:nvCxnSpPr>
          <p:cNvPr id="22" name="Connecteur droit avec flèche 21"/>
          <p:cNvCxnSpPr/>
          <p:nvPr/>
        </p:nvCxnSpPr>
        <p:spPr>
          <a:xfrm flipH="1">
            <a:off x="1547664" y="2270795"/>
            <a:ext cx="5328592" cy="937179"/>
          </a:xfrm>
          <a:prstGeom prst="straightConnector1">
            <a:avLst/>
          </a:prstGeom>
          <a:ln w="22225">
            <a:solidFill>
              <a:schemeClr val="tx1">
                <a:lumMod val="75000"/>
                <a:lumOff val="25000"/>
              </a:schemeClr>
            </a:solidFill>
            <a:tailEnd type="triangle"/>
          </a:ln>
        </p:spPr>
        <p:style>
          <a:lnRef idx="2">
            <a:schemeClr val="accent1"/>
          </a:lnRef>
          <a:fillRef idx="0">
            <a:schemeClr val="accent1"/>
          </a:fillRef>
          <a:effectRef idx="1">
            <a:schemeClr val="accent1"/>
          </a:effectRef>
          <a:fontRef idx="minor">
            <a:schemeClr val="tx1"/>
          </a:fontRef>
        </p:style>
      </p:cxnSp>
      <p:graphicFrame>
        <p:nvGraphicFramePr>
          <p:cNvPr id="25" name="Tableau 24"/>
          <p:cNvGraphicFramePr>
            <a:graphicFrameLocks noGrp="1"/>
          </p:cNvGraphicFramePr>
          <p:nvPr/>
        </p:nvGraphicFramePr>
        <p:xfrm>
          <a:off x="-957263" y="-5110163"/>
          <a:ext cx="8229600" cy="1382842"/>
        </p:xfrm>
        <a:graphic>
          <a:graphicData uri="http://schemas.openxmlformats.org/drawingml/2006/table">
            <a:tbl>
              <a:tblPr>
                <a:tableStyleId>{5C22544A-7EE6-4342-B048-85BDC9FD1C3A}</a:tableStyleId>
              </a:tblPr>
              <a:tblGrid>
                <a:gridCol w="1664338">
                  <a:extLst>
                    <a:ext uri="{9D8B030D-6E8A-4147-A177-3AD203B41FA5}">
                      <a16:colId xmlns:a16="http://schemas.microsoft.com/office/drawing/2014/main" val="20000"/>
                    </a:ext>
                  </a:extLst>
                </a:gridCol>
                <a:gridCol w="287497">
                  <a:extLst>
                    <a:ext uri="{9D8B030D-6E8A-4147-A177-3AD203B41FA5}">
                      <a16:colId xmlns:a16="http://schemas.microsoft.com/office/drawing/2014/main" val="20001"/>
                    </a:ext>
                  </a:extLst>
                </a:gridCol>
                <a:gridCol w="3443225">
                  <a:extLst>
                    <a:ext uri="{9D8B030D-6E8A-4147-A177-3AD203B41FA5}">
                      <a16:colId xmlns:a16="http://schemas.microsoft.com/office/drawing/2014/main" val="20002"/>
                    </a:ext>
                  </a:extLst>
                </a:gridCol>
                <a:gridCol w="754679">
                  <a:extLst>
                    <a:ext uri="{9D8B030D-6E8A-4147-A177-3AD203B41FA5}">
                      <a16:colId xmlns:a16="http://schemas.microsoft.com/office/drawing/2014/main" val="20003"/>
                    </a:ext>
                  </a:extLst>
                </a:gridCol>
                <a:gridCol w="667083">
                  <a:extLst>
                    <a:ext uri="{9D8B030D-6E8A-4147-A177-3AD203B41FA5}">
                      <a16:colId xmlns:a16="http://schemas.microsoft.com/office/drawing/2014/main" val="20004"/>
                    </a:ext>
                  </a:extLst>
                </a:gridCol>
                <a:gridCol w="667083">
                  <a:extLst>
                    <a:ext uri="{9D8B030D-6E8A-4147-A177-3AD203B41FA5}">
                      <a16:colId xmlns:a16="http://schemas.microsoft.com/office/drawing/2014/main" val="20005"/>
                    </a:ext>
                  </a:extLst>
                </a:gridCol>
                <a:gridCol w="745695">
                  <a:extLst>
                    <a:ext uri="{9D8B030D-6E8A-4147-A177-3AD203B41FA5}">
                      <a16:colId xmlns:a16="http://schemas.microsoft.com/office/drawing/2014/main" val="20006"/>
                    </a:ext>
                  </a:extLst>
                </a:gridCol>
              </a:tblGrid>
              <a:tr h="391243">
                <a:tc>
                  <a:txBody>
                    <a:bodyPr/>
                    <a:lstStyle/>
                    <a:p>
                      <a:pPr algn="l" fontAlgn="b"/>
                      <a:r>
                        <a:rPr lang="fr-FR" sz="1300" u="none" strike="noStrike">
                          <a:effectLst/>
                        </a:rPr>
                        <a:t>Régie (3632)</a:t>
                      </a:r>
                      <a:endParaRPr lang="fr-FR" sz="700" b="0" i="0" u="none" strike="noStrike">
                        <a:effectLst/>
                        <a:latin typeface="Arial" panose="020B0604020202020204" pitchFamily="34" charset="0"/>
                      </a:endParaRPr>
                    </a:p>
                  </a:txBody>
                  <a:tcPr marL="0" marR="0" marT="0" marB="0" anchor="ctr"/>
                </a:tc>
                <a:tc>
                  <a:txBody>
                    <a:bodyPr/>
                    <a:lstStyle/>
                    <a:p>
                      <a:pPr algn="l" fontAlgn="b"/>
                      <a:r>
                        <a:rPr lang="fr-FR" sz="700" u="none" strike="noStrike">
                          <a:effectLst/>
                        </a:rPr>
                        <a:t> </a:t>
                      </a:r>
                      <a:endParaRPr lang="fr-FR" sz="700" b="0" i="0" u="none" strike="noStrike">
                        <a:effectLst/>
                        <a:latin typeface="Arial" panose="020B0604020202020204" pitchFamily="34" charset="0"/>
                      </a:endParaRPr>
                    </a:p>
                  </a:txBody>
                  <a:tcPr marL="0" marR="0" marT="0" marB="0" anchor="b"/>
                </a:tc>
                <a:tc>
                  <a:txBody>
                    <a:bodyPr/>
                    <a:lstStyle/>
                    <a:p>
                      <a:pPr algn="l" fontAlgn="t"/>
                      <a:r>
                        <a:rPr lang="fr-FR" sz="1000" u="none" strike="noStrike">
                          <a:effectLst/>
                        </a:rPr>
                        <a:t>Centre de Coût :</a:t>
                      </a:r>
                      <a:br>
                        <a:rPr lang="fr-FR" sz="1000" u="none" strike="noStrike">
                          <a:effectLst/>
                        </a:rPr>
                      </a:br>
                      <a:endParaRPr lang="fr-FR" sz="1000" b="0" i="0" u="none" strike="noStrike">
                        <a:effectLst/>
                        <a:latin typeface="Bookman Old Style" panose="02050604050505020204" pitchFamily="18" charset="0"/>
                      </a:endParaRPr>
                    </a:p>
                  </a:txBody>
                  <a:tcPr marL="0" marR="0" marT="0" marB="0"/>
                </a:tc>
                <a:tc gridSpan="2">
                  <a:txBody>
                    <a:bodyPr/>
                    <a:lstStyle/>
                    <a:p>
                      <a:pPr algn="ctr" fontAlgn="t"/>
                      <a:r>
                        <a:rPr lang="fr-FR" sz="800" u="none" strike="noStrike">
                          <a:effectLst/>
                        </a:rPr>
                        <a:t>DOM</a:t>
                      </a:r>
                      <a:br>
                        <a:rPr lang="fr-FR" sz="800" u="none" strike="noStrike">
                          <a:effectLst/>
                        </a:rPr>
                      </a:br>
                      <a:endParaRPr lang="fr-FR" sz="800" b="0" i="0" u="none" strike="noStrike">
                        <a:effectLst/>
                        <a:latin typeface="Arial" panose="020B0604020202020204" pitchFamily="34" charset="0"/>
                      </a:endParaRPr>
                    </a:p>
                  </a:txBody>
                  <a:tcPr marL="0" marR="0" marT="0" marB="0"/>
                </a:tc>
                <a:tc hMerge="1">
                  <a:txBody>
                    <a:bodyPr/>
                    <a:lstStyle/>
                    <a:p>
                      <a:endParaRPr lang="fr-FR"/>
                    </a:p>
                  </a:txBody>
                  <a:tcPr/>
                </a:tc>
                <a:tc>
                  <a:txBody>
                    <a:bodyPr/>
                    <a:lstStyle/>
                    <a:p>
                      <a:pPr algn="l" fontAlgn="b"/>
                      <a:r>
                        <a:rPr lang="fr-FR" sz="2500" u="none" strike="noStrike">
                          <a:effectLst/>
                        </a:rPr>
                        <a:t> </a:t>
                      </a:r>
                      <a:endParaRPr lang="fr-FR" sz="700" b="0" i="0" u="none" strike="noStrike">
                        <a:effectLst/>
                        <a:latin typeface="Arial" panose="020B0604020202020204" pitchFamily="34" charset="0"/>
                      </a:endParaRPr>
                    </a:p>
                  </a:txBody>
                  <a:tcPr marL="0" marR="0" marT="0" marB="0" anchor="ctr"/>
                </a:tc>
                <a:tc>
                  <a:txBody>
                    <a:bodyPr/>
                    <a:lstStyle/>
                    <a:p>
                      <a:pPr algn="l" fontAlgn="b"/>
                      <a:r>
                        <a:rPr lang="fr-FR" sz="2500" u="none" strike="noStrike">
                          <a:effectLst/>
                        </a:rPr>
                        <a:t> </a:t>
                      </a:r>
                      <a:endParaRPr lang="fr-FR" sz="700" b="0" i="0" u="none" strike="noStrike">
                        <a:effectLst/>
                        <a:latin typeface="Arial" panose="020B0604020202020204" pitchFamily="34" charset="0"/>
                      </a:endParaRPr>
                    </a:p>
                  </a:txBody>
                  <a:tcPr marL="0" marR="0" marT="0" marB="0" anchor="ctr"/>
                </a:tc>
                <a:extLst>
                  <a:ext uri="{0D108BD9-81ED-4DB2-BD59-A6C34878D82A}">
                    <a16:rowId xmlns:a16="http://schemas.microsoft.com/office/drawing/2014/main" val="10000"/>
                  </a:ext>
                </a:extLst>
              </a:tr>
              <a:tr h="236095">
                <a:tc>
                  <a:txBody>
                    <a:bodyPr/>
                    <a:lstStyle/>
                    <a:p>
                      <a:pPr algn="l" fontAlgn="b"/>
                      <a:endParaRPr lang="fr-FR" sz="800" b="0" i="0" u="sng" strike="noStrike">
                        <a:effectLst/>
                        <a:latin typeface="Arial" panose="020B0604020202020204" pitchFamily="34" charset="0"/>
                      </a:endParaRPr>
                    </a:p>
                  </a:txBody>
                  <a:tcPr marL="0" marR="0" marT="0" marB="0" anchor="b"/>
                </a:tc>
                <a:tc>
                  <a:txBody>
                    <a:bodyPr/>
                    <a:lstStyle/>
                    <a:p>
                      <a:pPr algn="l" fontAlgn="b"/>
                      <a:endParaRPr lang="fr-FR" sz="800" b="0" i="0" u="none" strike="noStrike">
                        <a:effectLst/>
                        <a:latin typeface="Arial" panose="020B0604020202020204" pitchFamily="34" charset="0"/>
                      </a:endParaRPr>
                    </a:p>
                  </a:txBody>
                  <a:tcPr marL="0" marR="0" marT="0" marB="0" anchor="b"/>
                </a:tc>
                <a:tc>
                  <a:txBody>
                    <a:bodyPr/>
                    <a:lstStyle/>
                    <a:p>
                      <a:pPr algn="l" fontAlgn="ctr"/>
                      <a:r>
                        <a:rPr lang="fr-FR" sz="1100" u="sng" strike="noStrike">
                          <a:effectLst/>
                        </a:rPr>
                        <a:t>Date ou délai de LIVRAISON (obligatoire) :</a:t>
                      </a:r>
                      <a:r>
                        <a:rPr lang="fr-FR" sz="1100" u="none" strike="noStrike">
                          <a:effectLst/>
                        </a:rPr>
                        <a:t> </a:t>
                      </a:r>
                      <a:endParaRPr lang="fr-FR" sz="1100" b="1" i="0" u="sng" strike="noStrike">
                        <a:effectLst/>
                        <a:latin typeface="Arial" panose="020B0604020202020204" pitchFamily="34" charset="0"/>
                      </a:endParaRPr>
                    </a:p>
                  </a:txBody>
                  <a:tcPr marL="0" marR="0" marT="0" marB="0" anchor="ctr"/>
                </a:tc>
                <a:tc gridSpan="4">
                  <a:txBody>
                    <a:bodyPr/>
                    <a:lstStyle/>
                    <a:p>
                      <a:pPr algn="l" fontAlgn="b"/>
                      <a:r>
                        <a:rPr lang="fr-FR" sz="800" u="none" strike="noStrike">
                          <a:effectLst/>
                        </a:rPr>
                        <a:t>Signature </a:t>
                      </a:r>
                      <a:r>
                        <a:rPr lang="fr-FR" sz="800" u="sng" strike="noStrike">
                          <a:effectLst/>
                        </a:rPr>
                        <a:t>obligatoire</a:t>
                      </a:r>
                      <a:r>
                        <a:rPr lang="fr-FR" sz="800" u="none" strike="noStrike">
                          <a:effectLst/>
                        </a:rPr>
                        <a:t> du responsable des crédits</a:t>
                      </a:r>
                      <a:endParaRPr lang="fr-FR" sz="800" b="1" i="0" u="none" strike="noStrike">
                        <a:effectLst/>
                        <a:latin typeface="Arial" panose="020B0604020202020204" pitchFamily="34" charset="0"/>
                      </a:endParaRPr>
                    </a:p>
                  </a:txBody>
                  <a:tcPr marL="0" marR="0" marT="0" marB="0" anchor="b"/>
                </a:tc>
                <a:tc hMerge="1">
                  <a:txBody>
                    <a:bodyPr/>
                    <a:lstStyle/>
                    <a:p>
                      <a:endParaRPr lang="fr-FR"/>
                    </a:p>
                  </a:txBody>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10001"/>
                  </a:ext>
                </a:extLst>
              </a:tr>
              <a:tr h="141657">
                <a:tc>
                  <a:txBody>
                    <a:bodyPr/>
                    <a:lstStyle/>
                    <a:p>
                      <a:pPr algn="l" fontAlgn="b"/>
                      <a:endParaRPr lang="fr-FR" sz="800" b="0" i="0" u="none" strike="noStrike">
                        <a:effectLst/>
                        <a:latin typeface="Arial" panose="020B0604020202020204" pitchFamily="34" charset="0"/>
                      </a:endParaRPr>
                    </a:p>
                  </a:txBody>
                  <a:tcPr marL="0" marR="0" marT="0" marB="0" anchor="b"/>
                </a:tc>
                <a:tc>
                  <a:txBody>
                    <a:bodyPr/>
                    <a:lstStyle/>
                    <a:p>
                      <a:pPr algn="ctr" fontAlgn="b"/>
                      <a:endParaRPr lang="fr-FR" sz="800" b="0" i="0" u="none" strike="noStrike">
                        <a:effectLst/>
                        <a:latin typeface="Wingdings" panose="05000000000000000000" pitchFamily="2" charset="2"/>
                      </a:endParaRPr>
                    </a:p>
                  </a:txBody>
                  <a:tcPr marL="0" marR="0" marT="0" marB="0" anchor="b"/>
                </a:tc>
                <a:tc>
                  <a:txBody>
                    <a:bodyPr/>
                    <a:lstStyle/>
                    <a:p>
                      <a:pPr algn="l" fontAlgn="b"/>
                      <a:r>
                        <a:rPr lang="fr-FR" sz="800" u="none" strike="noStrike">
                          <a:effectLst/>
                        </a:rPr>
                        <a:t> </a:t>
                      </a:r>
                      <a:endParaRPr lang="fr-FR" sz="800" b="1" i="0" u="none" strike="noStrike">
                        <a:effectLst/>
                        <a:latin typeface="Arial" panose="020B0604020202020204" pitchFamily="34" charset="0"/>
                      </a:endParaRPr>
                    </a:p>
                  </a:txBody>
                  <a:tcPr marL="0" marR="0" marT="0" marB="0" anchor="b"/>
                </a:tc>
                <a:tc>
                  <a:txBody>
                    <a:bodyPr/>
                    <a:lstStyle/>
                    <a:p>
                      <a:pPr algn="l" fontAlgn="b"/>
                      <a:r>
                        <a:rPr lang="fr-FR" sz="600" u="none" strike="noStrike">
                          <a:effectLst/>
                        </a:rPr>
                        <a:t> </a:t>
                      </a:r>
                      <a:endParaRPr lang="fr-FR" sz="600" b="0" i="0" u="none" strike="noStrike">
                        <a:effectLst/>
                        <a:latin typeface="Arial" panose="020B0604020202020204" pitchFamily="34" charset="0"/>
                      </a:endParaRPr>
                    </a:p>
                  </a:txBody>
                  <a:tcPr marL="0" marR="0" marT="0" marB="0" anchor="b"/>
                </a:tc>
                <a:tc>
                  <a:txBody>
                    <a:bodyPr/>
                    <a:lstStyle/>
                    <a:p>
                      <a:pPr algn="l" fontAlgn="b"/>
                      <a:endParaRPr lang="fr-FR" sz="700" b="0" i="0" u="none" strike="noStrike">
                        <a:effectLst/>
                        <a:latin typeface="Arial" panose="020B0604020202020204" pitchFamily="34" charset="0"/>
                      </a:endParaRPr>
                    </a:p>
                  </a:txBody>
                  <a:tcPr marL="0" marR="0" marT="0" marB="0" anchor="b"/>
                </a:tc>
                <a:tc>
                  <a:txBody>
                    <a:bodyPr/>
                    <a:lstStyle/>
                    <a:p>
                      <a:pPr algn="ctr" fontAlgn="b"/>
                      <a:endParaRPr lang="fr-FR" sz="700" b="0" i="0" u="none" strike="noStrike">
                        <a:effectLst/>
                        <a:latin typeface="Arial" panose="020B0604020202020204" pitchFamily="34" charset="0"/>
                      </a:endParaRPr>
                    </a:p>
                  </a:txBody>
                  <a:tcPr marL="0" marR="0" marT="0" marB="0" anchor="b"/>
                </a:tc>
                <a:tc>
                  <a:txBody>
                    <a:bodyPr/>
                    <a:lstStyle/>
                    <a:p>
                      <a:pPr algn="l" fontAlgn="b"/>
                      <a:r>
                        <a:rPr lang="fr-FR" sz="700" u="none" strike="noStrike">
                          <a:effectLst/>
                        </a:rPr>
                        <a:t> </a:t>
                      </a:r>
                      <a:endParaRPr lang="fr-FR" sz="700" b="0" i="0" u="none" strike="noStrike">
                        <a:effectLst/>
                        <a:latin typeface="Arial" panose="020B0604020202020204" pitchFamily="34" charset="0"/>
                      </a:endParaRPr>
                    </a:p>
                  </a:txBody>
                  <a:tcPr marL="0" marR="0" marT="0" marB="0" anchor="b"/>
                </a:tc>
                <a:extLst>
                  <a:ext uri="{0D108BD9-81ED-4DB2-BD59-A6C34878D82A}">
                    <a16:rowId xmlns:a16="http://schemas.microsoft.com/office/drawing/2014/main" val="10002"/>
                  </a:ext>
                </a:extLst>
              </a:tr>
              <a:tr h="134911">
                <a:tc>
                  <a:txBody>
                    <a:bodyPr/>
                    <a:lstStyle/>
                    <a:p>
                      <a:pPr algn="l" fontAlgn="b"/>
                      <a:endParaRPr lang="fr-FR" sz="800" b="0" i="0" u="none" strike="noStrike">
                        <a:effectLst/>
                        <a:latin typeface="Arial" panose="020B0604020202020204" pitchFamily="34" charset="0"/>
                      </a:endParaRPr>
                    </a:p>
                  </a:txBody>
                  <a:tcPr marL="0" marR="0" marT="0" marB="0" anchor="b"/>
                </a:tc>
                <a:tc>
                  <a:txBody>
                    <a:bodyPr/>
                    <a:lstStyle/>
                    <a:p>
                      <a:pPr algn="ctr" fontAlgn="b"/>
                      <a:endParaRPr lang="fr-FR" sz="800" b="0" i="0" u="none" strike="noStrike">
                        <a:effectLst/>
                        <a:latin typeface="Wingdings" panose="05000000000000000000" pitchFamily="2" charset="2"/>
                      </a:endParaRPr>
                    </a:p>
                  </a:txBody>
                  <a:tcPr marL="0" marR="0" marT="0" marB="0" anchor="b"/>
                </a:tc>
                <a:tc>
                  <a:txBody>
                    <a:bodyPr/>
                    <a:lstStyle/>
                    <a:p>
                      <a:pPr algn="l" fontAlgn="b"/>
                      <a:r>
                        <a:rPr lang="fr-FR" sz="700" u="none" strike="noStrike">
                          <a:effectLst/>
                        </a:rPr>
                        <a:t> </a:t>
                      </a:r>
                      <a:endParaRPr lang="fr-FR" sz="700" b="0" i="0" u="none" strike="noStrike">
                        <a:effectLst/>
                        <a:latin typeface="Arial" panose="020B0604020202020204" pitchFamily="34" charset="0"/>
                      </a:endParaRPr>
                    </a:p>
                  </a:txBody>
                  <a:tcPr marL="0" marR="0" marT="0" marB="0" anchor="b"/>
                </a:tc>
                <a:tc>
                  <a:txBody>
                    <a:bodyPr/>
                    <a:lstStyle/>
                    <a:p>
                      <a:pPr algn="l" fontAlgn="b"/>
                      <a:r>
                        <a:rPr lang="fr-FR" sz="700" u="none" strike="noStrike">
                          <a:effectLst/>
                        </a:rPr>
                        <a:t> </a:t>
                      </a:r>
                      <a:endParaRPr lang="fr-FR" sz="700" b="0" i="0" u="none" strike="noStrike">
                        <a:effectLst/>
                        <a:latin typeface="Arial" panose="020B0604020202020204" pitchFamily="34" charset="0"/>
                      </a:endParaRPr>
                    </a:p>
                  </a:txBody>
                  <a:tcPr marL="0" marR="0" marT="0" marB="0" anchor="b"/>
                </a:tc>
                <a:tc>
                  <a:txBody>
                    <a:bodyPr/>
                    <a:lstStyle/>
                    <a:p>
                      <a:pPr algn="l" fontAlgn="b"/>
                      <a:endParaRPr lang="fr-FR" sz="700" b="0" i="0" u="none" strike="noStrike">
                        <a:effectLst/>
                        <a:latin typeface="Arial" panose="020B0604020202020204" pitchFamily="34" charset="0"/>
                      </a:endParaRPr>
                    </a:p>
                  </a:txBody>
                  <a:tcPr marL="0" marR="0" marT="0" marB="0" anchor="b"/>
                </a:tc>
                <a:tc>
                  <a:txBody>
                    <a:bodyPr/>
                    <a:lstStyle/>
                    <a:p>
                      <a:pPr algn="ctr" fontAlgn="b"/>
                      <a:endParaRPr lang="fr-FR" sz="700" b="0" i="0" u="none" strike="noStrike">
                        <a:effectLst/>
                        <a:latin typeface="Arial" panose="020B0604020202020204" pitchFamily="34" charset="0"/>
                      </a:endParaRPr>
                    </a:p>
                  </a:txBody>
                  <a:tcPr marL="0" marR="0" marT="0" marB="0" anchor="b"/>
                </a:tc>
                <a:tc>
                  <a:txBody>
                    <a:bodyPr/>
                    <a:lstStyle/>
                    <a:p>
                      <a:pPr algn="l" fontAlgn="b"/>
                      <a:r>
                        <a:rPr lang="fr-FR" sz="700" u="none" strike="noStrike">
                          <a:effectLst/>
                        </a:rPr>
                        <a:t> </a:t>
                      </a:r>
                      <a:endParaRPr lang="fr-FR" sz="700" b="0" i="0" u="none" strike="noStrike">
                        <a:effectLst/>
                        <a:latin typeface="Arial" panose="020B0604020202020204" pitchFamily="34" charset="0"/>
                      </a:endParaRPr>
                    </a:p>
                  </a:txBody>
                  <a:tcPr marL="0" marR="0" marT="0" marB="0" anchor="b"/>
                </a:tc>
                <a:extLst>
                  <a:ext uri="{0D108BD9-81ED-4DB2-BD59-A6C34878D82A}">
                    <a16:rowId xmlns:a16="http://schemas.microsoft.com/office/drawing/2014/main" val="10003"/>
                  </a:ext>
                </a:extLst>
              </a:tr>
              <a:tr h="478936">
                <a:tc>
                  <a:txBody>
                    <a:bodyPr/>
                    <a:lstStyle/>
                    <a:p>
                      <a:pPr algn="l" fontAlgn="b"/>
                      <a:endParaRPr lang="fr-FR" sz="700" b="0" i="0" u="none" strike="noStrike">
                        <a:effectLst/>
                        <a:latin typeface="Arial" panose="020B0604020202020204" pitchFamily="34" charset="0"/>
                      </a:endParaRPr>
                    </a:p>
                  </a:txBody>
                  <a:tcPr marL="0" marR="0" marT="0" marB="0" anchor="b"/>
                </a:tc>
                <a:tc>
                  <a:txBody>
                    <a:bodyPr/>
                    <a:lstStyle/>
                    <a:p>
                      <a:pPr algn="l" fontAlgn="b"/>
                      <a:endParaRPr lang="fr-FR" sz="700" b="0" i="0" u="none" strike="noStrike">
                        <a:effectLst/>
                        <a:latin typeface="Arial" panose="020B0604020202020204" pitchFamily="34" charset="0"/>
                      </a:endParaRPr>
                    </a:p>
                  </a:txBody>
                  <a:tcPr marL="0" marR="0" marT="0" marB="0" anchor="b"/>
                </a:tc>
                <a:tc>
                  <a:txBody>
                    <a:bodyPr/>
                    <a:lstStyle/>
                    <a:p>
                      <a:pPr algn="ctr" fontAlgn="ctr"/>
                      <a:r>
                        <a:rPr lang="fr-FR" sz="1300" u="none" strike="noStrike">
                          <a:effectLst/>
                        </a:rPr>
                        <a:t> </a:t>
                      </a:r>
                      <a:endParaRPr lang="fr-FR" sz="1300" b="0" i="0" u="none" strike="noStrike">
                        <a:effectLst/>
                        <a:latin typeface="Arial" panose="020B0604020202020204" pitchFamily="34" charset="0"/>
                      </a:endParaRPr>
                    </a:p>
                  </a:txBody>
                  <a:tcPr marL="0" marR="0" marT="0" marB="0" anchor="ctr"/>
                </a:tc>
                <a:tc>
                  <a:txBody>
                    <a:bodyPr/>
                    <a:lstStyle/>
                    <a:p>
                      <a:pPr algn="l" fontAlgn="b"/>
                      <a:r>
                        <a:rPr lang="fr-FR" sz="700" u="none" strike="noStrike">
                          <a:effectLst/>
                        </a:rPr>
                        <a:t> </a:t>
                      </a:r>
                      <a:endParaRPr lang="fr-FR" sz="700" b="0" i="0" u="none" strike="noStrike">
                        <a:effectLst/>
                        <a:latin typeface="Arial" panose="020B0604020202020204" pitchFamily="34" charset="0"/>
                      </a:endParaRPr>
                    </a:p>
                  </a:txBody>
                  <a:tcPr marL="0" marR="0" marT="0" marB="0" anchor="b"/>
                </a:tc>
                <a:tc>
                  <a:txBody>
                    <a:bodyPr/>
                    <a:lstStyle/>
                    <a:p>
                      <a:pPr algn="l" fontAlgn="b"/>
                      <a:r>
                        <a:rPr lang="fr-FR" sz="700" u="none" strike="noStrike">
                          <a:effectLst/>
                        </a:rPr>
                        <a:t> </a:t>
                      </a:r>
                      <a:endParaRPr lang="fr-FR" sz="700" b="0" i="0" u="none" strike="noStrike">
                        <a:effectLst/>
                        <a:latin typeface="Arial" panose="020B0604020202020204" pitchFamily="34" charset="0"/>
                      </a:endParaRPr>
                    </a:p>
                  </a:txBody>
                  <a:tcPr marL="0" marR="0" marT="0" marB="0" anchor="b"/>
                </a:tc>
                <a:tc>
                  <a:txBody>
                    <a:bodyPr/>
                    <a:lstStyle/>
                    <a:p>
                      <a:pPr algn="ctr" fontAlgn="b"/>
                      <a:r>
                        <a:rPr lang="fr-FR" sz="700" u="none" strike="noStrike">
                          <a:effectLst/>
                        </a:rPr>
                        <a:t> </a:t>
                      </a:r>
                      <a:endParaRPr lang="fr-FR" sz="700" b="0" i="0" u="none" strike="noStrike">
                        <a:effectLst/>
                        <a:latin typeface="Arial" panose="020B0604020202020204" pitchFamily="34" charset="0"/>
                      </a:endParaRPr>
                    </a:p>
                  </a:txBody>
                  <a:tcPr marL="0" marR="0" marT="0" marB="0" anchor="b"/>
                </a:tc>
                <a:tc>
                  <a:txBody>
                    <a:bodyPr/>
                    <a:lstStyle/>
                    <a:p>
                      <a:pPr algn="l" fontAlgn="b"/>
                      <a:r>
                        <a:rPr lang="fr-FR" sz="700" u="none" strike="noStrike" dirty="0">
                          <a:effectLst/>
                        </a:rPr>
                        <a:t> </a:t>
                      </a:r>
                      <a:endParaRPr lang="fr-FR" sz="700" b="0" i="0" u="none" strike="noStrike" dirty="0">
                        <a:effectLst/>
                        <a:latin typeface="Arial" panose="020B0604020202020204" pitchFamily="34" charset="0"/>
                      </a:endParaRPr>
                    </a:p>
                  </a:txBody>
                  <a:tcPr marL="0" marR="0" marT="0" marB="0" anchor="b"/>
                </a:tc>
                <a:extLst>
                  <a:ext uri="{0D108BD9-81ED-4DB2-BD59-A6C34878D82A}">
                    <a16:rowId xmlns:a16="http://schemas.microsoft.com/office/drawing/2014/main" val="10004"/>
                  </a:ext>
                </a:extLst>
              </a:tr>
            </a:tbl>
          </a:graphicData>
        </a:graphic>
      </p:graphicFrame>
      <p:pic>
        <p:nvPicPr>
          <p:cNvPr id="26" name="Check Box 357"/>
          <p:cNvPicPr>
            <a:picLocks noChangeAspect="1"/>
          </p:cNvPicPr>
          <p:nvPr/>
        </p:nvPicPr>
        <p:blipFill>
          <a:blip r:embed="rId3"/>
          <a:stretch>
            <a:fillRect/>
          </a:stretch>
        </p:blipFill>
        <p:spPr>
          <a:xfrm>
            <a:off x="719138" y="11568113"/>
            <a:ext cx="304800" cy="219075"/>
          </a:xfrm>
          <a:prstGeom prst="rect">
            <a:avLst/>
          </a:prstGeom>
        </p:spPr>
      </p:pic>
      <p:sp>
        <p:nvSpPr>
          <p:cNvPr id="27" name="Line 360"/>
          <p:cNvSpPr>
            <a:spLocks noChangeShapeType="1"/>
          </p:cNvSpPr>
          <p:nvPr/>
        </p:nvSpPr>
        <p:spPr bwMode="auto">
          <a:xfrm>
            <a:off x="9158288" y="11406188"/>
            <a:ext cx="0" cy="552450"/>
          </a:xfrm>
          <a:prstGeom prst="line">
            <a:avLst/>
          </a:prstGeom>
          <a:noFill/>
          <a:ln w="28575">
            <a:solidFill>
              <a:srgbClr xmlns:mc="http://schemas.openxmlformats.org/markup-compatibility/2006" xmlns:a14="http://schemas.microsoft.com/office/drawing/2010/main" val="000000" mc:Ignorable="a14" a14:legacySpreadsheetColorIndex="64"/>
            </a:solidFill>
            <a:prstDash val="lgDashDot"/>
            <a:round/>
            <a:headEnd/>
            <a:tailEnd/>
          </a:ln>
          <a:extLst>
            <a:ext uri="{909E8E84-426E-40DD-AFC4-6F175D3DCCD1}">
              <a14:hiddenFill xmlns:a14="http://schemas.microsoft.com/office/drawing/2010/main">
                <a:noFill/>
              </a14:hiddenFill>
            </a:ext>
          </a:extLst>
        </p:spPr>
        <p:txBody>
          <a:bodyPr/>
          <a:lstStyle/>
          <a:p>
            <a:endParaRPr lang="fr-FR"/>
          </a:p>
        </p:txBody>
      </p:sp>
      <p:sp>
        <p:nvSpPr>
          <p:cNvPr id="28" name="Line 361"/>
          <p:cNvSpPr>
            <a:spLocks noChangeShapeType="1"/>
          </p:cNvSpPr>
          <p:nvPr/>
        </p:nvSpPr>
        <p:spPr bwMode="auto">
          <a:xfrm>
            <a:off x="10101263" y="11415713"/>
            <a:ext cx="0" cy="552450"/>
          </a:xfrm>
          <a:prstGeom prst="line">
            <a:avLst/>
          </a:prstGeom>
          <a:noFill/>
          <a:ln w="28575">
            <a:solidFill>
              <a:srgbClr xmlns:mc="http://schemas.openxmlformats.org/markup-compatibility/2006" xmlns:a14="http://schemas.microsoft.com/office/drawing/2010/main" val="000000" mc:Ignorable="a14" a14:legacySpreadsheetColorIndex="64"/>
            </a:solidFill>
            <a:prstDash val="lgDashDot"/>
            <a:round/>
            <a:headEnd/>
            <a:tailEnd/>
          </a:ln>
          <a:extLst>
            <a:ext uri="{909E8E84-426E-40DD-AFC4-6F175D3DCCD1}">
              <a14:hiddenFill xmlns:a14="http://schemas.microsoft.com/office/drawing/2010/main">
                <a:noFill/>
              </a14:hiddenFill>
            </a:ext>
          </a:extLst>
        </p:spPr>
        <p:txBody>
          <a:bodyPr/>
          <a:lstStyle/>
          <a:p>
            <a:endParaRPr lang="fr-FR"/>
          </a:p>
        </p:txBody>
      </p:sp>
      <p:pic>
        <p:nvPicPr>
          <p:cNvPr id="7172" name="Picture 4" descr="C:\Users\CFRANC~1\AppData\Local\Temp\msohtmlclip1\01\clip_image001.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57263" y="-5110163"/>
            <a:ext cx="314325" cy="22860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29" name="Tableau 28"/>
          <p:cNvGraphicFramePr>
            <a:graphicFrameLocks noGrp="1"/>
          </p:cNvGraphicFramePr>
          <p:nvPr/>
        </p:nvGraphicFramePr>
        <p:xfrm>
          <a:off x="467544" y="5204417"/>
          <a:ext cx="5955799" cy="1158240"/>
        </p:xfrm>
        <a:graphic>
          <a:graphicData uri="http://schemas.openxmlformats.org/drawingml/2006/table">
            <a:tbl>
              <a:tblPr/>
              <a:tblGrid>
                <a:gridCol w="1214000">
                  <a:extLst>
                    <a:ext uri="{9D8B030D-6E8A-4147-A177-3AD203B41FA5}">
                      <a16:colId xmlns:a16="http://schemas.microsoft.com/office/drawing/2014/main" val="20000"/>
                    </a:ext>
                  </a:extLst>
                </a:gridCol>
                <a:gridCol w="209706">
                  <a:extLst>
                    <a:ext uri="{9D8B030D-6E8A-4147-A177-3AD203B41FA5}">
                      <a16:colId xmlns:a16="http://schemas.microsoft.com/office/drawing/2014/main" val="20001"/>
                    </a:ext>
                  </a:extLst>
                </a:gridCol>
                <a:gridCol w="2511554">
                  <a:extLst>
                    <a:ext uri="{9D8B030D-6E8A-4147-A177-3AD203B41FA5}">
                      <a16:colId xmlns:a16="http://schemas.microsoft.com/office/drawing/2014/main" val="20002"/>
                    </a:ext>
                  </a:extLst>
                </a:gridCol>
                <a:gridCol w="550477">
                  <a:extLst>
                    <a:ext uri="{9D8B030D-6E8A-4147-A177-3AD203B41FA5}">
                      <a16:colId xmlns:a16="http://schemas.microsoft.com/office/drawing/2014/main" val="20003"/>
                    </a:ext>
                  </a:extLst>
                </a:gridCol>
                <a:gridCol w="486583">
                  <a:extLst>
                    <a:ext uri="{9D8B030D-6E8A-4147-A177-3AD203B41FA5}">
                      <a16:colId xmlns:a16="http://schemas.microsoft.com/office/drawing/2014/main" val="20004"/>
                    </a:ext>
                  </a:extLst>
                </a:gridCol>
                <a:gridCol w="486583">
                  <a:extLst>
                    <a:ext uri="{9D8B030D-6E8A-4147-A177-3AD203B41FA5}">
                      <a16:colId xmlns:a16="http://schemas.microsoft.com/office/drawing/2014/main" val="20005"/>
                    </a:ext>
                  </a:extLst>
                </a:gridCol>
                <a:gridCol w="496896">
                  <a:extLst>
                    <a:ext uri="{9D8B030D-6E8A-4147-A177-3AD203B41FA5}">
                      <a16:colId xmlns:a16="http://schemas.microsoft.com/office/drawing/2014/main" val="20006"/>
                    </a:ext>
                  </a:extLst>
                </a:gridCol>
              </a:tblGrid>
              <a:tr h="261727">
                <a:tc>
                  <a:txBody>
                    <a:bodyPr/>
                    <a:lstStyle/>
                    <a:p>
                      <a:pPr algn="l" fontAlgn="b"/>
                      <a:r>
                        <a:rPr lang="fr-FR" sz="1300" b="0" i="0" u="none" strike="noStrike" dirty="0">
                          <a:effectLst/>
                          <a:latin typeface="Bookman Old Style" panose="02050604050505020204" pitchFamily="18" charset="0"/>
                        </a:rPr>
                        <a:t>Régie (3632)</a:t>
                      </a:r>
                      <a:endParaRPr lang="fr-FR" sz="700" b="0" i="0" u="none" strike="noStrike" dirty="0">
                        <a:effectLst/>
                        <a:latin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fr-FR" sz="700" b="0" i="0" u="none" strike="noStrike">
                          <a:effectLst/>
                          <a:latin typeface="Arial" panose="020B0604020202020204" pitchFamily="34" charset="0"/>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l" fontAlgn="t"/>
                      <a:r>
                        <a:rPr lang="fr-FR" sz="1000" b="0" i="0" u="none" strike="noStrike" dirty="0">
                          <a:effectLst/>
                          <a:latin typeface="Bookman Old Style" panose="02050604050505020204" pitchFamily="18" charset="0"/>
                        </a:rPr>
                        <a:t>Centre de Coût :</a:t>
                      </a:r>
                      <a:br>
                        <a:rPr lang="fr-FR" sz="1000" b="0" i="0" u="none" strike="noStrike" dirty="0">
                          <a:effectLst/>
                          <a:latin typeface="Bookman Old Style" panose="02050604050505020204" pitchFamily="18" charset="0"/>
                        </a:rPr>
                      </a:br>
                      <a:endParaRPr lang="fr-FR" sz="1000" b="0" i="0" u="none" strike="noStrike" dirty="0">
                        <a:effectLst/>
                        <a:latin typeface="Bookman Old Style" panose="020506040505050202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fontAlgn="t"/>
                      <a:r>
                        <a:rPr lang="fr-FR" sz="800" b="0" i="0" u="none" strike="noStrike">
                          <a:effectLst/>
                          <a:latin typeface="Arial" panose="020B0604020202020204" pitchFamily="34" charset="0"/>
                        </a:rPr>
                        <a:t>DOM</a:t>
                      </a:r>
                      <a:br>
                        <a:rPr lang="fr-FR" sz="800" b="0" i="0" u="none" strike="noStrike">
                          <a:effectLst/>
                          <a:latin typeface="Arial" panose="020B0604020202020204" pitchFamily="34" charset="0"/>
                        </a:rPr>
                      </a:br>
                      <a:endParaRPr lang="fr-FR" sz="800" b="0" i="0" u="none" strike="noStrike">
                        <a:effectLst/>
                        <a:latin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fr-FR"/>
                    </a:p>
                  </a:txBody>
                  <a:tcPr/>
                </a:tc>
                <a:tc>
                  <a:txBody>
                    <a:bodyPr/>
                    <a:lstStyle/>
                    <a:p>
                      <a:pPr algn="l" fontAlgn="b"/>
                      <a:r>
                        <a:rPr lang="fr-FR" sz="2500" b="0" i="0" u="none" strike="noStrike">
                          <a:effectLst/>
                          <a:latin typeface="Arial Black" panose="020B0A04020102020204" pitchFamily="34" charset="0"/>
                        </a:rPr>
                        <a:t> </a:t>
                      </a:r>
                      <a:endParaRPr lang="fr-FR" sz="700" b="0" i="0" u="none" strike="noStrike">
                        <a:effectLst/>
                        <a:latin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fr-FR" sz="2500" b="0" i="0" u="none" strike="noStrike">
                          <a:effectLst/>
                          <a:latin typeface="Arial Black" panose="020B0A04020102020204" pitchFamily="34" charset="0"/>
                        </a:rPr>
                        <a:t> </a:t>
                      </a:r>
                      <a:endParaRPr lang="fr-FR" sz="700" b="0" i="0" u="none" strike="noStrike">
                        <a:effectLst/>
                        <a:latin typeface="Arial" panose="020B0604020202020204" pitchFamily="34" charset="0"/>
                      </a:endParaRPr>
                    </a:p>
                  </a:txBody>
                  <a:tcPr marL="0" marR="0" marT="0" marB="0" anchor="ctr">
                    <a:lnL w="12700" cap="flat" cmpd="sng" algn="ctr">
                      <a:solidFill>
                        <a:srgbClr val="000000"/>
                      </a:solidFill>
                      <a:prstDash val="dash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30320">
                <a:tc>
                  <a:txBody>
                    <a:bodyPr/>
                    <a:lstStyle/>
                    <a:p>
                      <a:pPr algn="l" fontAlgn="b"/>
                      <a:endParaRPr lang="fr-FR" sz="800" b="0" i="0" u="sng" strike="noStrike">
                        <a:effectLst/>
                        <a:latin typeface="Arial" panose="020B0604020202020204" pitchFamily="34" charset="0"/>
                      </a:endParaRP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fr-FR" sz="800" b="0" i="0" u="none" strike="noStrike">
                        <a:effectLst/>
                        <a:latin typeface="Arial" panose="020B0604020202020204" pitchFamily="34" charset="0"/>
                      </a:endParaRP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l" fontAlgn="ctr"/>
                      <a:r>
                        <a:rPr lang="fr-FR" sz="1100" b="1" i="0" u="sng" strike="noStrike">
                          <a:effectLst/>
                          <a:latin typeface="Arial" panose="020B0604020202020204" pitchFamily="34" charset="0"/>
                        </a:rPr>
                        <a:t>Date ou délai de LIVRAISON (obligatoire) :</a:t>
                      </a:r>
                      <a:r>
                        <a:rPr lang="fr-FR" sz="1100" b="0" i="0" u="none" strike="noStrike">
                          <a:effectLst/>
                          <a:latin typeface="Arial" panose="020B0604020202020204" pitchFamily="34" charset="0"/>
                        </a:rPr>
                        <a:t> </a:t>
                      </a:r>
                      <a:endParaRPr lang="fr-FR" sz="1100" b="1" i="0" u="sng" strike="noStrike">
                        <a:effectLst/>
                        <a:latin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00"/>
                    </a:solidFill>
                  </a:tcPr>
                </a:tc>
                <a:tc gridSpan="4">
                  <a:txBody>
                    <a:bodyPr/>
                    <a:lstStyle/>
                    <a:p>
                      <a:pPr algn="l" fontAlgn="b"/>
                      <a:r>
                        <a:rPr lang="fr-FR" sz="800" b="1" i="0" u="none" strike="noStrike">
                          <a:effectLst/>
                          <a:latin typeface="Arial" panose="020B0604020202020204" pitchFamily="34" charset="0"/>
                        </a:rPr>
                        <a:t>Signature </a:t>
                      </a:r>
                      <a:r>
                        <a:rPr lang="fr-FR" sz="800" b="1" i="0" u="sng" strike="noStrike">
                          <a:effectLst/>
                          <a:latin typeface="Arial" panose="020B0604020202020204" pitchFamily="34" charset="0"/>
                        </a:rPr>
                        <a:t>obligatoire</a:t>
                      </a:r>
                      <a:r>
                        <a:rPr lang="fr-FR" sz="800" b="1" i="0" u="none" strike="noStrike">
                          <a:effectLst/>
                          <a:latin typeface="Arial" panose="020B0604020202020204" pitchFamily="34" charset="0"/>
                        </a:rPr>
                        <a:t> du responsable des crédits</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fr-FR"/>
                    </a:p>
                  </a:txBody>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10001"/>
                  </a:ext>
                </a:extLst>
              </a:tr>
              <a:tr h="83753">
                <a:tc>
                  <a:txBody>
                    <a:bodyPr/>
                    <a:lstStyle/>
                    <a:p>
                      <a:pPr algn="l" fontAlgn="b"/>
                      <a:endParaRPr lang="fr-FR" sz="800" b="0" i="0" u="none" strike="noStrike">
                        <a:effectLst/>
                        <a:latin typeface="Arial" panose="020B0604020202020204" pitchFamily="34" charset="0"/>
                      </a:endParaRPr>
                    </a:p>
                  </a:txBody>
                  <a:tcPr marL="0" marR="0" marT="0" marB="0" anchor="b">
                    <a:lnL>
                      <a:noFill/>
                    </a:lnL>
                    <a:lnR>
                      <a:noFill/>
                    </a:lnR>
                    <a:lnT>
                      <a:noFill/>
                    </a:lnT>
                    <a:lnB>
                      <a:noFill/>
                    </a:lnB>
                  </a:tcPr>
                </a:tc>
                <a:tc>
                  <a:txBody>
                    <a:bodyPr/>
                    <a:lstStyle/>
                    <a:p>
                      <a:pPr algn="ctr" fontAlgn="b"/>
                      <a:endParaRPr lang="fr-FR" sz="800" b="0" i="0" u="none" strike="noStrike">
                        <a:effectLst/>
                        <a:latin typeface="Wingdings" panose="05000000000000000000" pitchFamily="2" charset="2"/>
                      </a:endParaRP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b"/>
                      <a:r>
                        <a:rPr lang="fr-FR" sz="800" b="1" i="0" u="none" strike="noStrike">
                          <a:effectLst/>
                          <a:latin typeface="Arial" panose="020B0604020202020204" pitchFamily="34" charset="0"/>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fr-FR" sz="600" b="0" i="0" u="none" strike="noStrike">
                          <a:effectLst/>
                          <a:latin typeface="Arial" panose="020B0604020202020204" pitchFamily="34" charset="0"/>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fr-FR" sz="700" b="0" i="0" u="none" strike="noStrike">
                        <a:effectLst/>
                        <a:latin typeface="Arial" panose="020B0604020202020204" pitchFamily="34" charset="0"/>
                      </a:endParaRPr>
                    </a:p>
                  </a:txBody>
                  <a:tcPr marL="0" marR="0" marT="0" marB="0" anchor="b">
                    <a:lnL>
                      <a:noFill/>
                    </a:lnL>
                    <a:lnR>
                      <a:noFill/>
                    </a:lnR>
                    <a:lnT>
                      <a:noFill/>
                    </a:lnT>
                    <a:lnB>
                      <a:noFill/>
                    </a:lnB>
                  </a:tcPr>
                </a:tc>
                <a:tc>
                  <a:txBody>
                    <a:bodyPr/>
                    <a:lstStyle/>
                    <a:p>
                      <a:pPr algn="ctr" fontAlgn="b"/>
                      <a:endParaRPr lang="fr-FR" sz="700" b="0" i="0" u="none" strike="noStrike">
                        <a:effectLst/>
                        <a:latin typeface="Arial" panose="020B0604020202020204" pitchFamily="34" charset="0"/>
                      </a:endParaRPr>
                    </a:p>
                  </a:txBody>
                  <a:tcPr marL="0" marR="0" marT="0" marB="0" anchor="b">
                    <a:lnL>
                      <a:noFill/>
                    </a:lnL>
                    <a:lnR>
                      <a:noFill/>
                    </a:lnR>
                    <a:lnT>
                      <a:noFill/>
                    </a:lnT>
                    <a:lnB>
                      <a:noFill/>
                    </a:lnB>
                  </a:tcPr>
                </a:tc>
                <a:tc>
                  <a:txBody>
                    <a:bodyPr/>
                    <a:lstStyle/>
                    <a:p>
                      <a:pPr algn="l" fontAlgn="b"/>
                      <a:r>
                        <a:rPr lang="fr-FR" sz="700" b="0" i="0" u="none" strike="noStrike">
                          <a:effectLst/>
                          <a:latin typeface="Arial" panose="020B0604020202020204" pitchFamily="34" charset="0"/>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002"/>
                  </a:ext>
                </a:extLst>
              </a:tr>
              <a:tr h="83753">
                <a:tc>
                  <a:txBody>
                    <a:bodyPr/>
                    <a:lstStyle/>
                    <a:p>
                      <a:pPr algn="l" fontAlgn="b"/>
                      <a:endParaRPr lang="fr-FR" sz="800" b="0" i="0" u="none" strike="noStrike">
                        <a:effectLst/>
                        <a:latin typeface="Arial" panose="020B0604020202020204" pitchFamily="34" charset="0"/>
                      </a:endParaRPr>
                    </a:p>
                  </a:txBody>
                  <a:tcPr marL="0" marR="0" marT="0" marB="0" anchor="b">
                    <a:lnL>
                      <a:noFill/>
                    </a:lnL>
                    <a:lnR>
                      <a:noFill/>
                    </a:lnR>
                    <a:lnT>
                      <a:noFill/>
                    </a:lnT>
                    <a:lnB>
                      <a:noFill/>
                    </a:lnB>
                  </a:tcPr>
                </a:tc>
                <a:tc>
                  <a:txBody>
                    <a:bodyPr/>
                    <a:lstStyle/>
                    <a:p>
                      <a:pPr algn="ctr" fontAlgn="b"/>
                      <a:endParaRPr lang="fr-FR" sz="800" b="0" i="0" u="none" strike="noStrike">
                        <a:effectLst/>
                        <a:latin typeface="Wingdings" panose="05000000000000000000" pitchFamily="2" charset="2"/>
                      </a:endParaRP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b"/>
                      <a:r>
                        <a:rPr lang="fr-FR" sz="700" b="0" i="0" u="none" strike="noStrike">
                          <a:effectLst/>
                          <a:latin typeface="Arial" panose="020B0604020202020204" pitchFamily="34" charset="0"/>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fr-FR" sz="700" b="0" i="0" u="none" strike="noStrike">
                          <a:effectLst/>
                          <a:latin typeface="Arial" panose="020B0604020202020204" pitchFamily="34" charset="0"/>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fr-FR" sz="700" b="0" i="0" u="none" strike="noStrike">
                        <a:effectLst/>
                        <a:latin typeface="Arial" panose="020B0604020202020204" pitchFamily="34" charset="0"/>
                      </a:endParaRPr>
                    </a:p>
                  </a:txBody>
                  <a:tcPr marL="0" marR="0" marT="0" marB="0" anchor="b">
                    <a:lnL>
                      <a:noFill/>
                    </a:lnL>
                    <a:lnR>
                      <a:noFill/>
                    </a:lnR>
                    <a:lnT>
                      <a:noFill/>
                    </a:lnT>
                    <a:lnB>
                      <a:noFill/>
                    </a:lnB>
                  </a:tcPr>
                </a:tc>
                <a:tc>
                  <a:txBody>
                    <a:bodyPr/>
                    <a:lstStyle/>
                    <a:p>
                      <a:pPr algn="ctr" fontAlgn="b"/>
                      <a:endParaRPr lang="fr-FR" sz="700" b="0" i="0" u="none" strike="noStrike">
                        <a:effectLst/>
                        <a:latin typeface="Arial" panose="020B0604020202020204" pitchFamily="34" charset="0"/>
                      </a:endParaRPr>
                    </a:p>
                  </a:txBody>
                  <a:tcPr marL="0" marR="0" marT="0" marB="0" anchor="b">
                    <a:lnL>
                      <a:noFill/>
                    </a:lnL>
                    <a:lnR>
                      <a:noFill/>
                    </a:lnR>
                    <a:lnT>
                      <a:noFill/>
                    </a:lnT>
                    <a:lnB>
                      <a:noFill/>
                    </a:lnB>
                  </a:tcPr>
                </a:tc>
                <a:tc>
                  <a:txBody>
                    <a:bodyPr/>
                    <a:lstStyle/>
                    <a:p>
                      <a:pPr algn="l" fontAlgn="b"/>
                      <a:r>
                        <a:rPr lang="fr-FR" sz="700" b="0" i="0" u="none" strike="noStrike">
                          <a:effectLst/>
                          <a:latin typeface="Arial" panose="020B0604020202020204" pitchFamily="34" charset="0"/>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003"/>
                  </a:ext>
                </a:extLst>
              </a:tr>
              <a:tr h="149231">
                <a:tc>
                  <a:txBody>
                    <a:bodyPr/>
                    <a:lstStyle/>
                    <a:p>
                      <a:pPr algn="l" fontAlgn="b"/>
                      <a:endParaRPr lang="fr-FR" sz="700" b="0" i="0" u="none" strike="noStrike">
                        <a:effectLst/>
                        <a:latin typeface="Arial" panose="020B0604020202020204" pitchFamily="34" charset="0"/>
                      </a:endParaRPr>
                    </a:p>
                  </a:txBody>
                  <a:tcPr marL="0" marR="0" marT="0" marB="0" anchor="b">
                    <a:lnL>
                      <a:noFill/>
                    </a:lnL>
                    <a:lnR>
                      <a:noFill/>
                    </a:lnR>
                    <a:lnT>
                      <a:noFill/>
                    </a:lnT>
                    <a:lnB>
                      <a:noFill/>
                    </a:lnB>
                  </a:tcPr>
                </a:tc>
                <a:tc>
                  <a:txBody>
                    <a:bodyPr/>
                    <a:lstStyle/>
                    <a:p>
                      <a:pPr algn="l" fontAlgn="b"/>
                      <a:endParaRPr lang="fr-FR" sz="700" b="0" i="0" u="none" strike="noStrike">
                        <a:effectLst/>
                        <a:latin typeface="Arial" panose="020B0604020202020204" pitchFamily="34" charset="0"/>
                      </a:endParaRP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fr-FR" sz="1300" b="0" i="0" u="none" strike="noStrike">
                          <a:effectLst/>
                          <a:latin typeface="Arial" panose="020B0604020202020204" pitchFamily="34" charset="0"/>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r>
                        <a:rPr lang="fr-FR" sz="700" b="0" i="0" u="none" strike="noStrike">
                          <a:effectLst/>
                          <a:latin typeface="Arial" panose="020B0604020202020204" pitchFamily="34" charset="0"/>
                        </a:rPr>
                        <a:t> </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l" fontAlgn="b"/>
                      <a:r>
                        <a:rPr lang="fr-FR" sz="700" b="0" i="0" u="none" strike="noStrike">
                          <a:effectLst/>
                          <a:latin typeface="Arial" panose="020B0604020202020204" pitchFamily="34" charset="0"/>
                        </a:rPr>
                        <a:t> </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fr-FR" sz="700" b="0" i="0" u="none" strike="noStrike">
                          <a:effectLst/>
                          <a:latin typeface="Arial" panose="020B0604020202020204" pitchFamily="34" charset="0"/>
                        </a:rPr>
                        <a:t> </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r>
                        <a:rPr lang="fr-FR" sz="700" b="0" i="0" u="none" strike="noStrike" dirty="0">
                          <a:effectLst/>
                          <a:latin typeface="Arial" panose="020B0604020202020204" pitchFamily="34" charset="0"/>
                        </a:rPr>
                        <a:t> </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pic>
        <p:nvPicPr>
          <p:cNvPr id="31" name="Check Box 357"/>
          <p:cNvPicPr>
            <a:picLocks noChangeAspect="1"/>
          </p:cNvPicPr>
          <p:nvPr/>
        </p:nvPicPr>
        <p:blipFill>
          <a:blip r:embed="rId3"/>
          <a:stretch>
            <a:fillRect/>
          </a:stretch>
        </p:blipFill>
        <p:spPr>
          <a:xfrm>
            <a:off x="2133600" y="19850100"/>
            <a:ext cx="304800" cy="219075"/>
          </a:xfrm>
          <a:prstGeom prst="rect">
            <a:avLst/>
          </a:prstGeom>
        </p:spPr>
      </p:pic>
      <p:sp>
        <p:nvSpPr>
          <p:cNvPr id="32" name="Line 360"/>
          <p:cNvSpPr>
            <a:spLocks noChangeShapeType="1"/>
          </p:cNvSpPr>
          <p:nvPr/>
        </p:nvSpPr>
        <p:spPr bwMode="auto">
          <a:xfrm>
            <a:off x="10572750" y="19688175"/>
            <a:ext cx="0" cy="552450"/>
          </a:xfrm>
          <a:prstGeom prst="line">
            <a:avLst/>
          </a:prstGeom>
          <a:noFill/>
          <a:ln w="28575">
            <a:solidFill>
              <a:srgbClr xmlns:mc="http://schemas.openxmlformats.org/markup-compatibility/2006" xmlns:a14="http://schemas.microsoft.com/office/drawing/2010/main" val="000000" mc:Ignorable="a14" a14:legacySpreadsheetColorIndex="64"/>
            </a:solidFill>
            <a:prstDash val="lgDashDot"/>
            <a:round/>
            <a:headEnd/>
            <a:tailEnd/>
          </a:ln>
          <a:extLst>
            <a:ext uri="{909E8E84-426E-40DD-AFC4-6F175D3DCCD1}">
              <a14:hiddenFill xmlns:a14="http://schemas.microsoft.com/office/drawing/2010/main">
                <a:noFill/>
              </a14:hiddenFill>
            </a:ext>
          </a:extLst>
        </p:spPr>
        <p:txBody>
          <a:bodyPr/>
          <a:lstStyle/>
          <a:p>
            <a:endParaRPr lang="fr-FR"/>
          </a:p>
        </p:txBody>
      </p:sp>
      <p:sp>
        <p:nvSpPr>
          <p:cNvPr id="33" name="Line 361"/>
          <p:cNvSpPr>
            <a:spLocks noChangeShapeType="1"/>
          </p:cNvSpPr>
          <p:nvPr/>
        </p:nvSpPr>
        <p:spPr bwMode="auto">
          <a:xfrm>
            <a:off x="11515725" y="19697700"/>
            <a:ext cx="0" cy="552450"/>
          </a:xfrm>
          <a:prstGeom prst="line">
            <a:avLst/>
          </a:prstGeom>
          <a:noFill/>
          <a:ln w="28575">
            <a:solidFill>
              <a:srgbClr xmlns:mc="http://schemas.openxmlformats.org/markup-compatibility/2006" xmlns:a14="http://schemas.microsoft.com/office/drawing/2010/main" val="000000" mc:Ignorable="a14" a14:legacySpreadsheetColorIndex="64"/>
            </a:solidFill>
            <a:prstDash val="lgDashDot"/>
            <a:round/>
            <a:headEnd/>
            <a:tailEnd/>
          </a:ln>
          <a:extLst>
            <a:ext uri="{909E8E84-426E-40DD-AFC4-6F175D3DCCD1}">
              <a14:hiddenFill xmlns:a14="http://schemas.microsoft.com/office/drawing/2010/main">
                <a:noFill/>
              </a14:hiddenFill>
            </a:ext>
          </a:extLst>
        </p:spPr>
        <p:txBody>
          <a:bodyPr/>
          <a:lstStyle/>
          <a:p>
            <a:endParaRPr lang="fr-FR"/>
          </a:p>
        </p:txBody>
      </p:sp>
      <p:cxnSp>
        <p:nvCxnSpPr>
          <p:cNvPr id="41" name="Connecteur droit avec flèche 40"/>
          <p:cNvCxnSpPr/>
          <p:nvPr/>
        </p:nvCxnSpPr>
        <p:spPr>
          <a:xfrm flipH="1">
            <a:off x="2987824" y="2506715"/>
            <a:ext cx="4184848" cy="3635749"/>
          </a:xfrm>
          <a:prstGeom prst="straightConnector1">
            <a:avLst/>
          </a:prstGeom>
          <a:ln w="22225">
            <a:solidFill>
              <a:schemeClr val="tx1">
                <a:lumMod val="75000"/>
                <a:lumOff val="25000"/>
              </a:schemeClr>
            </a:solidFill>
            <a:tailEnd type="triangle"/>
          </a:ln>
        </p:spPr>
        <p:style>
          <a:lnRef idx="2">
            <a:schemeClr val="accent1"/>
          </a:lnRef>
          <a:fillRef idx="0">
            <a:schemeClr val="accent1"/>
          </a:fillRef>
          <a:effectRef idx="1">
            <a:schemeClr val="accent1"/>
          </a:effectRef>
          <a:fontRef idx="minor">
            <a:schemeClr val="tx1"/>
          </a:fontRef>
        </p:style>
      </p:cxnSp>
      <p:cxnSp>
        <p:nvCxnSpPr>
          <p:cNvPr id="43" name="Connecteur droit avec flèche 42"/>
          <p:cNvCxnSpPr/>
          <p:nvPr/>
        </p:nvCxnSpPr>
        <p:spPr>
          <a:xfrm flipH="1">
            <a:off x="5237100" y="2506715"/>
            <a:ext cx="2210954" cy="3712907"/>
          </a:xfrm>
          <a:prstGeom prst="straightConnector1">
            <a:avLst/>
          </a:prstGeom>
          <a:ln w="22225">
            <a:solidFill>
              <a:schemeClr val="tx1">
                <a:lumMod val="75000"/>
                <a:lumOff val="25000"/>
              </a:schemeClr>
            </a:solidFill>
            <a:tailEnd type="triangle"/>
          </a:ln>
        </p:spPr>
        <p:style>
          <a:lnRef idx="2">
            <a:schemeClr val="accent1"/>
          </a:lnRef>
          <a:fillRef idx="0">
            <a:schemeClr val="accent1"/>
          </a:fillRef>
          <a:effectRef idx="1">
            <a:schemeClr val="accent1"/>
          </a:effectRef>
          <a:fontRef idx="minor">
            <a:schemeClr val="tx1"/>
          </a:fontRef>
        </p:style>
      </p:cxnSp>
      <p:sp>
        <p:nvSpPr>
          <p:cNvPr id="7178" name="ZoneTexte 7177"/>
          <p:cNvSpPr txBox="1"/>
          <p:nvPr/>
        </p:nvSpPr>
        <p:spPr>
          <a:xfrm>
            <a:off x="6733571" y="4480928"/>
            <a:ext cx="2196331" cy="646331"/>
          </a:xfrm>
          <a:prstGeom prst="rect">
            <a:avLst/>
          </a:prstGeom>
          <a:noFill/>
        </p:spPr>
        <p:txBody>
          <a:bodyPr wrap="square" rtlCol="0">
            <a:spAutoFit/>
          </a:bodyPr>
          <a:lstStyle/>
          <a:p>
            <a:pPr algn="ctr"/>
            <a:r>
              <a:rPr lang="fr-FR" sz="1200" dirty="0"/>
              <a:t>Document transmis sur simple demande par l’antenne Financière</a:t>
            </a:r>
          </a:p>
        </p:txBody>
      </p:sp>
    </p:spTree>
    <p:extLst>
      <p:ext uri="{BB962C8B-B14F-4D97-AF65-F5344CB8AC3E}">
        <p14:creationId xmlns:p14="http://schemas.microsoft.com/office/powerpoint/2010/main" val="5678290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7544" y="75863"/>
            <a:ext cx="8229600" cy="619125"/>
          </a:xfrm>
        </p:spPr>
        <p:txBody>
          <a:bodyPr/>
          <a:lstStyle/>
          <a:p>
            <a:r>
              <a:rPr lang="fr-FR" dirty="0"/>
              <a:t>Comment passer une commande </a:t>
            </a:r>
          </a:p>
        </p:txBody>
      </p:sp>
      <p:sp>
        <p:nvSpPr>
          <p:cNvPr id="18" name="Rectangle 3"/>
          <p:cNvSpPr>
            <a:spLocks noChangeArrowheads="1"/>
          </p:cNvSpPr>
          <p:nvPr/>
        </p:nvSpPr>
        <p:spPr bwMode="auto">
          <a:xfrm>
            <a:off x="323528" y="694988"/>
            <a:ext cx="8373616" cy="15388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1100" b="0" i="0" u="none" strike="noStrike" cap="none" normalizeH="0" baseline="0" dirty="0">
                <a:ln>
                  <a:noFill/>
                </a:ln>
                <a:solidFill>
                  <a:srgbClr val="330033"/>
                </a:solidFill>
                <a:effectLst/>
                <a:latin typeface="Arial" panose="020B0604020202020204" pitchFamily="34" charset="0"/>
                <a:ea typeface="Calibri" panose="020F0502020204030204" pitchFamily="34" charset="0"/>
              </a:rPr>
              <a:t> </a:t>
            </a:r>
            <a:endParaRPr kumimoji="0" lang="fr-FR" altLang="fr-FR" sz="6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1200" b="0" i="0" u="none" strike="noStrike" cap="none" normalizeH="0" baseline="0" dirty="0">
                <a:ln>
                  <a:noFill/>
                </a:ln>
                <a:solidFill>
                  <a:srgbClr val="330033"/>
                </a:solidFill>
                <a:effectLst/>
                <a:latin typeface="Symbol" panose="05050102010706020507" pitchFamily="18" charset="2"/>
                <a:ea typeface="Calibri" panose="020F0502020204030204" pitchFamily="34" charset="0"/>
                <a:cs typeface="Times New Roman" panose="02020603050405020304" pitchFamily="18" charset="0"/>
              </a:rPr>
              <a:t>·</a:t>
            </a:r>
            <a:r>
              <a:rPr kumimoji="0" lang="fr-FR" altLang="fr-FR" sz="1000" b="0" i="0" u="none" strike="noStrike" cap="none" normalizeH="0" baseline="0" dirty="0">
                <a:ln>
                  <a:noFill/>
                </a:ln>
                <a:solidFill>
                  <a:srgbClr val="330033"/>
                </a:solidFill>
                <a:effectLst/>
                <a:latin typeface="Times New Roman" panose="02020603050405020304" pitchFamily="18" charset="0"/>
                <a:ea typeface="Calibri" panose="020F0502020204030204" pitchFamily="34" charset="0"/>
                <a:cs typeface="Times New Roman" panose="02020603050405020304" pitchFamily="18" charset="0"/>
              </a:rPr>
              <a:t>         </a:t>
            </a:r>
            <a:r>
              <a:rPr kumimoji="0" lang="fr-FR" altLang="fr-FR" sz="1200" b="0" i="0" u="none" strike="noStrike" cap="none" normalizeH="0" baseline="0" dirty="0">
                <a:ln>
                  <a:noFill/>
                </a:ln>
                <a:solidFill>
                  <a:srgbClr val="330033"/>
                </a:solidFill>
                <a:effectLst/>
                <a:latin typeface="Comic Sans MS" panose="030F0702030302020204" pitchFamily="66" charset="0"/>
                <a:ea typeface="Calibri" panose="020F0502020204030204" pitchFamily="34" charset="0"/>
                <a:cs typeface="Times New Roman" panose="02020603050405020304" pitchFamily="18" charset="0"/>
              </a:rPr>
              <a:t>Les précommandes doivent être transmise avec </a:t>
            </a:r>
            <a:r>
              <a:rPr kumimoji="0" lang="fr-FR" altLang="fr-FR" sz="1200" b="1" i="0" u="none" strike="noStrike" cap="none" normalizeH="0" baseline="0" dirty="0">
                <a:ln>
                  <a:noFill/>
                </a:ln>
                <a:solidFill>
                  <a:srgbClr val="FF0000"/>
                </a:solidFill>
                <a:effectLst/>
                <a:latin typeface="Comic Sans MS" panose="030F0702030302020204" pitchFamily="66" charset="0"/>
                <a:ea typeface="Calibri" panose="020F0502020204030204" pitchFamily="34" charset="0"/>
                <a:cs typeface="Times New Roman" panose="02020603050405020304" pitchFamily="18" charset="0"/>
              </a:rPr>
              <a:t>un devis</a:t>
            </a:r>
            <a:r>
              <a:rPr kumimoji="0" lang="fr-FR" altLang="fr-FR" sz="1200" b="0" i="0" u="none" strike="noStrike" cap="none" normalizeH="0" baseline="0" dirty="0">
                <a:ln>
                  <a:noFill/>
                </a:ln>
                <a:solidFill>
                  <a:srgbClr val="FF0000"/>
                </a:solidFill>
                <a:effectLst/>
                <a:latin typeface="Comic Sans MS" panose="030F0702030302020204" pitchFamily="66" charset="0"/>
                <a:ea typeface="Calibri" panose="020F0502020204030204" pitchFamily="34" charset="0"/>
                <a:cs typeface="Times New Roman" panose="02020603050405020304" pitchFamily="18" charset="0"/>
              </a:rPr>
              <a:t> </a:t>
            </a:r>
            <a:r>
              <a:rPr kumimoji="0" lang="fr-FR" altLang="fr-FR" sz="1200" b="0" i="0" u="none" strike="noStrike" cap="none" normalizeH="0" baseline="0" dirty="0">
                <a:ln>
                  <a:noFill/>
                </a:ln>
                <a:solidFill>
                  <a:srgbClr val="330033"/>
                </a:solidFill>
                <a:effectLst/>
                <a:latin typeface="Comic Sans MS" panose="030F0702030302020204" pitchFamily="66" charset="0"/>
                <a:ea typeface="Calibri" panose="020F0502020204030204" pitchFamily="34" charset="0"/>
                <a:cs typeface="Times New Roman" panose="02020603050405020304" pitchFamily="18" charset="0"/>
              </a:rPr>
              <a:t>(impression écran si prix internet)</a:t>
            </a:r>
            <a:endParaRPr kumimoji="0" lang="fr-FR" altLang="fr-FR" sz="9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1200" b="0" i="0" u="none" strike="noStrike" cap="none" normalizeH="0" baseline="0" dirty="0">
                <a:ln>
                  <a:noFill/>
                </a:ln>
                <a:solidFill>
                  <a:srgbClr val="330033"/>
                </a:solidFill>
                <a:effectLst/>
                <a:latin typeface="Symbol" panose="05050102010706020507" pitchFamily="18" charset="2"/>
                <a:ea typeface="Calibri" panose="020F0502020204030204" pitchFamily="34" charset="0"/>
                <a:cs typeface="Times New Roman" panose="02020603050405020304" pitchFamily="18" charset="0"/>
              </a:rPr>
              <a:t>·</a:t>
            </a:r>
            <a:r>
              <a:rPr kumimoji="0" lang="fr-FR" altLang="fr-FR" sz="1000" b="0" i="0" u="none" strike="noStrike" cap="none" normalizeH="0" baseline="0" dirty="0">
                <a:ln>
                  <a:noFill/>
                </a:ln>
                <a:solidFill>
                  <a:srgbClr val="330033"/>
                </a:solidFill>
                <a:effectLst/>
                <a:latin typeface="Times New Roman" panose="02020603050405020304" pitchFamily="18" charset="0"/>
                <a:ea typeface="Calibri" panose="020F0502020204030204" pitchFamily="34" charset="0"/>
                <a:cs typeface="Times New Roman" panose="02020603050405020304" pitchFamily="18" charset="0"/>
              </a:rPr>
              <a:t>         </a:t>
            </a:r>
            <a:r>
              <a:rPr kumimoji="0" lang="fr-FR" altLang="fr-FR" sz="1200" b="0" i="0" u="none" strike="noStrike" cap="none" normalizeH="0" baseline="0" dirty="0">
                <a:ln>
                  <a:noFill/>
                </a:ln>
                <a:solidFill>
                  <a:srgbClr val="330033"/>
                </a:solidFill>
                <a:effectLst/>
                <a:latin typeface="Comic Sans MS" panose="030F0702030302020204" pitchFamily="66" charset="0"/>
                <a:ea typeface="Calibri" panose="020F0502020204030204" pitchFamily="34" charset="0"/>
                <a:cs typeface="Times New Roman" panose="02020603050405020304" pitchFamily="18" charset="0"/>
              </a:rPr>
              <a:t>Les précommandes doivent être </a:t>
            </a:r>
            <a:r>
              <a:rPr kumimoji="0" lang="fr-FR" altLang="fr-FR" sz="1200" b="1" i="0" u="none" strike="noStrike" cap="none" normalizeH="0" baseline="0" dirty="0">
                <a:ln>
                  <a:noFill/>
                </a:ln>
                <a:solidFill>
                  <a:srgbClr val="FF0000"/>
                </a:solidFill>
                <a:effectLst/>
                <a:latin typeface="Comic Sans MS" panose="030F0702030302020204" pitchFamily="66" charset="0"/>
                <a:ea typeface="Calibri" panose="020F0502020204030204" pitchFamily="34" charset="0"/>
                <a:cs typeface="Times New Roman" panose="02020603050405020304" pitchFamily="18" charset="0"/>
              </a:rPr>
              <a:t>obligatoirement signées</a:t>
            </a:r>
            <a:r>
              <a:rPr kumimoji="0" lang="fr-FR" altLang="fr-FR" sz="1200" b="0" i="0" u="none" strike="noStrike" cap="none" normalizeH="0" baseline="0" dirty="0">
                <a:ln>
                  <a:noFill/>
                </a:ln>
                <a:solidFill>
                  <a:srgbClr val="FF0000"/>
                </a:solidFill>
                <a:effectLst/>
                <a:latin typeface="Comic Sans MS" panose="030F0702030302020204" pitchFamily="66" charset="0"/>
                <a:ea typeface="Calibri" panose="020F0502020204030204" pitchFamily="34" charset="0"/>
                <a:cs typeface="Times New Roman" panose="02020603050405020304" pitchFamily="18" charset="0"/>
              </a:rPr>
              <a:t> </a:t>
            </a:r>
            <a:r>
              <a:rPr kumimoji="0" lang="fr-FR" altLang="fr-FR" sz="1200" b="0" i="0" u="none" strike="noStrike" cap="none" normalizeH="0" baseline="0" dirty="0">
                <a:ln>
                  <a:noFill/>
                </a:ln>
                <a:solidFill>
                  <a:srgbClr val="330033"/>
                </a:solidFill>
                <a:effectLst/>
                <a:latin typeface="Comic Sans MS" panose="030F0702030302020204" pitchFamily="66" charset="0"/>
                <a:ea typeface="Calibri" panose="020F0502020204030204" pitchFamily="34" charset="0"/>
                <a:cs typeface="Times New Roman" panose="02020603050405020304" pitchFamily="18" charset="0"/>
              </a:rPr>
              <a:t>par le responsable des crédits</a:t>
            </a:r>
            <a:endParaRPr kumimoji="0" lang="fr-FR" altLang="fr-FR" sz="9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1200" b="0" i="0" u="none" strike="noStrike" cap="none" normalizeH="0" baseline="0" dirty="0">
                <a:ln>
                  <a:noFill/>
                </a:ln>
                <a:solidFill>
                  <a:srgbClr val="330033"/>
                </a:solidFill>
                <a:effectLst/>
                <a:latin typeface="Symbol" panose="05050102010706020507" pitchFamily="18" charset="2"/>
                <a:ea typeface="Calibri" panose="020F0502020204030204" pitchFamily="34" charset="0"/>
                <a:cs typeface="Times New Roman" panose="02020603050405020304" pitchFamily="18" charset="0"/>
              </a:rPr>
              <a:t>·</a:t>
            </a:r>
            <a:r>
              <a:rPr kumimoji="0" lang="fr-FR" altLang="fr-FR" sz="1000" b="0" i="0" u="none" strike="noStrike" cap="none" normalizeH="0" baseline="0" dirty="0">
                <a:ln>
                  <a:noFill/>
                </a:ln>
                <a:solidFill>
                  <a:srgbClr val="330033"/>
                </a:solidFill>
                <a:effectLst/>
                <a:latin typeface="Times New Roman" panose="02020603050405020304" pitchFamily="18" charset="0"/>
                <a:ea typeface="Calibri" panose="020F0502020204030204" pitchFamily="34" charset="0"/>
                <a:cs typeface="Times New Roman" panose="02020603050405020304" pitchFamily="18" charset="0"/>
              </a:rPr>
              <a:t>         </a:t>
            </a:r>
            <a:r>
              <a:rPr kumimoji="0" lang="fr-FR" altLang="fr-FR" sz="1200" b="0" i="0" u="none" strike="noStrike" cap="none" normalizeH="0" baseline="0" dirty="0">
                <a:ln>
                  <a:noFill/>
                </a:ln>
                <a:solidFill>
                  <a:srgbClr val="330033"/>
                </a:solidFill>
                <a:effectLst/>
                <a:latin typeface="Comic Sans MS" panose="030F0702030302020204" pitchFamily="66" charset="0"/>
                <a:ea typeface="Calibri" panose="020F0502020204030204" pitchFamily="34" charset="0"/>
                <a:cs typeface="Times New Roman" panose="02020603050405020304" pitchFamily="18" charset="0"/>
              </a:rPr>
              <a:t>Les précommandes doivent nous parvenir </a:t>
            </a:r>
            <a:r>
              <a:rPr kumimoji="0" lang="fr-FR" altLang="fr-FR" sz="1200" b="1" i="0" u="none" strike="noStrike" cap="none" normalizeH="0" baseline="0" dirty="0">
                <a:ln>
                  <a:noFill/>
                </a:ln>
                <a:solidFill>
                  <a:srgbClr val="FF0000"/>
                </a:solidFill>
                <a:effectLst/>
                <a:latin typeface="Comic Sans MS" panose="030F0702030302020204" pitchFamily="66" charset="0"/>
                <a:ea typeface="Calibri" panose="020F0502020204030204" pitchFamily="34" charset="0"/>
                <a:cs typeface="Times New Roman" panose="02020603050405020304" pitchFamily="18" charset="0"/>
              </a:rPr>
              <a:t>avant</a:t>
            </a:r>
            <a:r>
              <a:rPr kumimoji="0" lang="fr-FR" altLang="fr-FR" sz="1200" b="0" i="0" u="none" strike="noStrike" cap="none" normalizeH="0" baseline="0" dirty="0">
                <a:ln>
                  <a:noFill/>
                </a:ln>
                <a:solidFill>
                  <a:srgbClr val="330033"/>
                </a:solidFill>
                <a:effectLst/>
                <a:latin typeface="Comic Sans MS" panose="030F0702030302020204" pitchFamily="66" charset="0"/>
                <a:ea typeface="Calibri" panose="020F0502020204030204" pitchFamily="34" charset="0"/>
                <a:cs typeface="Times New Roman" panose="02020603050405020304" pitchFamily="18" charset="0"/>
              </a:rPr>
              <a:t> le début de l’achat et/ou des travaux envisagés</a:t>
            </a:r>
            <a:endParaRPr kumimoji="0" lang="fr-FR" altLang="fr-FR" sz="9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1200" b="0" i="0" u="none" strike="noStrike" cap="none" normalizeH="0" baseline="0" dirty="0">
                <a:ln>
                  <a:noFill/>
                </a:ln>
                <a:solidFill>
                  <a:srgbClr val="330033"/>
                </a:solidFill>
                <a:effectLst/>
                <a:latin typeface="Symbol" panose="05050102010706020507" pitchFamily="18" charset="2"/>
                <a:ea typeface="Calibri" panose="020F0502020204030204" pitchFamily="34" charset="0"/>
                <a:cs typeface="Times New Roman" panose="02020603050405020304" pitchFamily="18" charset="0"/>
              </a:rPr>
              <a:t>·</a:t>
            </a:r>
            <a:r>
              <a:rPr kumimoji="0" lang="fr-FR" altLang="fr-FR" sz="1000" b="0" i="0" u="none" strike="noStrike" cap="none" normalizeH="0" baseline="0" dirty="0">
                <a:ln>
                  <a:noFill/>
                </a:ln>
                <a:solidFill>
                  <a:srgbClr val="330033"/>
                </a:solidFill>
                <a:effectLst/>
                <a:latin typeface="Times New Roman" panose="02020603050405020304" pitchFamily="18" charset="0"/>
                <a:ea typeface="Calibri" panose="020F0502020204030204" pitchFamily="34" charset="0"/>
                <a:cs typeface="Times New Roman" panose="02020603050405020304" pitchFamily="18" charset="0"/>
              </a:rPr>
              <a:t>         </a:t>
            </a:r>
            <a:r>
              <a:rPr kumimoji="0" lang="fr-FR" altLang="fr-FR" sz="1200" b="0" i="0" u="none" strike="noStrike" cap="none" normalizeH="0" baseline="0" dirty="0">
                <a:ln>
                  <a:noFill/>
                </a:ln>
                <a:solidFill>
                  <a:srgbClr val="330033"/>
                </a:solidFill>
                <a:effectLst/>
                <a:latin typeface="Comic Sans MS" panose="030F0702030302020204" pitchFamily="66" charset="0"/>
                <a:ea typeface="Calibri" panose="020F0502020204030204" pitchFamily="34" charset="0"/>
                <a:cs typeface="Times New Roman" panose="02020603050405020304" pitchFamily="18" charset="0"/>
              </a:rPr>
              <a:t>Dans le mesure du possible, nous fournir une adresse mail et le nom de votre contact afin de créer le cas échéant le fournisseur, et surtout lui faire parvenir la commande</a:t>
            </a:r>
            <a:endParaRPr kumimoji="0" lang="fr-FR" altLang="fr-FR" sz="9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1200" b="0" i="0" u="none" strike="noStrike" cap="none" normalizeH="0" baseline="0" dirty="0">
                <a:ln>
                  <a:noFill/>
                </a:ln>
                <a:solidFill>
                  <a:srgbClr val="330033"/>
                </a:solidFill>
                <a:effectLst/>
                <a:latin typeface="Symbol" panose="05050102010706020507" pitchFamily="18" charset="2"/>
                <a:ea typeface="Calibri" panose="020F0502020204030204" pitchFamily="34" charset="0"/>
                <a:cs typeface="Times New Roman" panose="02020603050405020304" pitchFamily="18" charset="0"/>
              </a:rPr>
              <a:t>·</a:t>
            </a:r>
            <a:r>
              <a:rPr kumimoji="0" lang="fr-FR" altLang="fr-FR" sz="1000" b="0" i="0" u="none" strike="noStrike" cap="none" normalizeH="0" baseline="0" dirty="0">
                <a:ln>
                  <a:noFill/>
                </a:ln>
                <a:solidFill>
                  <a:srgbClr val="330033"/>
                </a:solidFill>
                <a:effectLst/>
                <a:latin typeface="Times New Roman" panose="02020603050405020304" pitchFamily="18" charset="0"/>
                <a:ea typeface="Calibri" panose="020F0502020204030204" pitchFamily="34" charset="0"/>
                <a:cs typeface="Times New Roman" panose="02020603050405020304" pitchFamily="18" charset="0"/>
              </a:rPr>
              <a:t>         </a:t>
            </a:r>
            <a:r>
              <a:rPr kumimoji="0" lang="fr-FR" altLang="fr-FR" sz="1200" b="0" i="0" u="none" strike="noStrike" cap="none" normalizeH="0" baseline="0" dirty="0">
                <a:ln>
                  <a:noFill/>
                </a:ln>
                <a:solidFill>
                  <a:srgbClr val="330033"/>
                </a:solidFill>
                <a:effectLst/>
                <a:latin typeface="Comic Sans MS" panose="030F0702030302020204" pitchFamily="66" charset="0"/>
                <a:ea typeface="Calibri" panose="020F0502020204030204" pitchFamily="34" charset="0"/>
                <a:cs typeface="Times New Roman" panose="02020603050405020304" pitchFamily="18" charset="0"/>
              </a:rPr>
              <a:t>Idéalement, le circuit devrait être le suivant :</a:t>
            </a:r>
            <a:endParaRPr kumimoji="0" lang="fr-FR" altLang="fr-FR" sz="1600" b="0" i="0" u="none" strike="noStrike" cap="none" normalizeH="0" baseline="0" dirty="0">
              <a:ln>
                <a:noFill/>
              </a:ln>
              <a:solidFill>
                <a:srgbClr val="330033"/>
              </a:solidFill>
              <a:effectLst/>
              <a:ea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1100" b="0" i="0" u="none" strike="noStrike" cap="none" normalizeH="0" baseline="0" dirty="0">
                <a:ln>
                  <a:noFill/>
                </a:ln>
                <a:solidFill>
                  <a:srgbClr val="330033"/>
                </a:solidFill>
                <a:effectLst/>
                <a:latin typeface="Arial" panose="020B0604020202020204" pitchFamily="34" charset="0"/>
                <a:ea typeface="Calibri" panose="020F0502020204030204" pitchFamily="34" charset="0"/>
              </a:rPr>
              <a:t> </a:t>
            </a:r>
            <a:r>
              <a:rPr kumimoji="0" lang="fr-FR" altLang="fr-FR" sz="600" b="0" i="0" u="none" strike="noStrike" cap="none" normalizeH="0" baseline="0" dirty="0">
                <a:ln>
                  <a:noFill/>
                </a:ln>
                <a:solidFill>
                  <a:schemeClr val="tx1"/>
                </a:solidFill>
                <a:effectLst/>
                <a:latin typeface="Arial" panose="020B0604020202020204" pitchFamily="34" charset="0"/>
              </a:rPr>
              <a:t> </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pic>
        <p:nvPicPr>
          <p:cNvPr id="1028" name="Image 2" descr="image0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5694" y="2381538"/>
            <a:ext cx="7353300" cy="3781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16400357"/>
      </p:ext>
    </p:extLst>
  </p:cSld>
  <p:clrMapOvr>
    <a:masterClrMapping/>
  </p:clrMapOvr>
</p:sld>
</file>

<file path=ppt/theme/theme1.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15619</TotalTime>
  <Words>2012</Words>
  <Application>Microsoft Macintosh PowerPoint</Application>
  <PresentationFormat>Affichage à l'écran (4:3)</PresentationFormat>
  <Paragraphs>364</Paragraphs>
  <Slides>24</Slides>
  <Notes>1</Notes>
  <HiddenSlides>0</HiddenSlides>
  <MMClips>0</MMClips>
  <ScaleCrop>false</ScaleCrop>
  <HeadingPairs>
    <vt:vector size="6" baseType="variant">
      <vt:variant>
        <vt:lpstr>Polices utilisées</vt:lpstr>
      </vt:variant>
      <vt:variant>
        <vt:i4>11</vt:i4>
      </vt:variant>
      <vt:variant>
        <vt:lpstr>Thème</vt:lpstr>
      </vt:variant>
      <vt:variant>
        <vt:i4>1</vt:i4>
      </vt:variant>
      <vt:variant>
        <vt:lpstr>Titres des diapositives</vt:lpstr>
      </vt:variant>
      <vt:variant>
        <vt:i4>24</vt:i4>
      </vt:variant>
    </vt:vector>
  </HeadingPairs>
  <TitlesOfParts>
    <vt:vector size="36" baseType="lpstr">
      <vt:lpstr>Arial</vt:lpstr>
      <vt:lpstr>Arial Black</vt:lpstr>
      <vt:lpstr>Baskerville Old Face</vt:lpstr>
      <vt:lpstr>Bookman Old Style</vt:lpstr>
      <vt:lpstr>Calibri</vt:lpstr>
      <vt:lpstr>Comic Sans MS</vt:lpstr>
      <vt:lpstr>Futura t</vt:lpstr>
      <vt:lpstr>Gill Sans</vt:lpstr>
      <vt:lpstr>Symbol</vt:lpstr>
      <vt:lpstr>Times New Roman</vt:lpstr>
      <vt:lpstr>Wingdings</vt:lpstr>
      <vt:lpstr>Thème Office</vt:lpstr>
      <vt:lpstr>Présentation PowerPoint</vt:lpstr>
      <vt:lpstr>Ordre de passage</vt:lpstr>
      <vt:lpstr>Le Budget</vt:lpstr>
      <vt:lpstr>Quelques notions </vt:lpstr>
      <vt:lpstr>Budget : Quelques notions </vt:lpstr>
      <vt:lpstr>Le budget du DRIVE</vt:lpstr>
      <vt:lpstr>Le budget de l’ISAT</vt:lpstr>
      <vt:lpstr>Comment passer une commande </vt:lpstr>
      <vt:lpstr>Comment passer une commande </vt:lpstr>
      <vt:lpstr>La procédure pour une mission</vt:lpstr>
      <vt:lpstr>Annexe financière : Contacts</vt:lpstr>
      <vt:lpstr>Ordre de passage</vt:lpstr>
      <vt:lpstr>Présentation PowerPoint</vt:lpstr>
      <vt:lpstr>Présentation PowerPoint</vt:lpstr>
      <vt:lpstr>Présentation PowerPoint</vt:lpstr>
      <vt:lpstr>Présentation PowerPoint</vt:lpstr>
      <vt:lpstr>L’informatique ?</vt:lpstr>
      <vt:lpstr>Ordre de passage</vt:lpstr>
      <vt:lpstr>Fonctionnement du DRIVE</vt:lpstr>
      <vt:lpstr>Fonctionnement du DRIVE</vt:lpstr>
      <vt:lpstr>Fonctionnement du DRIVE</vt:lpstr>
      <vt:lpstr>Fonctionnement du DRIVE</vt:lpstr>
      <vt:lpstr>Fonctionnement du DRIVE</vt:lpstr>
      <vt:lpstr>MT180 – apprendre à pitcher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BRISSÉ</dc:creator>
  <cp:lastModifiedBy>Sidi Mohammed senouci</cp:lastModifiedBy>
  <cp:revision>253</cp:revision>
  <cp:lastPrinted>2012-12-17T21:41:15Z</cp:lastPrinted>
  <dcterms:created xsi:type="dcterms:W3CDTF">2012-08-29T16:08:11Z</dcterms:created>
  <dcterms:modified xsi:type="dcterms:W3CDTF">2022-06-14T08:22:39Z</dcterms:modified>
</cp:coreProperties>
</file>