
<file path=[Content_Types].xml><?xml version="1.0" encoding="utf-8"?>
<Types xmlns="http://schemas.openxmlformats.org/package/2006/content-types">
  <Default Extension="emf" ContentType="image/x-emf"/>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5.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6.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 id="2147483672" r:id="rId3"/>
  </p:sldMasterIdLst>
  <p:notesMasterIdLst>
    <p:notesMasterId r:id="rId35"/>
  </p:notesMasterIdLst>
  <p:handoutMasterIdLst>
    <p:handoutMasterId r:id="rId36"/>
  </p:handoutMasterIdLst>
  <p:sldIdLst>
    <p:sldId id="342" r:id="rId4"/>
    <p:sldId id="488" r:id="rId5"/>
    <p:sldId id="487" r:id="rId6"/>
    <p:sldId id="489" r:id="rId7"/>
    <p:sldId id="454" r:id="rId8"/>
    <p:sldId id="490" r:id="rId9"/>
    <p:sldId id="480" r:id="rId10"/>
    <p:sldId id="478" r:id="rId11"/>
    <p:sldId id="420" r:id="rId12"/>
    <p:sldId id="396" r:id="rId13"/>
    <p:sldId id="452" r:id="rId14"/>
    <p:sldId id="456" r:id="rId15"/>
    <p:sldId id="453" r:id="rId16"/>
    <p:sldId id="493" r:id="rId17"/>
    <p:sldId id="485" r:id="rId18"/>
    <p:sldId id="458" r:id="rId19"/>
    <p:sldId id="455" r:id="rId20"/>
    <p:sldId id="486" r:id="rId21"/>
    <p:sldId id="459" r:id="rId22"/>
    <p:sldId id="494" r:id="rId23"/>
    <p:sldId id="461" r:id="rId24"/>
    <p:sldId id="462" r:id="rId25"/>
    <p:sldId id="479" r:id="rId26"/>
    <p:sldId id="469" r:id="rId27"/>
    <p:sldId id="481" r:id="rId28"/>
    <p:sldId id="492" r:id="rId29"/>
    <p:sldId id="491" r:id="rId30"/>
    <p:sldId id="476" r:id="rId31"/>
    <p:sldId id="482" r:id="rId32"/>
    <p:sldId id="483" r:id="rId33"/>
    <p:sldId id="484" r:id="rId34"/>
  </p:sldIdLst>
  <p:sldSz cx="9144000" cy="6858000" type="screen4x3"/>
  <p:notesSz cx="10234613" cy="7099300"/>
  <p:defaultTextStyle>
    <a:defPPr>
      <a:defRPr lang="en-GB"/>
    </a:defPPr>
    <a:lvl1pPr algn="l" defTabSz="449263" rtl="0" fontAlgn="base">
      <a:lnSpc>
        <a:spcPct val="95000"/>
      </a:lnSpc>
      <a:spcBef>
        <a:spcPct val="0"/>
      </a:spcBef>
      <a:spcAft>
        <a:spcPct val="0"/>
      </a:spcAft>
      <a:buClr>
        <a:srgbClr val="000000"/>
      </a:buClr>
      <a:buSzPct val="100000"/>
      <a:buFont typeface="Times New Roman" pitchFamily="-1" charset="0"/>
      <a:defRPr sz="2400" kern="1200">
        <a:solidFill>
          <a:schemeClr val="bg1"/>
        </a:solidFill>
        <a:latin typeface="Times New Roman" pitchFamily="-1" charset="0"/>
        <a:ea typeface="Arial Unicode MS" pitchFamily="-1" charset="0"/>
        <a:cs typeface="Arial Unicode MS" pitchFamily="-1" charset="0"/>
      </a:defRPr>
    </a:lvl1pPr>
    <a:lvl2pPr marL="457200" algn="l" defTabSz="449263" rtl="0" fontAlgn="base">
      <a:lnSpc>
        <a:spcPct val="95000"/>
      </a:lnSpc>
      <a:spcBef>
        <a:spcPct val="0"/>
      </a:spcBef>
      <a:spcAft>
        <a:spcPct val="0"/>
      </a:spcAft>
      <a:buClr>
        <a:srgbClr val="000000"/>
      </a:buClr>
      <a:buSzPct val="100000"/>
      <a:buFont typeface="Times New Roman" pitchFamily="-1" charset="0"/>
      <a:defRPr sz="2400" kern="1200">
        <a:solidFill>
          <a:schemeClr val="bg1"/>
        </a:solidFill>
        <a:latin typeface="Times New Roman" pitchFamily="-1" charset="0"/>
        <a:ea typeface="Arial Unicode MS" pitchFamily="-1" charset="0"/>
        <a:cs typeface="Arial Unicode MS" pitchFamily="-1" charset="0"/>
      </a:defRPr>
    </a:lvl2pPr>
    <a:lvl3pPr marL="914400" algn="l" defTabSz="449263" rtl="0" fontAlgn="base">
      <a:lnSpc>
        <a:spcPct val="95000"/>
      </a:lnSpc>
      <a:spcBef>
        <a:spcPct val="0"/>
      </a:spcBef>
      <a:spcAft>
        <a:spcPct val="0"/>
      </a:spcAft>
      <a:buClr>
        <a:srgbClr val="000000"/>
      </a:buClr>
      <a:buSzPct val="100000"/>
      <a:buFont typeface="Times New Roman" pitchFamily="-1" charset="0"/>
      <a:defRPr sz="2400" kern="1200">
        <a:solidFill>
          <a:schemeClr val="bg1"/>
        </a:solidFill>
        <a:latin typeface="Times New Roman" pitchFamily="-1" charset="0"/>
        <a:ea typeface="Arial Unicode MS" pitchFamily="-1" charset="0"/>
        <a:cs typeface="Arial Unicode MS" pitchFamily="-1" charset="0"/>
      </a:defRPr>
    </a:lvl3pPr>
    <a:lvl4pPr marL="1371600" algn="l" defTabSz="449263" rtl="0" fontAlgn="base">
      <a:lnSpc>
        <a:spcPct val="95000"/>
      </a:lnSpc>
      <a:spcBef>
        <a:spcPct val="0"/>
      </a:spcBef>
      <a:spcAft>
        <a:spcPct val="0"/>
      </a:spcAft>
      <a:buClr>
        <a:srgbClr val="000000"/>
      </a:buClr>
      <a:buSzPct val="100000"/>
      <a:buFont typeface="Times New Roman" pitchFamily="-1" charset="0"/>
      <a:defRPr sz="2400" kern="1200">
        <a:solidFill>
          <a:schemeClr val="bg1"/>
        </a:solidFill>
        <a:latin typeface="Times New Roman" pitchFamily="-1" charset="0"/>
        <a:ea typeface="Arial Unicode MS" pitchFamily="-1" charset="0"/>
        <a:cs typeface="Arial Unicode MS" pitchFamily="-1" charset="0"/>
      </a:defRPr>
    </a:lvl4pPr>
    <a:lvl5pPr marL="1828800" algn="l" defTabSz="449263" rtl="0" fontAlgn="base">
      <a:lnSpc>
        <a:spcPct val="95000"/>
      </a:lnSpc>
      <a:spcBef>
        <a:spcPct val="0"/>
      </a:spcBef>
      <a:spcAft>
        <a:spcPct val="0"/>
      </a:spcAft>
      <a:buClr>
        <a:srgbClr val="000000"/>
      </a:buClr>
      <a:buSzPct val="100000"/>
      <a:buFont typeface="Times New Roman" pitchFamily="-1" charset="0"/>
      <a:defRPr sz="2400" kern="1200">
        <a:solidFill>
          <a:schemeClr val="bg1"/>
        </a:solidFill>
        <a:latin typeface="Times New Roman" pitchFamily="-1" charset="0"/>
        <a:ea typeface="Arial Unicode MS" pitchFamily="-1" charset="0"/>
        <a:cs typeface="Arial Unicode MS" pitchFamily="-1" charset="0"/>
      </a:defRPr>
    </a:lvl5pPr>
    <a:lvl6pPr marL="2286000" algn="l" defTabSz="457200" rtl="0" eaLnBrk="1" latinLnBrk="0" hangingPunct="1">
      <a:defRPr sz="2400" kern="1200">
        <a:solidFill>
          <a:schemeClr val="bg1"/>
        </a:solidFill>
        <a:latin typeface="Times New Roman" pitchFamily="-1" charset="0"/>
        <a:ea typeface="Arial Unicode MS" pitchFamily="-1" charset="0"/>
        <a:cs typeface="Arial Unicode MS" pitchFamily="-1" charset="0"/>
      </a:defRPr>
    </a:lvl6pPr>
    <a:lvl7pPr marL="2743200" algn="l" defTabSz="457200" rtl="0" eaLnBrk="1" latinLnBrk="0" hangingPunct="1">
      <a:defRPr sz="2400" kern="1200">
        <a:solidFill>
          <a:schemeClr val="bg1"/>
        </a:solidFill>
        <a:latin typeface="Times New Roman" pitchFamily="-1" charset="0"/>
        <a:ea typeface="Arial Unicode MS" pitchFamily="-1" charset="0"/>
        <a:cs typeface="Arial Unicode MS" pitchFamily="-1" charset="0"/>
      </a:defRPr>
    </a:lvl7pPr>
    <a:lvl8pPr marL="3200400" algn="l" defTabSz="457200" rtl="0" eaLnBrk="1" latinLnBrk="0" hangingPunct="1">
      <a:defRPr sz="2400" kern="1200">
        <a:solidFill>
          <a:schemeClr val="bg1"/>
        </a:solidFill>
        <a:latin typeface="Times New Roman" pitchFamily="-1" charset="0"/>
        <a:ea typeface="Arial Unicode MS" pitchFamily="-1" charset="0"/>
        <a:cs typeface="Arial Unicode MS" pitchFamily="-1" charset="0"/>
      </a:defRPr>
    </a:lvl8pPr>
    <a:lvl9pPr marL="3657600" algn="l" defTabSz="457200" rtl="0" eaLnBrk="1" latinLnBrk="0" hangingPunct="1">
      <a:defRPr sz="2400" kern="1200">
        <a:solidFill>
          <a:schemeClr val="bg1"/>
        </a:solidFill>
        <a:latin typeface="Times New Roman" pitchFamily="-1" charset="0"/>
        <a:ea typeface="Arial Unicode MS" pitchFamily="-1" charset="0"/>
        <a:cs typeface="Arial Unicode MS" pitchFamily="-1" charset="0"/>
      </a:defRPr>
    </a:lvl9pPr>
  </p:defaultTextStyle>
  <p:extLst>
    <p:ext uri="{521415D9-36F7-43E2-AB2F-B90AF26B5E84}">
      <p14:sectionLst xmlns:p14="http://schemas.microsoft.com/office/powerpoint/2010/main">
        <p14:section name="Section par défaut" id="{C180AE3D-3A2E-46DE-822C-43FF661E3B4A}">
          <p14:sldIdLst>
            <p14:sldId id="342"/>
            <p14:sldId id="488"/>
            <p14:sldId id="487"/>
            <p14:sldId id="489"/>
            <p14:sldId id="454"/>
            <p14:sldId id="490"/>
            <p14:sldId id="480"/>
            <p14:sldId id="478"/>
            <p14:sldId id="420"/>
            <p14:sldId id="396"/>
            <p14:sldId id="452"/>
            <p14:sldId id="456"/>
            <p14:sldId id="453"/>
            <p14:sldId id="493"/>
            <p14:sldId id="485"/>
            <p14:sldId id="458"/>
            <p14:sldId id="455"/>
            <p14:sldId id="486"/>
            <p14:sldId id="459"/>
            <p14:sldId id="494"/>
            <p14:sldId id="461"/>
            <p14:sldId id="462"/>
            <p14:sldId id="479"/>
            <p14:sldId id="469"/>
            <p14:sldId id="481"/>
            <p14:sldId id="492"/>
            <p14:sldId id="491"/>
            <p14:sldId id="476"/>
            <p14:sldId id="482"/>
            <p14:sldId id="483"/>
            <p14:sldId id="48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09" userDrawn="1">
          <p15:clr>
            <a:srgbClr val="A4A3A4"/>
          </p15:clr>
        </p15:guide>
        <p15:guide id="2" pos="223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FF0000"/>
    <a:srgbClr val="29FFCC"/>
    <a:srgbClr val="955751"/>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526" autoAdjust="0"/>
    <p:restoredTop sz="90549" autoAdjust="0"/>
  </p:normalViewPr>
  <p:slideViewPr>
    <p:cSldViewPr>
      <p:cViewPr varScale="1">
        <p:scale>
          <a:sx n="102" d="100"/>
          <a:sy n="102" d="100"/>
        </p:scale>
        <p:origin x="1240" y="176"/>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89" d="100"/>
          <a:sy n="89" d="100"/>
        </p:scale>
        <p:origin x="1795" y="82"/>
      </p:cViewPr>
      <p:guideLst>
        <p:guide orient="horz" pos="3009"/>
        <p:guide pos="223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tulisateurs\therese.leblois\Nextcloud\ED\ED%202022\journ&#233;e%20rentr&#233;e\indicateurs%20journ&#233;e%20de%20rentr&#233;e.xls"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tulisateurs\therese.leblois\Nextcloud\ED\ED%202022\journ&#233;e%20rentr&#233;e\indicateurs%20journ&#233;e%20de%20rentr&#233;e.xls"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tulisateurs\therese.leblois\Nextcloud\ED\ED%202022\journ&#233;e%20rentr&#233;e\indicateurs%20journ&#233;e%20de%20rentr&#233;e.xls"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Utulisateurs\therese.leblois\Nextcloud\ED\ED%202022\journ&#233;e%20rentr&#233;e\indicateurs%20journ&#233;e%20de%20rentr&#233;e.xls"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C:\Utulisateurs\therese.leblois\Nextcloud\ED\ED%202022\journ&#233;e%20rentr&#233;e\indicateurs%20journ&#233;e%20de%20rentr&#233;e.xls"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C:\Utulisateurs\therese.leblois\Nextcloud\ED\ED%202022\journ&#233;e%20rentr&#233;e\indicateurs%20journ&#233;e%20de%20rentr&#233;e.xls"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C:\Utulisateurs\therese.leblois\Nextcloud\ED\ED%202022\journ&#233;e%20rentr&#233;e\indicateurs%20journ&#233;e%20de%20rentr&#233;e.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FR" sz="1600" baseline="0"/>
              <a:t>% PhD students / Specialities</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38322387244125683"/>
          <c:y val="7.6785933411275417E-2"/>
          <c:w val="0.53315927122143214"/>
          <c:h val="0.88859878536905357"/>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278-4530-8D7C-420479B2664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278-4530-8D7C-420479B2664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278-4530-8D7C-420479B2664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278-4530-8D7C-420479B26643}"/>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278-4530-8D7C-420479B26643}"/>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0278-4530-8D7C-420479B26643}"/>
              </c:ext>
            </c:extLst>
          </c:dPt>
          <c:dPt>
            <c:idx val="6"/>
            <c:bubble3D val="0"/>
            <c:spPr>
              <a:solidFill>
                <a:srgbClr val="29FFCC"/>
              </a:solidFill>
              <a:ln w="19050">
                <a:solidFill>
                  <a:schemeClr val="lt1"/>
                </a:solidFill>
              </a:ln>
              <a:effectLst/>
            </c:spPr>
            <c:extLst>
              <c:ext xmlns:c16="http://schemas.microsoft.com/office/drawing/2014/chart" uri="{C3380CC4-5D6E-409C-BE32-E72D297353CC}">
                <c16:uniqueId val="{0000000D-0278-4530-8D7C-420479B26643}"/>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0278-4530-8D7C-420479B26643}"/>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0278-4530-8D7C-420479B26643}"/>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0278-4530-8D7C-420479B26643}"/>
              </c:ext>
            </c:extLst>
          </c:dPt>
          <c:dPt>
            <c:idx val="10"/>
            <c:bubble3D val="0"/>
            <c:spPr>
              <a:solidFill>
                <a:srgbClr val="FFFF00"/>
              </a:solidFill>
              <a:ln w="19050">
                <a:solidFill>
                  <a:schemeClr val="lt1"/>
                </a:solidFill>
              </a:ln>
              <a:effectLst/>
            </c:spPr>
            <c:extLst>
              <c:ext xmlns:c16="http://schemas.microsoft.com/office/drawing/2014/chart" uri="{C3380CC4-5D6E-409C-BE32-E72D297353CC}">
                <c16:uniqueId val="{00000015-0278-4530-8D7C-420479B26643}"/>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17-0278-4530-8D7C-420479B26643}"/>
              </c:ext>
            </c:extLst>
          </c:dPt>
          <c:dPt>
            <c:idx val="12"/>
            <c:bubble3D val="0"/>
            <c:spPr>
              <a:solidFill>
                <a:srgbClr val="2D2DB9">
                  <a:lumMod val="40000"/>
                  <a:lumOff val="60000"/>
                </a:srgbClr>
              </a:solidFill>
              <a:ln w="19050">
                <a:solidFill>
                  <a:schemeClr val="lt1"/>
                </a:solidFill>
              </a:ln>
              <a:effectLst/>
            </c:spPr>
            <c:extLst>
              <c:ext xmlns:c16="http://schemas.microsoft.com/office/drawing/2014/chart" uri="{C3380CC4-5D6E-409C-BE32-E72D297353CC}">
                <c16:uniqueId val="{00000019-0278-4530-8D7C-420479B26643}"/>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Feuil3!$A$5:$A$16</c:f>
              <c:strCache>
                <c:ptCount val="12"/>
                <c:pt idx="0">
                  <c:v>Automatique</c:v>
                </c:pt>
                <c:pt idx="1">
                  <c:v>Énergétique</c:v>
                </c:pt>
                <c:pt idx="2">
                  <c:v>Génie électrique</c:v>
                </c:pt>
                <c:pt idx="3">
                  <c:v>Informatique</c:v>
                </c:pt>
                <c:pt idx="4">
                  <c:v>Instrumentation et informatique de l'image</c:v>
                </c:pt>
                <c:pt idx="5">
                  <c:v>Matériaux</c:v>
                </c:pt>
                <c:pt idx="6">
                  <c:v>Mécanique</c:v>
                </c:pt>
                <c:pt idx="7">
                  <c:v>Mécanique et Energétique</c:v>
                </c:pt>
                <c:pt idx="8">
                  <c:v>Microtechniques</c:v>
                </c:pt>
                <c:pt idx="9">
                  <c:v>Optique et photonique</c:v>
                </c:pt>
                <c:pt idx="10">
                  <c:v>Sciences et technologies industrielles</c:v>
                </c:pt>
                <c:pt idx="11">
                  <c:v>Sciences pour l'Ingénieur</c:v>
                </c:pt>
              </c:strCache>
            </c:strRef>
          </c:cat>
          <c:val>
            <c:numRef>
              <c:f>Feuil3!$C$5:$C$16</c:f>
              <c:numCache>
                <c:formatCode>0</c:formatCode>
                <c:ptCount val="12"/>
                <c:pt idx="0">
                  <c:v>7.4358974358974361</c:v>
                </c:pt>
                <c:pt idx="1">
                  <c:v>3.0769230769230771</c:v>
                </c:pt>
                <c:pt idx="2">
                  <c:v>6.4102564102564097</c:v>
                </c:pt>
                <c:pt idx="3">
                  <c:v>25.897435897435901</c:v>
                </c:pt>
                <c:pt idx="4">
                  <c:v>11.794871794871794</c:v>
                </c:pt>
                <c:pt idx="5">
                  <c:v>7.4358974358974361</c:v>
                </c:pt>
                <c:pt idx="6">
                  <c:v>11.025641025641026</c:v>
                </c:pt>
                <c:pt idx="7">
                  <c:v>1.0256410256410255</c:v>
                </c:pt>
                <c:pt idx="8">
                  <c:v>2.0512820512820511</c:v>
                </c:pt>
                <c:pt idx="9">
                  <c:v>8.2051282051282044</c:v>
                </c:pt>
                <c:pt idx="10">
                  <c:v>0.25641025641025639</c:v>
                </c:pt>
                <c:pt idx="11">
                  <c:v>15.384615384615385</c:v>
                </c:pt>
              </c:numCache>
            </c:numRef>
          </c:val>
          <c:extLst>
            <c:ext xmlns:c16="http://schemas.microsoft.com/office/drawing/2014/chart" uri="{C3380CC4-5D6E-409C-BE32-E72D297353CC}">
              <c16:uniqueId val="{0000001A-0278-4530-8D7C-420479B26643}"/>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1.7990833333333334E-2"/>
          <c:y val="9.5230153161125597E-2"/>
          <c:w val="0.31264554476521644"/>
          <c:h val="0.9047698468388744"/>
        </c:manualLayout>
      </c:layout>
      <c:overlay val="0"/>
      <c:spPr>
        <a:noFill/>
        <a:ln>
          <a:noFill/>
        </a:ln>
        <a:effectLst/>
      </c:spPr>
      <c:txPr>
        <a:bodyPr rot="0" spcFirstLastPara="1" vertOverflow="ellipsis" vert="horz" wrap="square" anchor="ctr" anchorCtr="1"/>
        <a:lstStyle/>
        <a:p>
          <a:pPr defTabSz="432000">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FR"/>
              <a:t>Nationality</a:t>
            </a:r>
          </a:p>
        </c:rich>
      </c:tx>
      <c:layout>
        <c:manualLayout>
          <c:xMode val="edge"/>
          <c:yMode val="edge"/>
          <c:x val="0.33633772355949998"/>
          <c:y val="5.921619293712317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47E-406A-805D-932AD1719C1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47E-406A-805D-932AD1719C14}"/>
              </c:ext>
            </c:extLst>
          </c:dPt>
          <c:dLbls>
            <c:dLbl>
              <c:idx val="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FF0000"/>
                      </a:solidFill>
                      <a:latin typeface="+mn-lt"/>
                      <a:ea typeface="+mn-ea"/>
                      <a:cs typeface="+mn-cs"/>
                    </a:defRPr>
                  </a:pPr>
                  <a:endParaRPr lang="fr-FR"/>
                </a:p>
              </c:txPr>
              <c:showLegendKey val="0"/>
              <c:showVal val="1"/>
              <c:showCatName val="0"/>
              <c:showSerName val="0"/>
              <c:showPercent val="0"/>
              <c:showBubbleSize val="0"/>
              <c:extLst>
                <c:ext xmlns:c16="http://schemas.microsoft.com/office/drawing/2014/chart" uri="{C3380CC4-5D6E-409C-BE32-E72D297353CC}">
                  <c16:uniqueId val="{00000001-747E-406A-805D-932AD1719C14}"/>
                </c:ext>
              </c:extLst>
            </c:dLbl>
            <c:dLbl>
              <c:idx val="1"/>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FF0000"/>
                      </a:solidFill>
                      <a:latin typeface="+mn-lt"/>
                      <a:ea typeface="+mn-ea"/>
                      <a:cs typeface="+mn-cs"/>
                    </a:defRPr>
                  </a:pPr>
                  <a:endParaRPr lang="fr-FR"/>
                </a:p>
              </c:txPr>
              <c:showLegendKey val="0"/>
              <c:showVal val="1"/>
              <c:showCatName val="0"/>
              <c:showSerName val="0"/>
              <c:showPercent val="0"/>
              <c:showBubbleSize val="0"/>
              <c:extLst>
                <c:ext xmlns:c16="http://schemas.microsoft.com/office/drawing/2014/chart" uri="{C3380CC4-5D6E-409C-BE32-E72D297353CC}">
                  <c16:uniqueId val="{00000003-747E-406A-805D-932AD1719C14}"/>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rgbClr val="FF0000"/>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Feuil1!$A$8:$B$8</c:f>
              <c:strCache>
                <c:ptCount val="2"/>
                <c:pt idx="0">
                  <c:v>French</c:v>
                </c:pt>
                <c:pt idx="1">
                  <c:v>Foreigners</c:v>
                </c:pt>
              </c:strCache>
            </c:strRef>
          </c:cat>
          <c:val>
            <c:numRef>
              <c:f>Feuil1!$A$9:$B$9</c:f>
              <c:numCache>
                <c:formatCode>General</c:formatCode>
                <c:ptCount val="2"/>
                <c:pt idx="0">
                  <c:v>146</c:v>
                </c:pt>
                <c:pt idx="1">
                  <c:v>244</c:v>
                </c:pt>
              </c:numCache>
            </c:numRef>
          </c:val>
          <c:extLst>
            <c:ext xmlns:c16="http://schemas.microsoft.com/office/drawing/2014/chart" uri="{C3380CC4-5D6E-409C-BE32-E72D297353CC}">
              <c16:uniqueId val="{00000004-747E-406A-805D-932AD1719C14}"/>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6664395520163523"/>
          <c:y val="0.13755181644632489"/>
          <c:w val="0.33356044798364776"/>
          <c:h val="0.1197922134733158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FR" sz="1600" baseline="0"/>
              <a:t>Gender</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dPt>
            <c:idx val="0"/>
            <c:bubble3D val="0"/>
            <c:spPr>
              <a:solidFill>
                <a:srgbClr val="FF0000"/>
              </a:solidFill>
              <a:ln w="19050">
                <a:solidFill>
                  <a:schemeClr val="lt1"/>
                </a:solidFill>
              </a:ln>
              <a:effectLst/>
            </c:spPr>
            <c:extLst>
              <c:ext xmlns:c16="http://schemas.microsoft.com/office/drawing/2014/chart" uri="{C3380CC4-5D6E-409C-BE32-E72D297353CC}">
                <c16:uniqueId val="{00000001-5D39-404A-9614-BC1083A3CEE4}"/>
              </c:ext>
            </c:extLst>
          </c:dPt>
          <c:dPt>
            <c:idx val="1"/>
            <c:bubble3D val="0"/>
            <c:spPr>
              <a:solidFill>
                <a:srgbClr val="FFFF00"/>
              </a:solidFill>
              <a:ln w="19050">
                <a:solidFill>
                  <a:schemeClr val="lt1"/>
                </a:solidFill>
              </a:ln>
              <a:effectLst/>
            </c:spPr>
            <c:extLst>
              <c:ext xmlns:c16="http://schemas.microsoft.com/office/drawing/2014/chart" uri="{C3380CC4-5D6E-409C-BE32-E72D297353CC}">
                <c16:uniqueId val="{00000003-5D39-404A-9614-BC1083A3CEE4}"/>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Feuil1!$A$24:$B$24</c:f>
              <c:strCache>
                <c:ptCount val="2"/>
                <c:pt idx="0">
                  <c:v>Boy </c:v>
                </c:pt>
                <c:pt idx="1">
                  <c:v>Girl</c:v>
                </c:pt>
              </c:strCache>
            </c:strRef>
          </c:cat>
          <c:val>
            <c:numRef>
              <c:f>Feuil1!$A$25:$B$25</c:f>
              <c:numCache>
                <c:formatCode>General</c:formatCode>
                <c:ptCount val="2"/>
                <c:pt idx="0">
                  <c:v>276</c:v>
                </c:pt>
                <c:pt idx="1">
                  <c:v>114</c:v>
                </c:pt>
              </c:numCache>
            </c:numRef>
          </c:val>
          <c:extLst>
            <c:ext xmlns:c16="http://schemas.microsoft.com/office/drawing/2014/chart" uri="{C3380CC4-5D6E-409C-BE32-E72D297353CC}">
              <c16:uniqueId val="{00000004-5D39-404A-9614-BC1083A3CEE4}"/>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66727449693788277"/>
          <c:y val="9.4891003207932409E-2"/>
          <c:w val="0.30327383563858035"/>
          <c:h val="9.4923811606882472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FR" sz="1600" baseline="0"/>
              <a:t>Establishment</a:t>
            </a:r>
          </a:p>
        </c:rich>
      </c:tx>
      <c:layout>
        <c:manualLayout>
          <c:xMode val="edge"/>
          <c:yMode val="edge"/>
          <c:x val="0.28921434745189534"/>
          <c:y val="3.1401715720514839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056-4698-B875-56F59545E865}"/>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F056-4698-B875-56F59545E865}"/>
              </c:ext>
            </c:extLst>
          </c:dPt>
          <c:dPt>
            <c:idx val="2"/>
            <c:bubble3D val="0"/>
            <c:spPr>
              <a:solidFill>
                <a:srgbClr val="29FFCC"/>
              </a:solidFill>
              <a:ln w="19050">
                <a:solidFill>
                  <a:schemeClr val="lt1"/>
                </a:solidFill>
              </a:ln>
              <a:effectLst/>
            </c:spPr>
            <c:extLst>
              <c:ext xmlns:c16="http://schemas.microsoft.com/office/drawing/2014/chart" uri="{C3380CC4-5D6E-409C-BE32-E72D297353CC}">
                <c16:uniqueId val="{00000005-F056-4698-B875-56F59545E865}"/>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056-4698-B875-56F59545E865}"/>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056-4698-B875-56F59545E865}"/>
                </c:ext>
              </c:extLst>
            </c:dLbl>
            <c:dLbl>
              <c:idx val="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056-4698-B875-56F59545E86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s>
          <c:cat>
            <c:strRef>
              <c:f>Feuil1!$A$31:$C$31</c:f>
              <c:strCache>
                <c:ptCount val="3"/>
                <c:pt idx="0">
                  <c:v>UB</c:v>
                </c:pt>
                <c:pt idx="1">
                  <c:v>UTBM</c:v>
                </c:pt>
                <c:pt idx="2">
                  <c:v>UFC</c:v>
                </c:pt>
              </c:strCache>
            </c:strRef>
          </c:cat>
          <c:val>
            <c:numRef>
              <c:f>Feuil1!$A$32:$C$32</c:f>
              <c:numCache>
                <c:formatCode>General</c:formatCode>
                <c:ptCount val="3"/>
                <c:pt idx="0">
                  <c:v>95</c:v>
                </c:pt>
                <c:pt idx="1">
                  <c:v>82</c:v>
                </c:pt>
                <c:pt idx="2">
                  <c:v>213</c:v>
                </c:pt>
              </c:numCache>
            </c:numRef>
          </c:val>
          <c:extLst>
            <c:ext xmlns:c16="http://schemas.microsoft.com/office/drawing/2014/chart" uri="{C3380CC4-5D6E-409C-BE32-E72D297353CC}">
              <c16:uniqueId val="{00000006-F056-4698-B875-56F59545E865}"/>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72989408774849385"/>
          <c:y val="6.5098806199077805E-2"/>
          <c:w val="0.22575656215502959"/>
          <c:h val="0.2879607387892372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FR" sz="1600" baseline="0" dirty="0"/>
              <a:t>% PhD </a:t>
            </a:r>
            <a:r>
              <a:rPr lang="fr-FR" sz="1600" baseline="0" dirty="0" err="1"/>
              <a:t>students</a:t>
            </a:r>
            <a:r>
              <a:rPr lang="fr-FR" sz="1600" baseline="0" dirty="0"/>
              <a:t> / RU</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E9F-4756-A531-8358346C88B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E9F-4756-A531-8358346C88B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E9F-4756-A531-8358346C88B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E9F-4756-A531-8358346C88B4}"/>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E9F-4756-A531-8358346C88B4}"/>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0E9F-4756-A531-8358346C88B4}"/>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E9F-4756-A531-8358346C88B4}"/>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0E9F-4756-A531-8358346C88B4}"/>
              </c:ext>
            </c:extLst>
          </c:dPt>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Feuil2!$A$4:$H$4</c:f>
              <c:strCache>
                <c:ptCount val="8"/>
                <c:pt idx="0">
                  <c:v>CIAD</c:v>
                </c:pt>
                <c:pt idx="1">
                  <c:v>DRIVE</c:v>
                </c:pt>
                <c:pt idx="2">
                  <c:v>ELLIAD</c:v>
                </c:pt>
                <c:pt idx="3">
                  <c:v>FEMTO-ST</c:v>
                </c:pt>
                <c:pt idx="4">
                  <c:v>ImVIA</c:v>
                </c:pt>
                <c:pt idx="5">
                  <c:v>LIB</c:v>
                </c:pt>
                <c:pt idx="6">
                  <c:v>NIT</c:v>
                </c:pt>
                <c:pt idx="7">
                  <c:v>ICB</c:v>
                </c:pt>
              </c:strCache>
            </c:strRef>
          </c:cat>
          <c:val>
            <c:numRef>
              <c:f>Feuil2!$A$6:$H$6</c:f>
              <c:numCache>
                <c:formatCode>0</c:formatCode>
                <c:ptCount val="8"/>
                <c:pt idx="0">
                  <c:v>4.3589743589743586</c:v>
                </c:pt>
                <c:pt idx="1">
                  <c:v>4.3589743589743586</c:v>
                </c:pt>
                <c:pt idx="2">
                  <c:v>0.76923076923076927</c:v>
                </c:pt>
                <c:pt idx="3">
                  <c:v>61.282051282051285</c:v>
                </c:pt>
                <c:pt idx="4">
                  <c:v>15.897435897435896</c:v>
                </c:pt>
                <c:pt idx="5">
                  <c:v>3.3333333333333335</c:v>
                </c:pt>
                <c:pt idx="6">
                  <c:v>1.7948717948717947</c:v>
                </c:pt>
                <c:pt idx="7">
                  <c:v>8.2051282051282044</c:v>
                </c:pt>
              </c:numCache>
            </c:numRef>
          </c:val>
          <c:extLst>
            <c:ext xmlns:c16="http://schemas.microsoft.com/office/drawing/2014/chart" uri="{C3380CC4-5D6E-409C-BE32-E72D297353CC}">
              <c16:uniqueId val="{00000010-0E9F-4756-A531-8358346C88B4}"/>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FR" sz="1600" baseline="0" dirty="0"/>
              <a:t>% PhD </a:t>
            </a:r>
            <a:r>
              <a:rPr lang="fr-FR" sz="1600" baseline="0" dirty="0" err="1"/>
              <a:t>students</a:t>
            </a:r>
            <a:r>
              <a:rPr lang="fr-FR" sz="1600" baseline="0" dirty="0"/>
              <a:t> / </a:t>
            </a:r>
            <a:r>
              <a:rPr lang="fr-FR" sz="1600" baseline="0" dirty="0" err="1"/>
              <a:t>funding</a:t>
            </a:r>
            <a:endParaRPr lang="fr-FR" sz="1600" baseline="0" dirty="0"/>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34751551821877341"/>
          <c:y val="0.14448208973626495"/>
          <c:w val="0.39315360971288082"/>
          <c:h val="0.63911980638241084"/>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5EC-4A93-9A1B-2D272BAC7D9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5EC-4A93-9A1B-2D272BAC7D9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5EC-4A93-9A1B-2D272BAC7D9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5EC-4A93-9A1B-2D272BAC7D9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5EC-4A93-9A1B-2D272BAC7D9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05EC-4A93-9A1B-2D272BAC7D9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5EC-4A93-9A1B-2D272BAC7D96}"/>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05EC-4A93-9A1B-2D272BAC7D96}"/>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05EC-4A93-9A1B-2D272BAC7D96}"/>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05EC-4A93-9A1B-2D272BAC7D96}"/>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Feuil4!$A$6:$A$15</c:f>
              <c:strCache>
                <c:ptCount val="10"/>
                <c:pt idx="0">
                  <c:v>National internship</c:v>
                </c:pt>
                <c:pt idx="1">
                  <c:v>International intership</c:v>
                </c:pt>
                <c:pt idx="2">
                  <c:v>MESRI</c:v>
                </c:pt>
                <c:pt idx="3">
                  <c:v>CIFRE</c:v>
                </c:pt>
                <c:pt idx="4">
                  <c:v>EPIC</c:v>
                </c:pt>
                <c:pt idx="5">
                  <c:v>Region BFC</c:v>
                </c:pt>
                <c:pt idx="6">
                  <c:v>companies</c:v>
                </c:pt>
                <c:pt idx="7">
                  <c:v>ANR</c:v>
                </c:pt>
                <c:pt idx="8">
                  <c:v>research contract</c:v>
                </c:pt>
                <c:pt idx="9">
                  <c:v>European contract</c:v>
                </c:pt>
              </c:strCache>
            </c:strRef>
          </c:cat>
          <c:val>
            <c:numRef>
              <c:f>Feuil4!$C$6:$C$15</c:f>
              <c:numCache>
                <c:formatCode>0</c:formatCode>
                <c:ptCount val="10"/>
                <c:pt idx="0">
                  <c:v>5.376344086021505</c:v>
                </c:pt>
                <c:pt idx="1">
                  <c:v>10.75268817204301</c:v>
                </c:pt>
                <c:pt idx="2">
                  <c:v>23.655913978494624</c:v>
                </c:pt>
                <c:pt idx="3">
                  <c:v>15.053763440860216</c:v>
                </c:pt>
                <c:pt idx="4">
                  <c:v>4.3010752688172049</c:v>
                </c:pt>
                <c:pt idx="5">
                  <c:v>13.978494623655912</c:v>
                </c:pt>
                <c:pt idx="6">
                  <c:v>1.0752688172043012</c:v>
                </c:pt>
                <c:pt idx="7">
                  <c:v>12.903225806451612</c:v>
                </c:pt>
                <c:pt idx="8">
                  <c:v>3.225806451612903</c:v>
                </c:pt>
                <c:pt idx="9">
                  <c:v>9.67741935483871</c:v>
                </c:pt>
              </c:numCache>
            </c:numRef>
          </c:val>
          <c:extLst>
            <c:ext xmlns:c16="http://schemas.microsoft.com/office/drawing/2014/chart" uri="{C3380CC4-5D6E-409C-BE32-E72D297353CC}">
              <c16:uniqueId val="{00000014-05EC-4A93-9A1B-2D272BAC7D96}"/>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7.9763217192389008E-5"/>
          <c:y val="0.78645655152532901"/>
          <c:w val="0.99984047356561523"/>
          <c:h val="0.1914888259473502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FR" sz="1600" baseline="0"/>
              <a:t>% PhD students /type of contract</a:t>
            </a:r>
          </a:p>
        </c:rich>
      </c:tx>
      <c:layout>
        <c:manualLayout>
          <c:xMode val="edge"/>
          <c:yMode val="edge"/>
          <c:x val="0.23506628121566739"/>
          <c:y val="1.7574439513760923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27034611894974631"/>
          <c:y val="0.12600965507999429"/>
          <c:w val="0.46473057777530885"/>
          <c:h val="0.6509751803708137"/>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29-42DF-8BB0-3B6F7AC93AC1}"/>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B829-42DF-8BB0-3B6F7AC93AC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29-42DF-8BB0-3B6F7AC93AC1}"/>
              </c:ext>
            </c:extLst>
          </c:dPt>
          <c:dPt>
            <c:idx val="3"/>
            <c:bubble3D val="0"/>
            <c:spPr>
              <a:solidFill>
                <a:srgbClr val="26FA3F"/>
              </a:solidFill>
              <a:ln w="19050">
                <a:solidFill>
                  <a:schemeClr val="lt1"/>
                </a:solidFill>
              </a:ln>
              <a:effectLst/>
            </c:spPr>
            <c:extLst>
              <c:ext xmlns:c16="http://schemas.microsoft.com/office/drawing/2014/chart" uri="{C3380CC4-5D6E-409C-BE32-E72D297353CC}">
                <c16:uniqueId val="{00000007-B829-42DF-8BB0-3B6F7AC93AC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829-42DF-8BB0-3B6F7AC93AC1}"/>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829-42DF-8BB0-3B6F7AC93AC1}"/>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Feuil5!$A$7:$A$12</c:f>
              <c:strCache>
                <c:ptCount val="6"/>
                <c:pt idx="0">
                  <c:v>Scholarship</c:v>
                </c:pt>
                <c:pt idx="1">
                  <c:v>CDD</c:v>
                </c:pt>
                <c:pt idx="2">
                  <c:v>CDI</c:v>
                </c:pt>
                <c:pt idx="3">
                  <c:v>doctoral contract</c:v>
                </c:pt>
                <c:pt idx="4">
                  <c:v>Formation Research contract</c:v>
                </c:pt>
                <c:pt idx="5">
                  <c:v>other</c:v>
                </c:pt>
              </c:strCache>
            </c:strRef>
          </c:cat>
          <c:val>
            <c:numRef>
              <c:f>Feuil5!$C$7:$C$12</c:f>
              <c:numCache>
                <c:formatCode>0</c:formatCode>
                <c:ptCount val="6"/>
                <c:pt idx="0">
                  <c:v>13.559322033898304</c:v>
                </c:pt>
                <c:pt idx="1">
                  <c:v>27.542372881355931</c:v>
                </c:pt>
                <c:pt idx="2">
                  <c:v>5.0847457627118651</c:v>
                </c:pt>
                <c:pt idx="3">
                  <c:v>50.423728813559322</c:v>
                </c:pt>
                <c:pt idx="4">
                  <c:v>1.2711864406779663</c:v>
                </c:pt>
                <c:pt idx="5">
                  <c:v>1.6949152542372881</c:v>
                </c:pt>
              </c:numCache>
            </c:numRef>
          </c:val>
          <c:extLst>
            <c:ext xmlns:c16="http://schemas.microsoft.com/office/drawing/2014/chart" uri="{C3380CC4-5D6E-409C-BE32-E72D297353CC}">
              <c16:uniqueId val="{0000000C-B829-42DF-8BB0-3B6F7AC93AC1}"/>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
          <c:y val="0.78042467595224407"/>
          <c:w val="1"/>
          <c:h val="0.19179746939141518"/>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435599" cy="356458"/>
          </a:xfrm>
          <a:prstGeom prst="rect">
            <a:avLst/>
          </a:prstGeom>
        </p:spPr>
        <p:txBody>
          <a:bodyPr vert="horz" lIns="94768" tIns="47384" rIns="94768" bIns="47384" rtlCol="0"/>
          <a:lstStyle>
            <a:lvl1pPr algn="l">
              <a:defRPr sz="1200"/>
            </a:lvl1pPr>
          </a:lstStyle>
          <a:p>
            <a:endParaRPr lang="fr-FR"/>
          </a:p>
        </p:txBody>
      </p:sp>
      <p:sp>
        <p:nvSpPr>
          <p:cNvPr id="3" name="Espace réservé de la date 2"/>
          <p:cNvSpPr>
            <a:spLocks noGrp="1"/>
          </p:cNvSpPr>
          <p:nvPr>
            <p:ph type="dt" sz="quarter" idx="1"/>
          </p:nvPr>
        </p:nvSpPr>
        <p:spPr>
          <a:xfrm>
            <a:off x="5797377" y="0"/>
            <a:ext cx="4435599" cy="356458"/>
          </a:xfrm>
          <a:prstGeom prst="rect">
            <a:avLst/>
          </a:prstGeom>
        </p:spPr>
        <p:txBody>
          <a:bodyPr vert="horz" lIns="94768" tIns="47384" rIns="94768" bIns="47384" rtlCol="0"/>
          <a:lstStyle>
            <a:lvl1pPr algn="r">
              <a:defRPr sz="1200"/>
            </a:lvl1pPr>
          </a:lstStyle>
          <a:p>
            <a:fld id="{5834ED64-71D0-4731-B46E-0AAE870A06BA}" type="datetimeFigureOut">
              <a:rPr lang="fr-FR" smtClean="0"/>
              <a:t>29/11/2021</a:t>
            </a:fld>
            <a:endParaRPr lang="fr-FR"/>
          </a:p>
        </p:txBody>
      </p:sp>
      <p:sp>
        <p:nvSpPr>
          <p:cNvPr id="4" name="Espace réservé du pied de page 3"/>
          <p:cNvSpPr>
            <a:spLocks noGrp="1"/>
          </p:cNvSpPr>
          <p:nvPr>
            <p:ph type="ftr" sz="quarter" idx="2"/>
          </p:nvPr>
        </p:nvSpPr>
        <p:spPr>
          <a:xfrm>
            <a:off x="0" y="6742843"/>
            <a:ext cx="4435599" cy="356457"/>
          </a:xfrm>
          <a:prstGeom prst="rect">
            <a:avLst/>
          </a:prstGeom>
        </p:spPr>
        <p:txBody>
          <a:bodyPr vert="horz" lIns="94768" tIns="47384" rIns="94768" bIns="47384"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797377" y="6742843"/>
            <a:ext cx="4435599" cy="356457"/>
          </a:xfrm>
          <a:prstGeom prst="rect">
            <a:avLst/>
          </a:prstGeom>
        </p:spPr>
        <p:txBody>
          <a:bodyPr vert="horz" lIns="94768" tIns="47384" rIns="94768" bIns="47384" rtlCol="0" anchor="b"/>
          <a:lstStyle>
            <a:lvl1pPr algn="r">
              <a:defRPr sz="1200"/>
            </a:lvl1pPr>
          </a:lstStyle>
          <a:p>
            <a:fld id="{D05672B8-7155-4F7C-BC13-50C9DB3EC2AC}" type="slidenum">
              <a:rPr lang="fr-FR" smtClean="0"/>
              <a:t>‹N°›</a:t>
            </a:fld>
            <a:endParaRPr lang="fr-FR"/>
          </a:p>
        </p:txBody>
      </p:sp>
    </p:spTree>
    <p:extLst>
      <p:ext uri="{BB962C8B-B14F-4D97-AF65-F5344CB8AC3E}">
        <p14:creationId xmlns:p14="http://schemas.microsoft.com/office/powerpoint/2010/main" val="28757779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10234613" cy="7099300"/>
          </a:xfrm>
          <a:prstGeom prst="roundRect">
            <a:avLst>
              <a:gd name="adj" fmla="val 23"/>
            </a:avLst>
          </a:prstGeom>
          <a:solidFill>
            <a:srgbClr val="FFFFFF"/>
          </a:solidFill>
          <a:ln w="9525">
            <a:noFill/>
            <a:round/>
            <a:headEnd/>
            <a:tailEnd/>
          </a:ln>
          <a:effectLst/>
        </p:spPr>
        <p:txBody>
          <a:bodyPr wrap="none" lIns="94882" tIns="47441" rIns="94882" bIns="47441" anchor="ctr">
            <a:prstTxWarp prst="textNoShape">
              <a:avLst/>
            </a:prstTxWarp>
          </a:bodyPr>
          <a:lstStyle/>
          <a:p>
            <a:pPr>
              <a:defRPr/>
            </a:pPr>
            <a:endParaRPr lang="fr-FR"/>
          </a:p>
        </p:txBody>
      </p:sp>
      <p:sp>
        <p:nvSpPr>
          <p:cNvPr id="2050" name="Rectangle 2"/>
          <p:cNvSpPr>
            <a:spLocks noGrp="1" noChangeArrowheads="1"/>
          </p:cNvSpPr>
          <p:nvPr>
            <p:ph type="hdr"/>
          </p:nvPr>
        </p:nvSpPr>
        <p:spPr bwMode="auto">
          <a:xfrm>
            <a:off x="0" y="1"/>
            <a:ext cx="4432649" cy="353224"/>
          </a:xfrm>
          <a:prstGeom prst="rect">
            <a:avLst/>
          </a:prstGeom>
          <a:noFill/>
          <a:ln w="9525">
            <a:noFill/>
            <a:round/>
            <a:headEnd/>
            <a:tailEnd/>
          </a:ln>
          <a:effectLst/>
        </p:spPr>
        <p:txBody>
          <a:bodyPr vert="horz" wrap="square" lIns="96376" tIns="48188" rIns="96376" bIns="48188" numCol="1" anchor="t" anchorCtr="0" compatLnSpc="1">
            <a:prstTxWarp prst="textNoShape">
              <a:avLst/>
            </a:prstTxWarp>
          </a:bodyPr>
          <a:lstStyle>
            <a:lvl1pPr>
              <a:lnSpc>
                <a:spcPct val="100000"/>
              </a:lnSpc>
              <a:buFont typeface="Times New Roman" pitchFamily="-1" charset="0"/>
              <a:buNone/>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1200">
                <a:solidFill>
                  <a:srgbClr val="000000"/>
                </a:solidFill>
                <a:latin typeface="Times New Roman" pitchFamily="-1" charset="0"/>
                <a:ea typeface="Arial Unicode MS" pitchFamily="-1" charset="0"/>
                <a:cs typeface="Arial Unicode MS" pitchFamily="-1" charset="0"/>
              </a:defRPr>
            </a:lvl1pPr>
          </a:lstStyle>
          <a:p>
            <a:pPr>
              <a:defRPr/>
            </a:pPr>
            <a:endParaRPr lang="fr-FR"/>
          </a:p>
        </p:txBody>
      </p:sp>
      <p:sp>
        <p:nvSpPr>
          <p:cNvPr id="2051" name="Rectangle 3"/>
          <p:cNvSpPr>
            <a:spLocks noGrp="1" noChangeArrowheads="1"/>
          </p:cNvSpPr>
          <p:nvPr>
            <p:ph type="dt"/>
          </p:nvPr>
        </p:nvSpPr>
        <p:spPr bwMode="auto">
          <a:xfrm>
            <a:off x="5798685" y="1"/>
            <a:ext cx="4432649" cy="353224"/>
          </a:xfrm>
          <a:prstGeom prst="rect">
            <a:avLst/>
          </a:prstGeom>
          <a:noFill/>
          <a:ln w="9525">
            <a:noFill/>
            <a:round/>
            <a:headEnd/>
            <a:tailEnd/>
          </a:ln>
          <a:effectLst/>
        </p:spPr>
        <p:txBody>
          <a:bodyPr vert="horz" wrap="square" lIns="96376" tIns="48188" rIns="96376" bIns="48188" numCol="1" anchor="t" anchorCtr="0" compatLnSpc="1">
            <a:prstTxWarp prst="textNoShape">
              <a:avLst/>
            </a:prstTxWarp>
          </a:bodyPr>
          <a:lstStyle>
            <a:lvl1pPr algn="r">
              <a:lnSpc>
                <a:spcPct val="100000"/>
              </a:lnSpc>
              <a:buFont typeface="Times New Roman" pitchFamily="-1" charset="0"/>
              <a:buNone/>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1200">
                <a:solidFill>
                  <a:srgbClr val="000000"/>
                </a:solidFill>
                <a:latin typeface="Times New Roman" pitchFamily="-1" charset="0"/>
                <a:ea typeface="Arial Unicode MS" pitchFamily="-1" charset="0"/>
                <a:cs typeface="Arial Unicode MS" pitchFamily="-1" charset="0"/>
              </a:defRPr>
            </a:lvl1pPr>
          </a:lstStyle>
          <a:p>
            <a:pPr>
              <a:defRPr/>
            </a:pPr>
            <a:endParaRPr lang="fr-FR"/>
          </a:p>
        </p:txBody>
      </p:sp>
      <p:sp>
        <p:nvSpPr>
          <p:cNvPr id="13317" name="Rectangle 4"/>
          <p:cNvSpPr>
            <a:spLocks noGrp="1" noRot="1" noChangeAspect="1" noChangeArrowheads="1"/>
          </p:cNvSpPr>
          <p:nvPr>
            <p:ph type="sldImg"/>
          </p:nvPr>
        </p:nvSpPr>
        <p:spPr bwMode="auto">
          <a:xfrm>
            <a:off x="3344863" y="531813"/>
            <a:ext cx="3544887" cy="2659062"/>
          </a:xfrm>
          <a:prstGeom prst="rect">
            <a:avLst/>
          </a:prstGeom>
          <a:solidFill>
            <a:srgbClr val="FFFFFF"/>
          </a:solidFill>
          <a:ln w="9360">
            <a:solidFill>
              <a:srgbClr val="000000"/>
            </a:solidFill>
            <a:miter lim="800000"/>
            <a:headEnd/>
            <a:tailEnd/>
          </a:ln>
        </p:spPr>
      </p:sp>
      <p:sp>
        <p:nvSpPr>
          <p:cNvPr id="2053" name="Rectangle 5"/>
          <p:cNvSpPr>
            <a:spLocks noGrp="1" noChangeArrowheads="1"/>
          </p:cNvSpPr>
          <p:nvPr>
            <p:ph type="body"/>
          </p:nvPr>
        </p:nvSpPr>
        <p:spPr bwMode="auto">
          <a:xfrm>
            <a:off x="1362758" y="3371381"/>
            <a:ext cx="7505819" cy="3193939"/>
          </a:xfrm>
          <a:prstGeom prst="rect">
            <a:avLst/>
          </a:prstGeom>
          <a:noFill/>
          <a:ln w="9525">
            <a:noFill/>
            <a:round/>
            <a:headEnd/>
            <a:tailEnd/>
          </a:ln>
          <a:effectLst/>
        </p:spPr>
        <p:txBody>
          <a:bodyPr vert="horz" wrap="square" lIns="96376" tIns="48188" rIns="96376" bIns="48188" numCol="1" anchor="t" anchorCtr="0" compatLnSpc="1">
            <a:prstTxWarp prst="textNoShape">
              <a:avLst/>
            </a:prstTxWarp>
          </a:bodyPr>
          <a:lstStyle/>
          <a:p>
            <a:pPr lvl="0"/>
            <a:endParaRPr lang="en-US" noProof="0"/>
          </a:p>
        </p:txBody>
      </p:sp>
      <p:sp>
        <p:nvSpPr>
          <p:cNvPr id="2054" name="Rectangle 6"/>
          <p:cNvSpPr>
            <a:spLocks noGrp="1" noChangeArrowheads="1"/>
          </p:cNvSpPr>
          <p:nvPr>
            <p:ph type="ftr"/>
          </p:nvPr>
        </p:nvSpPr>
        <p:spPr bwMode="auto">
          <a:xfrm>
            <a:off x="0" y="6744418"/>
            <a:ext cx="4432649" cy="353223"/>
          </a:xfrm>
          <a:prstGeom prst="rect">
            <a:avLst/>
          </a:prstGeom>
          <a:noFill/>
          <a:ln w="9525">
            <a:noFill/>
            <a:round/>
            <a:headEnd/>
            <a:tailEnd/>
          </a:ln>
          <a:effectLst/>
        </p:spPr>
        <p:txBody>
          <a:bodyPr vert="horz" wrap="square" lIns="96376" tIns="48188" rIns="96376" bIns="48188" numCol="1" anchor="b" anchorCtr="0" compatLnSpc="1">
            <a:prstTxWarp prst="textNoShape">
              <a:avLst/>
            </a:prstTxWarp>
          </a:bodyPr>
          <a:lstStyle>
            <a:lvl1pPr>
              <a:lnSpc>
                <a:spcPct val="100000"/>
              </a:lnSpc>
              <a:buFont typeface="Times New Roman" pitchFamily="-1" charset="0"/>
              <a:buNone/>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1200">
                <a:solidFill>
                  <a:srgbClr val="000000"/>
                </a:solidFill>
                <a:latin typeface="Times New Roman" pitchFamily="-1" charset="0"/>
                <a:ea typeface="Arial Unicode MS" pitchFamily="-1" charset="0"/>
                <a:cs typeface="Arial Unicode MS" pitchFamily="-1" charset="0"/>
              </a:defRPr>
            </a:lvl1pPr>
          </a:lstStyle>
          <a:p>
            <a:pPr>
              <a:defRPr/>
            </a:pPr>
            <a:endParaRPr lang="fr-FR"/>
          </a:p>
        </p:txBody>
      </p:sp>
      <p:sp>
        <p:nvSpPr>
          <p:cNvPr id="2055" name="Rectangle 7"/>
          <p:cNvSpPr>
            <a:spLocks noGrp="1" noChangeArrowheads="1"/>
          </p:cNvSpPr>
          <p:nvPr>
            <p:ph type="sldNum"/>
          </p:nvPr>
        </p:nvSpPr>
        <p:spPr bwMode="auto">
          <a:xfrm>
            <a:off x="5798685" y="6744418"/>
            <a:ext cx="4432649" cy="353223"/>
          </a:xfrm>
          <a:prstGeom prst="rect">
            <a:avLst/>
          </a:prstGeom>
          <a:noFill/>
          <a:ln w="9525">
            <a:noFill/>
            <a:round/>
            <a:headEnd/>
            <a:tailEnd/>
          </a:ln>
          <a:effectLst/>
        </p:spPr>
        <p:txBody>
          <a:bodyPr vert="horz" wrap="square" lIns="96376" tIns="48188" rIns="96376" bIns="48188" numCol="1" anchor="b" anchorCtr="0" compatLnSpc="1">
            <a:prstTxWarp prst="textNoShape">
              <a:avLst/>
            </a:prstTxWarp>
          </a:bodyPr>
          <a:lstStyle>
            <a:lvl1pPr algn="r">
              <a:lnSpc>
                <a:spcPct val="100000"/>
              </a:lnSpc>
              <a:buFont typeface="Times New Roman" pitchFamily="-1" charset="0"/>
              <a:buNone/>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1200">
                <a:solidFill>
                  <a:srgbClr val="000000"/>
                </a:solidFill>
                <a:latin typeface="Times New Roman" pitchFamily="-1" charset="0"/>
                <a:ea typeface="Arial Unicode MS" pitchFamily="-1" charset="0"/>
                <a:cs typeface="Arial Unicode MS" pitchFamily="-1" charset="0"/>
              </a:defRPr>
            </a:lvl1pPr>
          </a:lstStyle>
          <a:p>
            <a:pPr>
              <a:defRPr/>
            </a:pPr>
            <a:fld id="{4D6DC66A-57E1-AE41-BA5E-5C1FF2C1E684}" type="slidenum">
              <a:rPr lang="en-GB"/>
              <a:pPr>
                <a:defRPr/>
              </a:pPr>
              <a:t>‹N°›</a:t>
            </a:fld>
            <a:endParaRPr lang="en-GB"/>
          </a:p>
        </p:txBody>
      </p:sp>
    </p:spTree>
    <p:extLst>
      <p:ext uri="{BB962C8B-B14F-4D97-AF65-F5344CB8AC3E}">
        <p14:creationId xmlns:p14="http://schemas.microsoft.com/office/powerpoint/2010/main" val="4077551936"/>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 charset="0"/>
      <a:defRPr sz="1200" kern="1200">
        <a:solidFill>
          <a:srgbClr val="000000"/>
        </a:solidFill>
        <a:latin typeface="Times New Roman" charset="0"/>
        <a:ea typeface="ＭＳ Ｐゴシック" charset="-128"/>
        <a:cs typeface="ＭＳ Ｐゴシック" charset="-128"/>
      </a:defRPr>
    </a:lvl1pPr>
    <a:lvl2pPr marL="37931725" indent="-37474525" algn="l" defTabSz="449263" rtl="0" eaLnBrk="0" fontAlgn="base" hangingPunct="0">
      <a:spcBef>
        <a:spcPct val="30000"/>
      </a:spcBef>
      <a:spcAft>
        <a:spcPct val="0"/>
      </a:spcAft>
      <a:buClr>
        <a:srgbClr val="000000"/>
      </a:buClr>
      <a:buSzPct val="100000"/>
      <a:buFont typeface="Times New Roman" pitchFamily="-1" charset="0"/>
      <a:defRPr sz="1200" kern="1200">
        <a:solidFill>
          <a:srgbClr val="000000"/>
        </a:solidFill>
        <a:latin typeface="Times New Roman" charset="0"/>
        <a:ea typeface="ＭＳ Ｐゴシック"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p>
            <a:fld id="{31ECF6D6-FAEC-9445-9C9C-9B2D55ADBFB9}" type="slidenum">
              <a:rPr lang="en-GB"/>
              <a:pPr/>
              <a:t>1</a:t>
            </a:fld>
            <a:endParaRPr lang="en-GB"/>
          </a:p>
        </p:txBody>
      </p:sp>
      <p:sp>
        <p:nvSpPr>
          <p:cNvPr id="15363"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82" tIns="47441" rIns="94882" bIns="47441" anchor="ctr">
            <a:prstTxWarp prst="textNoShape">
              <a:avLst/>
            </a:prstTxWarp>
          </a:bodyPr>
          <a:lstStyle/>
          <a:p>
            <a:endParaRPr lang="fr-FR"/>
          </a:p>
        </p:txBody>
      </p:sp>
      <p:sp>
        <p:nvSpPr>
          <p:cNvPr id="15364" name="Text Box 2"/>
          <p:cNvSpPr>
            <a:spLocks noGrp="1" noChangeArrowheads="1"/>
          </p:cNvSpPr>
          <p:nvPr>
            <p:ph type="body"/>
          </p:nvPr>
        </p:nvSpPr>
        <p:spPr>
          <a:xfrm>
            <a:off x="1362758" y="3371381"/>
            <a:ext cx="7507460" cy="3197255"/>
          </a:xfrm>
          <a:noFill/>
          <a:ln/>
        </p:spPr>
        <p:txBody>
          <a:bodyPr wrap="none" anchor="ctr"/>
          <a:lstStyle/>
          <a:p>
            <a:endParaRPr lang="en-US" dirty="0">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13</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ATTENTION : </a:t>
            </a:r>
            <a:r>
              <a:rPr lang="en-US" dirty="0">
                <a:solidFill>
                  <a:srgbClr val="FF0000"/>
                </a:solidFill>
                <a:latin typeface="Times New Roman" pitchFamily="-1" charset="0"/>
                <a:ea typeface="ＭＳ Ｐゴシック" pitchFamily="-1" charset="-128"/>
                <a:cs typeface="ＭＳ Ｐゴシック" pitchFamily="-1" charset="-128"/>
              </a:rPr>
              <a:t>beaucoup </a:t>
            </a:r>
            <a:r>
              <a:rPr lang="en-US" dirty="0" err="1">
                <a:solidFill>
                  <a:srgbClr val="FF0000"/>
                </a:solidFill>
                <a:latin typeface="Times New Roman" pitchFamily="-1" charset="0"/>
                <a:ea typeface="ＭＳ Ｐゴシック" pitchFamily="-1" charset="-128"/>
                <a:cs typeface="ＭＳ Ｐゴシック" pitchFamily="-1" charset="-128"/>
              </a:rPr>
              <a:t>d’inscriptions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en</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cours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en</a:t>
            </a:r>
            <a:r>
              <a:rPr lang="en-US" dirty="0">
                <a:latin typeface="Times New Roman" pitchFamily="-1" charset="0"/>
                <a:ea typeface="ＭＳ Ｐゴシック" pitchFamily="-1" charset="-128"/>
                <a:cs typeface="ＭＳ Ｐゴシック" pitchFamily="-1" charset="-128"/>
              </a:rPr>
              <a:t> raison du retard </a:t>
            </a:r>
            <a:r>
              <a:rPr lang="en-US" dirty="0" err="1">
                <a:latin typeface="Times New Roman" pitchFamily="-1" charset="0"/>
                <a:ea typeface="ＭＳ Ｐゴシック" pitchFamily="-1" charset="-128"/>
                <a:cs typeface="ＭＳ Ｐゴシック" pitchFamily="-1" charset="-128"/>
              </a:rPr>
              <a:t>pris</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notamment</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côté</a:t>
            </a:r>
            <a:r>
              <a:rPr lang="en-US" dirty="0">
                <a:latin typeface="Times New Roman" pitchFamily="-1" charset="0"/>
                <a:ea typeface="ＭＳ Ｐゴシック" pitchFamily="-1" charset="-128"/>
                <a:cs typeface="ＭＳ Ｐゴシック" pitchFamily="-1" charset="-128"/>
              </a:rPr>
              <a:t> UB. A ma </a:t>
            </a:r>
            <a:r>
              <a:rPr lang="en-US" dirty="0" err="1">
                <a:latin typeface="Times New Roman" pitchFamily="-1" charset="0"/>
                <a:ea typeface="ＭＳ Ｐゴシック" pitchFamily="-1" charset="-128"/>
                <a:cs typeface="ＭＳ Ｐゴシック" pitchFamily="-1" charset="-128"/>
              </a:rPr>
              <a:t>connaissance</a:t>
            </a:r>
            <a:r>
              <a:rPr lang="en-US" dirty="0">
                <a:latin typeface="Times New Roman" pitchFamily="-1" charset="0"/>
                <a:ea typeface="ＭＳ Ｐゴシック" pitchFamily="-1" charset="-128"/>
                <a:cs typeface="ＭＳ Ｐゴシック" pitchFamily="-1" charset="-128"/>
              </a:rPr>
              <a:t>, 12 “</a:t>
            </a:r>
            <a:r>
              <a:rPr lang="en-US"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cours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côté</a:t>
            </a:r>
            <a:r>
              <a:rPr lang="en-US" baseline="0" dirty="0">
                <a:latin typeface="Times New Roman" pitchFamily="-1" charset="0"/>
                <a:ea typeface="ＭＳ Ｐゴシック" pitchFamily="-1" charset="-128"/>
                <a:cs typeface="ＭＳ Ｐゴシック" pitchFamily="-1" charset="-128"/>
              </a:rPr>
              <a:t> UTBM.</a:t>
            </a:r>
          </a:p>
          <a:p>
            <a:r>
              <a:rPr lang="en-US" baseline="0" dirty="0">
                <a:latin typeface="Times New Roman" pitchFamily="-1" charset="0"/>
                <a:ea typeface="ＭＳ Ｐゴシック" pitchFamily="-1" charset="-128"/>
                <a:cs typeface="ＭＳ Ｐゴシック" pitchFamily="-1" charset="-128"/>
              </a:rPr>
              <a:t>280 doc </a:t>
            </a:r>
            <a:r>
              <a:rPr lang="en-US" baseline="0" dirty="0" err="1">
                <a:latin typeface="Times New Roman" pitchFamily="-1" charset="0"/>
                <a:ea typeface="ＭＳ Ｐゴシック" pitchFamily="-1" charset="-128"/>
                <a:cs typeface="ＭＳ Ｐゴシック" pitchFamily="-1" charset="-128"/>
              </a:rPr>
              <a:t>étrangers</a:t>
            </a:r>
            <a:r>
              <a:rPr lang="en-US" baseline="0" dirty="0">
                <a:latin typeface="Times New Roman" pitchFamily="-1" charset="0"/>
                <a:ea typeface="ＭＳ Ｐゴシック" pitchFamily="-1" charset="-128"/>
                <a:cs typeface="ＭＳ Ｐゴシック" pitchFamily="-1" charset="-128"/>
              </a:rPr>
              <a:t>, 108 </a:t>
            </a:r>
            <a:r>
              <a:rPr lang="en-US" baseline="0"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&amp;ere </a:t>
            </a:r>
            <a:r>
              <a:rPr lang="en-US" baseline="0" dirty="0" err="1">
                <a:latin typeface="Times New Roman" pitchFamily="-1" charset="0"/>
                <a:ea typeface="ＭＳ Ｐゴシック" pitchFamily="-1" charset="-128"/>
                <a:cs typeface="ＭＳ Ｐゴシック" pitchFamily="-1" charset="-128"/>
              </a:rPr>
              <a:t>année</a:t>
            </a:r>
            <a:r>
              <a:rPr lang="en-US" baseline="0" dirty="0">
                <a:latin typeface="Times New Roman" pitchFamily="-1" charset="0"/>
                <a:ea typeface="ＭＳ Ｐゴシック" pitchFamily="-1" charset="-128"/>
                <a:cs typeface="ＭＳ Ｐゴシック" pitchFamily="-1" charset="-128"/>
              </a:rPr>
              <a:t>, 125 &gt;3ans, 5 abandons, 71 </a:t>
            </a:r>
            <a:r>
              <a:rPr lang="en-US" baseline="0" dirty="0" err="1">
                <a:latin typeface="Times New Roman" pitchFamily="-1" charset="0"/>
                <a:ea typeface="ＭＳ Ｐゴシック" pitchFamily="-1" charset="-128"/>
                <a:cs typeface="ＭＳ Ｐゴシック" pitchFamily="-1" charset="-128"/>
              </a:rPr>
              <a:t>avenants</a:t>
            </a:r>
            <a:endParaRPr lang="en-US" baseline="0" dirty="0">
              <a:latin typeface="Times New Roman" pitchFamily="-1" charset="0"/>
              <a:ea typeface="ＭＳ Ｐゴシック" pitchFamily="-1" charset="-128"/>
              <a:cs typeface="ＭＳ Ｐゴシック" pitchFamily="-1" charset="-128"/>
            </a:endParaRPr>
          </a:p>
          <a:p>
            <a:r>
              <a:rPr lang="en-US" baseline="0" dirty="0">
                <a:latin typeface="Times New Roman" pitchFamily="-1" charset="0"/>
                <a:ea typeface="ＭＳ Ｐゴシック" pitchFamily="-1" charset="-128"/>
                <a:cs typeface="ＭＳ Ｐゴシック" pitchFamily="-1" charset="-128"/>
              </a:rPr>
              <a:t>265 FEMTO, 15 LAB, 24 CIAD, 17 DRIVE, 2 ELLIAD, 13 LIB, 55 </a:t>
            </a:r>
            <a:r>
              <a:rPr lang="en-US" baseline="0" dirty="0" err="1">
                <a:latin typeface="Times New Roman" pitchFamily="-1" charset="0"/>
                <a:ea typeface="ＭＳ Ｐゴシック" pitchFamily="-1" charset="-128"/>
                <a:cs typeface="ＭＳ Ｐゴシック" pitchFamily="-1" charset="-128"/>
              </a:rPr>
              <a:t>ImVia</a:t>
            </a:r>
            <a:r>
              <a:rPr lang="en-US" baseline="0" dirty="0">
                <a:latin typeface="Times New Roman" pitchFamily="-1" charset="0"/>
                <a:ea typeface="ＭＳ Ｐゴシック" pitchFamily="-1" charset="-128"/>
                <a:cs typeface="ＭＳ Ｐゴシック" pitchFamily="-1" charset="-128"/>
              </a:rPr>
              <a:t>, 38 ICB, 2 </a:t>
            </a:r>
            <a:r>
              <a:rPr lang="en-US" baseline="0" dirty="0" err="1">
                <a:latin typeface="Times New Roman" pitchFamily="-1" charset="0"/>
                <a:ea typeface="ＭＳ Ｐゴシック" pitchFamily="-1" charset="-128"/>
                <a:cs typeface="ＭＳ Ｐゴシック" pitchFamily="-1" charset="-128"/>
              </a:rPr>
              <a:t>Elliad</a:t>
            </a:r>
            <a:r>
              <a:rPr lang="en-US" baseline="0" dirty="0">
                <a:latin typeface="Times New Roman" pitchFamily="-1" charset="0"/>
                <a:ea typeface="ＭＳ Ｐゴシック" pitchFamily="-1" charset="-128"/>
                <a:cs typeface="ＭＳ Ｐゴシック" pitchFamily="-1" charset="-128"/>
              </a:rPr>
              <a:t>, 6 LE2i </a:t>
            </a:r>
            <a:r>
              <a:rPr lang="en-US" baseline="0"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2018/2019</a:t>
            </a:r>
          </a:p>
          <a:p>
            <a:r>
              <a:rPr lang="en-US" baseline="0" dirty="0">
                <a:latin typeface="Times New Roman" pitchFamily="-1" charset="0"/>
                <a:ea typeface="ＭＳ Ｐゴシック" pitchFamily="-1" charset="-128"/>
                <a:cs typeface="ＭＳ Ｐゴシック" pitchFamily="-1" charset="-128"/>
              </a:rPr>
              <a:t>208 GARs, 70 </a:t>
            </a:r>
            <a:r>
              <a:rPr lang="en-US" baseline="0" dirty="0" err="1">
                <a:latin typeface="Times New Roman" pitchFamily="-1" charset="0"/>
                <a:ea typeface="ＭＳ Ｐゴシック" pitchFamily="-1" charset="-128"/>
                <a:cs typeface="ＭＳ Ｐゴシック" pitchFamily="-1" charset="-128"/>
              </a:rPr>
              <a:t>filles</a:t>
            </a:r>
            <a:r>
              <a:rPr lang="en-US" baseline="0" dirty="0">
                <a:latin typeface="Times New Roman" pitchFamily="-1" charset="0"/>
                <a:ea typeface="ＭＳ Ｐゴシック" pitchFamily="-1" charset="-128"/>
                <a:cs typeface="ＭＳ Ｐゴシック" pitchFamily="-1" charset="-128"/>
              </a:rPr>
              <a:t>, 173 </a:t>
            </a:r>
            <a:r>
              <a:rPr lang="en-US" baseline="0" dirty="0" err="1">
                <a:latin typeface="Times New Roman" pitchFamily="-1" charset="0"/>
                <a:ea typeface="ＭＳ Ｐゴシック" pitchFamily="-1" charset="-128"/>
                <a:cs typeface="ＭＳ Ｐゴシック" pitchFamily="-1" charset="-128"/>
              </a:rPr>
              <a:t>étrangers</a:t>
            </a:r>
            <a:r>
              <a:rPr lang="en-US" baseline="0" dirty="0">
                <a:latin typeface="Times New Roman" pitchFamily="-1" charset="0"/>
                <a:ea typeface="ＭＳ Ｐゴシック" pitchFamily="-1" charset="-128"/>
                <a:cs typeface="ＭＳ Ｐゴシック" pitchFamily="-1" charset="-128"/>
              </a:rPr>
              <a:t>, 60 1er </a:t>
            </a:r>
            <a:r>
              <a:rPr lang="en-US" baseline="0" dirty="0" err="1">
                <a:latin typeface="Times New Roman" pitchFamily="-1" charset="0"/>
                <a:ea typeface="ＭＳ Ｐゴシック" pitchFamily="-1" charset="-128"/>
                <a:cs typeface="ＭＳ Ｐゴシック" pitchFamily="-1" charset="-128"/>
              </a:rPr>
              <a:t>année</a:t>
            </a:r>
            <a:r>
              <a:rPr lang="en-US" baseline="0" dirty="0">
                <a:latin typeface="Times New Roman" pitchFamily="-1" charset="0"/>
                <a:ea typeface="ＭＳ Ｐゴシック" pitchFamily="-1" charset="-128"/>
                <a:cs typeface="ＭＳ Ｐゴシック" pitchFamily="-1" charset="-128"/>
              </a:rPr>
              <a:t>, 52&gt;3 </a:t>
            </a:r>
            <a:r>
              <a:rPr lang="en-US" baseline="0" dirty="0" err="1">
                <a:latin typeface="Times New Roman" pitchFamily="-1" charset="0"/>
                <a:ea typeface="ＭＳ Ｐゴシック" pitchFamily="-1" charset="-128"/>
                <a:cs typeface="ＭＳ Ｐゴシック" pitchFamily="-1" charset="-128"/>
              </a:rPr>
              <a:t>ans</a:t>
            </a:r>
            <a:r>
              <a:rPr lang="en-US" baseline="0" dirty="0">
                <a:latin typeface="Times New Roman" pitchFamily="-1" charset="0"/>
                <a:ea typeface="ＭＳ Ｐゴシック" pitchFamily="-1" charset="-128"/>
                <a:cs typeface="ＭＳ Ｐゴシック" pitchFamily="-1" charset="-128"/>
              </a:rPr>
              <a:t>, 23 </a:t>
            </a:r>
            <a:r>
              <a:rPr lang="en-US" baseline="0" dirty="0" err="1">
                <a:latin typeface="Times New Roman" pitchFamily="-1" charset="0"/>
                <a:ea typeface="ＭＳ Ｐゴシック" pitchFamily="-1" charset="-128"/>
                <a:cs typeface="ＭＳ Ｐゴシック" pitchFamily="-1" charset="-128"/>
              </a:rPr>
              <a:t>cotutelles</a:t>
            </a:r>
            <a:endParaRPr lang="en-US" dirty="0">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14</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ATTENTION : </a:t>
            </a:r>
            <a:r>
              <a:rPr lang="en-US" dirty="0">
                <a:solidFill>
                  <a:srgbClr val="FF0000"/>
                </a:solidFill>
                <a:latin typeface="Times New Roman" pitchFamily="-1" charset="0"/>
                <a:ea typeface="ＭＳ Ｐゴシック" pitchFamily="-1" charset="-128"/>
                <a:cs typeface="ＭＳ Ｐゴシック" pitchFamily="-1" charset="-128"/>
              </a:rPr>
              <a:t>beaucoup </a:t>
            </a:r>
            <a:r>
              <a:rPr lang="en-US" dirty="0" err="1">
                <a:solidFill>
                  <a:srgbClr val="FF0000"/>
                </a:solidFill>
                <a:latin typeface="Times New Roman" pitchFamily="-1" charset="0"/>
                <a:ea typeface="ＭＳ Ｐゴシック" pitchFamily="-1" charset="-128"/>
                <a:cs typeface="ＭＳ Ｐゴシック" pitchFamily="-1" charset="-128"/>
              </a:rPr>
              <a:t>d’inscriptions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en</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cours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en</a:t>
            </a:r>
            <a:r>
              <a:rPr lang="en-US" dirty="0">
                <a:latin typeface="Times New Roman" pitchFamily="-1" charset="0"/>
                <a:ea typeface="ＭＳ Ｐゴシック" pitchFamily="-1" charset="-128"/>
                <a:cs typeface="ＭＳ Ｐゴシック" pitchFamily="-1" charset="-128"/>
              </a:rPr>
              <a:t> raison du retard </a:t>
            </a:r>
            <a:r>
              <a:rPr lang="en-US" dirty="0" err="1">
                <a:latin typeface="Times New Roman" pitchFamily="-1" charset="0"/>
                <a:ea typeface="ＭＳ Ｐゴシック" pitchFamily="-1" charset="-128"/>
                <a:cs typeface="ＭＳ Ｐゴシック" pitchFamily="-1" charset="-128"/>
              </a:rPr>
              <a:t>pris</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notamment</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côté</a:t>
            </a:r>
            <a:r>
              <a:rPr lang="en-US" dirty="0">
                <a:latin typeface="Times New Roman" pitchFamily="-1" charset="0"/>
                <a:ea typeface="ＭＳ Ｐゴシック" pitchFamily="-1" charset="-128"/>
                <a:cs typeface="ＭＳ Ｐゴシック" pitchFamily="-1" charset="-128"/>
              </a:rPr>
              <a:t> UB. A ma </a:t>
            </a:r>
            <a:r>
              <a:rPr lang="en-US" dirty="0" err="1">
                <a:latin typeface="Times New Roman" pitchFamily="-1" charset="0"/>
                <a:ea typeface="ＭＳ Ｐゴシック" pitchFamily="-1" charset="-128"/>
                <a:cs typeface="ＭＳ Ｐゴシック" pitchFamily="-1" charset="-128"/>
              </a:rPr>
              <a:t>connaissance</a:t>
            </a:r>
            <a:r>
              <a:rPr lang="en-US" dirty="0">
                <a:latin typeface="Times New Roman" pitchFamily="-1" charset="0"/>
                <a:ea typeface="ＭＳ Ｐゴシック" pitchFamily="-1" charset="-128"/>
                <a:cs typeface="ＭＳ Ｐゴシック" pitchFamily="-1" charset="-128"/>
              </a:rPr>
              <a:t>, 12 “</a:t>
            </a:r>
            <a:r>
              <a:rPr lang="en-US"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cours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côté</a:t>
            </a:r>
            <a:r>
              <a:rPr lang="en-US" baseline="0" dirty="0">
                <a:latin typeface="Times New Roman" pitchFamily="-1" charset="0"/>
                <a:ea typeface="ＭＳ Ｐゴシック" pitchFamily="-1" charset="-128"/>
                <a:cs typeface="ＭＳ Ｐゴシック" pitchFamily="-1" charset="-128"/>
              </a:rPr>
              <a:t> UTBM.</a:t>
            </a:r>
          </a:p>
          <a:p>
            <a:r>
              <a:rPr lang="en-US" baseline="0" dirty="0">
                <a:latin typeface="Times New Roman" pitchFamily="-1" charset="0"/>
                <a:ea typeface="ＭＳ Ｐゴシック" pitchFamily="-1" charset="-128"/>
                <a:cs typeface="ＭＳ Ｐゴシック" pitchFamily="-1" charset="-128"/>
              </a:rPr>
              <a:t>280 doc </a:t>
            </a:r>
            <a:r>
              <a:rPr lang="en-US" baseline="0" dirty="0" err="1">
                <a:latin typeface="Times New Roman" pitchFamily="-1" charset="0"/>
                <a:ea typeface="ＭＳ Ｐゴシック" pitchFamily="-1" charset="-128"/>
                <a:cs typeface="ＭＳ Ｐゴシック" pitchFamily="-1" charset="-128"/>
              </a:rPr>
              <a:t>étrangers</a:t>
            </a:r>
            <a:r>
              <a:rPr lang="en-US" baseline="0" dirty="0">
                <a:latin typeface="Times New Roman" pitchFamily="-1" charset="0"/>
                <a:ea typeface="ＭＳ Ｐゴシック" pitchFamily="-1" charset="-128"/>
                <a:cs typeface="ＭＳ Ｐゴシック" pitchFamily="-1" charset="-128"/>
              </a:rPr>
              <a:t>, 108 </a:t>
            </a:r>
            <a:r>
              <a:rPr lang="en-US" baseline="0"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&amp;ere </a:t>
            </a:r>
            <a:r>
              <a:rPr lang="en-US" baseline="0" dirty="0" err="1">
                <a:latin typeface="Times New Roman" pitchFamily="-1" charset="0"/>
                <a:ea typeface="ＭＳ Ｐゴシック" pitchFamily="-1" charset="-128"/>
                <a:cs typeface="ＭＳ Ｐゴシック" pitchFamily="-1" charset="-128"/>
              </a:rPr>
              <a:t>année</a:t>
            </a:r>
            <a:r>
              <a:rPr lang="en-US" baseline="0" dirty="0">
                <a:latin typeface="Times New Roman" pitchFamily="-1" charset="0"/>
                <a:ea typeface="ＭＳ Ｐゴシック" pitchFamily="-1" charset="-128"/>
                <a:cs typeface="ＭＳ Ｐゴシック" pitchFamily="-1" charset="-128"/>
              </a:rPr>
              <a:t>, 125 &gt;3ans, 5 abandons, 71 </a:t>
            </a:r>
            <a:r>
              <a:rPr lang="en-US" baseline="0" dirty="0" err="1">
                <a:latin typeface="Times New Roman" pitchFamily="-1" charset="0"/>
                <a:ea typeface="ＭＳ Ｐゴシック" pitchFamily="-1" charset="-128"/>
                <a:cs typeface="ＭＳ Ｐゴシック" pitchFamily="-1" charset="-128"/>
              </a:rPr>
              <a:t>avenants</a:t>
            </a:r>
            <a:endParaRPr lang="en-US" baseline="0" dirty="0">
              <a:latin typeface="Times New Roman" pitchFamily="-1" charset="0"/>
              <a:ea typeface="ＭＳ Ｐゴシック" pitchFamily="-1" charset="-128"/>
              <a:cs typeface="ＭＳ Ｐゴシック" pitchFamily="-1" charset="-128"/>
            </a:endParaRPr>
          </a:p>
          <a:p>
            <a:r>
              <a:rPr lang="en-US" baseline="0" dirty="0">
                <a:latin typeface="Times New Roman" pitchFamily="-1" charset="0"/>
                <a:ea typeface="ＭＳ Ｐゴシック" pitchFamily="-1" charset="-128"/>
                <a:cs typeface="ＭＳ Ｐゴシック" pitchFamily="-1" charset="-128"/>
              </a:rPr>
              <a:t>265 FEMTO, 15 LAB, 24 CIAD, 17 DRIVE, 2 ELLIAD, 13 LIB, 55 </a:t>
            </a:r>
            <a:r>
              <a:rPr lang="en-US" baseline="0" dirty="0" err="1">
                <a:latin typeface="Times New Roman" pitchFamily="-1" charset="0"/>
                <a:ea typeface="ＭＳ Ｐゴシック" pitchFamily="-1" charset="-128"/>
                <a:cs typeface="ＭＳ Ｐゴシック" pitchFamily="-1" charset="-128"/>
              </a:rPr>
              <a:t>ImVia</a:t>
            </a:r>
            <a:r>
              <a:rPr lang="en-US" baseline="0" dirty="0">
                <a:latin typeface="Times New Roman" pitchFamily="-1" charset="0"/>
                <a:ea typeface="ＭＳ Ｐゴシック" pitchFamily="-1" charset="-128"/>
                <a:cs typeface="ＭＳ Ｐゴシック" pitchFamily="-1" charset="-128"/>
              </a:rPr>
              <a:t>, 38 ICB, 2 </a:t>
            </a:r>
            <a:r>
              <a:rPr lang="en-US" baseline="0" dirty="0" err="1">
                <a:latin typeface="Times New Roman" pitchFamily="-1" charset="0"/>
                <a:ea typeface="ＭＳ Ｐゴシック" pitchFamily="-1" charset="-128"/>
                <a:cs typeface="ＭＳ Ｐゴシック" pitchFamily="-1" charset="-128"/>
              </a:rPr>
              <a:t>Elliad</a:t>
            </a:r>
            <a:r>
              <a:rPr lang="en-US" baseline="0" dirty="0">
                <a:latin typeface="Times New Roman" pitchFamily="-1" charset="0"/>
                <a:ea typeface="ＭＳ Ｐゴシック" pitchFamily="-1" charset="-128"/>
                <a:cs typeface="ＭＳ Ｐゴシック" pitchFamily="-1" charset="-128"/>
              </a:rPr>
              <a:t>, 6 LE2i </a:t>
            </a:r>
            <a:r>
              <a:rPr lang="en-US" baseline="0"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2018/2019</a:t>
            </a:r>
          </a:p>
          <a:p>
            <a:r>
              <a:rPr lang="en-US" baseline="0" dirty="0">
                <a:latin typeface="Times New Roman" pitchFamily="-1" charset="0"/>
                <a:ea typeface="ＭＳ Ｐゴシック" pitchFamily="-1" charset="-128"/>
                <a:cs typeface="ＭＳ Ｐゴシック" pitchFamily="-1" charset="-128"/>
              </a:rPr>
              <a:t>208 GARs, 70 </a:t>
            </a:r>
            <a:r>
              <a:rPr lang="en-US" baseline="0" dirty="0" err="1">
                <a:latin typeface="Times New Roman" pitchFamily="-1" charset="0"/>
                <a:ea typeface="ＭＳ Ｐゴシック" pitchFamily="-1" charset="-128"/>
                <a:cs typeface="ＭＳ Ｐゴシック" pitchFamily="-1" charset="-128"/>
              </a:rPr>
              <a:t>filles</a:t>
            </a:r>
            <a:r>
              <a:rPr lang="en-US" baseline="0" dirty="0">
                <a:latin typeface="Times New Roman" pitchFamily="-1" charset="0"/>
                <a:ea typeface="ＭＳ Ｐゴシック" pitchFamily="-1" charset="-128"/>
                <a:cs typeface="ＭＳ Ｐゴシック" pitchFamily="-1" charset="-128"/>
              </a:rPr>
              <a:t>, 173 </a:t>
            </a:r>
            <a:r>
              <a:rPr lang="en-US" baseline="0" dirty="0" err="1">
                <a:latin typeface="Times New Roman" pitchFamily="-1" charset="0"/>
                <a:ea typeface="ＭＳ Ｐゴシック" pitchFamily="-1" charset="-128"/>
                <a:cs typeface="ＭＳ Ｐゴシック" pitchFamily="-1" charset="-128"/>
              </a:rPr>
              <a:t>étrangers</a:t>
            </a:r>
            <a:r>
              <a:rPr lang="en-US" baseline="0" dirty="0">
                <a:latin typeface="Times New Roman" pitchFamily="-1" charset="0"/>
                <a:ea typeface="ＭＳ Ｐゴシック" pitchFamily="-1" charset="-128"/>
                <a:cs typeface="ＭＳ Ｐゴシック" pitchFamily="-1" charset="-128"/>
              </a:rPr>
              <a:t>, 60 1er </a:t>
            </a:r>
            <a:r>
              <a:rPr lang="en-US" baseline="0" dirty="0" err="1">
                <a:latin typeface="Times New Roman" pitchFamily="-1" charset="0"/>
                <a:ea typeface="ＭＳ Ｐゴシック" pitchFamily="-1" charset="-128"/>
                <a:cs typeface="ＭＳ Ｐゴシック" pitchFamily="-1" charset="-128"/>
              </a:rPr>
              <a:t>année</a:t>
            </a:r>
            <a:r>
              <a:rPr lang="en-US" baseline="0" dirty="0">
                <a:latin typeface="Times New Roman" pitchFamily="-1" charset="0"/>
                <a:ea typeface="ＭＳ Ｐゴシック" pitchFamily="-1" charset="-128"/>
                <a:cs typeface="ＭＳ Ｐゴシック" pitchFamily="-1" charset="-128"/>
              </a:rPr>
              <a:t>, 52&gt;3 </a:t>
            </a:r>
            <a:r>
              <a:rPr lang="en-US" baseline="0" dirty="0" err="1">
                <a:latin typeface="Times New Roman" pitchFamily="-1" charset="0"/>
                <a:ea typeface="ＭＳ Ｐゴシック" pitchFamily="-1" charset="-128"/>
                <a:cs typeface="ＭＳ Ｐゴシック" pitchFamily="-1" charset="-128"/>
              </a:rPr>
              <a:t>ans</a:t>
            </a:r>
            <a:r>
              <a:rPr lang="en-US" baseline="0" dirty="0">
                <a:latin typeface="Times New Roman" pitchFamily="-1" charset="0"/>
                <a:ea typeface="ＭＳ Ｐゴシック" pitchFamily="-1" charset="-128"/>
                <a:cs typeface="ＭＳ Ｐゴシック" pitchFamily="-1" charset="-128"/>
              </a:rPr>
              <a:t>, 23 </a:t>
            </a:r>
            <a:r>
              <a:rPr lang="en-US" baseline="0" dirty="0" err="1">
                <a:latin typeface="Times New Roman" pitchFamily="-1" charset="0"/>
                <a:ea typeface="ＭＳ Ｐゴシック" pitchFamily="-1" charset="-128"/>
                <a:cs typeface="ＭＳ Ｐゴシック" pitchFamily="-1" charset="-128"/>
              </a:rPr>
              <a:t>cotutelles</a:t>
            </a:r>
            <a:endParaRPr lang="en-US" dirty="0">
              <a:latin typeface="Times New Roman" pitchFamily="-1" charset="0"/>
              <a:ea typeface="ＭＳ Ｐゴシック" pitchFamily="-1" charset="-128"/>
              <a:cs typeface="ＭＳ Ｐゴシック" pitchFamily="-1" charset="-128"/>
            </a:endParaRPr>
          </a:p>
        </p:txBody>
      </p:sp>
    </p:spTree>
    <p:extLst>
      <p:ext uri="{BB962C8B-B14F-4D97-AF65-F5344CB8AC3E}">
        <p14:creationId xmlns:p14="http://schemas.microsoft.com/office/powerpoint/2010/main" val="586202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15</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baseline="0" dirty="0">
                <a:latin typeface="Times New Roman" pitchFamily="-1" charset="0"/>
                <a:ea typeface="ＭＳ Ｐゴシック" pitchFamily="-1" charset="-128"/>
                <a:cs typeface="ＭＳ Ｐゴシック" pitchFamily="-1" charset="-128"/>
              </a:rPr>
              <a:t>280 doc </a:t>
            </a:r>
            <a:r>
              <a:rPr lang="en-US" baseline="0" dirty="0" err="1">
                <a:latin typeface="Times New Roman" pitchFamily="-1" charset="0"/>
                <a:ea typeface="ＭＳ Ｐゴシック" pitchFamily="-1" charset="-128"/>
                <a:cs typeface="ＭＳ Ｐゴシック" pitchFamily="-1" charset="-128"/>
              </a:rPr>
              <a:t>étrangers</a:t>
            </a:r>
            <a:r>
              <a:rPr lang="en-US" baseline="0" dirty="0">
                <a:latin typeface="Times New Roman" pitchFamily="-1" charset="0"/>
                <a:ea typeface="ＭＳ Ｐゴシック" pitchFamily="-1" charset="-128"/>
                <a:cs typeface="ＭＳ Ｐゴシック" pitchFamily="-1" charset="-128"/>
              </a:rPr>
              <a:t>, 108 </a:t>
            </a:r>
            <a:r>
              <a:rPr lang="en-US" baseline="0"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&amp;ere </a:t>
            </a:r>
            <a:r>
              <a:rPr lang="en-US" baseline="0" dirty="0" err="1">
                <a:latin typeface="Times New Roman" pitchFamily="-1" charset="0"/>
                <a:ea typeface="ＭＳ Ｐゴシック" pitchFamily="-1" charset="-128"/>
                <a:cs typeface="ＭＳ Ｐゴシック" pitchFamily="-1" charset="-128"/>
              </a:rPr>
              <a:t>année</a:t>
            </a:r>
            <a:r>
              <a:rPr lang="en-US" baseline="0" dirty="0">
                <a:latin typeface="Times New Roman" pitchFamily="-1" charset="0"/>
                <a:ea typeface="ＭＳ Ｐゴシック" pitchFamily="-1" charset="-128"/>
                <a:cs typeface="ＭＳ Ｐゴシック" pitchFamily="-1" charset="-128"/>
              </a:rPr>
              <a:t>, 125 &gt;3ans, 5 abandons, 71 </a:t>
            </a:r>
            <a:r>
              <a:rPr lang="en-US" baseline="0" dirty="0" err="1">
                <a:latin typeface="Times New Roman" pitchFamily="-1" charset="0"/>
                <a:ea typeface="ＭＳ Ｐゴシック" pitchFamily="-1" charset="-128"/>
                <a:cs typeface="ＭＳ Ｐゴシック" pitchFamily="-1" charset="-128"/>
              </a:rPr>
              <a:t>avenants</a:t>
            </a:r>
            <a:endParaRPr lang="en-US" baseline="0" dirty="0">
              <a:latin typeface="Times New Roman" pitchFamily="-1" charset="0"/>
              <a:ea typeface="ＭＳ Ｐゴシック" pitchFamily="-1" charset="-128"/>
              <a:cs typeface="ＭＳ Ｐゴシック" pitchFamily="-1" charset="-128"/>
            </a:endParaRPr>
          </a:p>
          <a:p>
            <a:r>
              <a:rPr lang="en-US" baseline="0" dirty="0">
                <a:latin typeface="Times New Roman" pitchFamily="-1" charset="0"/>
                <a:ea typeface="ＭＳ Ｐゴシック" pitchFamily="-1" charset="-128"/>
                <a:cs typeface="ＭＳ Ｐゴシック" pitchFamily="-1" charset="-128"/>
              </a:rPr>
              <a:t>265 FEMTO, 15 LAB, 24 CIAD, 17 DRIVE, 2 ELLIAD, 13 LIB, 55 </a:t>
            </a:r>
            <a:r>
              <a:rPr lang="en-US" baseline="0" dirty="0" err="1">
                <a:latin typeface="Times New Roman" pitchFamily="-1" charset="0"/>
                <a:ea typeface="ＭＳ Ｐゴシック" pitchFamily="-1" charset="-128"/>
                <a:cs typeface="ＭＳ Ｐゴシック" pitchFamily="-1" charset="-128"/>
              </a:rPr>
              <a:t>ImVia</a:t>
            </a:r>
            <a:r>
              <a:rPr lang="en-US" baseline="0" dirty="0">
                <a:latin typeface="Times New Roman" pitchFamily="-1" charset="0"/>
                <a:ea typeface="ＭＳ Ｐゴシック" pitchFamily="-1" charset="-128"/>
                <a:cs typeface="ＭＳ Ｐゴシック" pitchFamily="-1" charset="-128"/>
              </a:rPr>
              <a:t>, 38 ICB, 2 </a:t>
            </a:r>
            <a:r>
              <a:rPr lang="en-US" baseline="0" dirty="0" err="1">
                <a:latin typeface="Times New Roman" pitchFamily="-1" charset="0"/>
                <a:ea typeface="ＭＳ Ｐゴシック" pitchFamily="-1" charset="-128"/>
                <a:cs typeface="ＭＳ Ｐゴシック" pitchFamily="-1" charset="-128"/>
              </a:rPr>
              <a:t>Elliad</a:t>
            </a:r>
            <a:r>
              <a:rPr lang="en-US" baseline="0" dirty="0">
                <a:latin typeface="Times New Roman" pitchFamily="-1" charset="0"/>
                <a:ea typeface="ＭＳ Ｐゴシック" pitchFamily="-1" charset="-128"/>
                <a:cs typeface="ＭＳ Ｐゴシック" pitchFamily="-1" charset="-128"/>
              </a:rPr>
              <a:t>, 6 LE2i </a:t>
            </a:r>
            <a:r>
              <a:rPr lang="en-US" baseline="0"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2018/2019</a:t>
            </a:r>
          </a:p>
          <a:p>
            <a:r>
              <a:rPr lang="en-US" baseline="0" dirty="0">
                <a:latin typeface="Times New Roman" pitchFamily="-1" charset="0"/>
                <a:ea typeface="ＭＳ Ｐゴシック" pitchFamily="-1" charset="-128"/>
                <a:cs typeface="ＭＳ Ｐゴシック" pitchFamily="-1" charset="-128"/>
              </a:rPr>
              <a:t>208 GARs, 70 </a:t>
            </a:r>
            <a:r>
              <a:rPr lang="en-US" baseline="0" dirty="0" err="1">
                <a:latin typeface="Times New Roman" pitchFamily="-1" charset="0"/>
                <a:ea typeface="ＭＳ Ｐゴシック" pitchFamily="-1" charset="-128"/>
                <a:cs typeface="ＭＳ Ｐゴシック" pitchFamily="-1" charset="-128"/>
              </a:rPr>
              <a:t>filles</a:t>
            </a:r>
            <a:r>
              <a:rPr lang="en-US" baseline="0" dirty="0">
                <a:latin typeface="Times New Roman" pitchFamily="-1" charset="0"/>
                <a:ea typeface="ＭＳ Ｐゴシック" pitchFamily="-1" charset="-128"/>
                <a:cs typeface="ＭＳ Ｐゴシック" pitchFamily="-1" charset="-128"/>
              </a:rPr>
              <a:t>, 173 </a:t>
            </a:r>
            <a:r>
              <a:rPr lang="en-US" baseline="0" dirty="0" err="1">
                <a:latin typeface="Times New Roman" pitchFamily="-1" charset="0"/>
                <a:ea typeface="ＭＳ Ｐゴシック" pitchFamily="-1" charset="-128"/>
                <a:cs typeface="ＭＳ Ｐゴシック" pitchFamily="-1" charset="-128"/>
              </a:rPr>
              <a:t>étrangers</a:t>
            </a:r>
            <a:r>
              <a:rPr lang="en-US" baseline="0" dirty="0">
                <a:latin typeface="Times New Roman" pitchFamily="-1" charset="0"/>
                <a:ea typeface="ＭＳ Ｐゴシック" pitchFamily="-1" charset="-128"/>
                <a:cs typeface="ＭＳ Ｐゴシック" pitchFamily="-1" charset="-128"/>
              </a:rPr>
              <a:t>, 60 1er </a:t>
            </a:r>
            <a:r>
              <a:rPr lang="en-US" baseline="0" dirty="0" err="1">
                <a:latin typeface="Times New Roman" pitchFamily="-1" charset="0"/>
                <a:ea typeface="ＭＳ Ｐゴシック" pitchFamily="-1" charset="-128"/>
                <a:cs typeface="ＭＳ Ｐゴシック" pitchFamily="-1" charset="-128"/>
              </a:rPr>
              <a:t>année</a:t>
            </a:r>
            <a:r>
              <a:rPr lang="en-US" baseline="0" dirty="0">
                <a:latin typeface="Times New Roman" pitchFamily="-1" charset="0"/>
                <a:ea typeface="ＭＳ Ｐゴシック" pitchFamily="-1" charset="-128"/>
                <a:cs typeface="ＭＳ Ｐゴシック" pitchFamily="-1" charset="-128"/>
              </a:rPr>
              <a:t>, 52&gt;3 </a:t>
            </a:r>
            <a:r>
              <a:rPr lang="en-US" baseline="0" dirty="0" err="1">
                <a:latin typeface="Times New Roman" pitchFamily="-1" charset="0"/>
                <a:ea typeface="ＭＳ Ｐゴシック" pitchFamily="-1" charset="-128"/>
                <a:cs typeface="ＭＳ Ｐゴシック" pitchFamily="-1" charset="-128"/>
              </a:rPr>
              <a:t>ans</a:t>
            </a:r>
            <a:r>
              <a:rPr lang="en-US" baseline="0" dirty="0">
                <a:latin typeface="Times New Roman" pitchFamily="-1" charset="0"/>
                <a:ea typeface="ＭＳ Ｐゴシック" pitchFamily="-1" charset="-128"/>
                <a:cs typeface="ＭＳ Ｐゴシック" pitchFamily="-1" charset="-128"/>
              </a:rPr>
              <a:t>, 23 </a:t>
            </a:r>
            <a:r>
              <a:rPr lang="en-US" baseline="0" dirty="0" err="1">
                <a:latin typeface="Times New Roman" pitchFamily="-1" charset="0"/>
                <a:ea typeface="ＭＳ Ｐゴシック" pitchFamily="-1" charset="-128"/>
                <a:cs typeface="ＭＳ Ｐゴシック" pitchFamily="-1" charset="-128"/>
              </a:rPr>
              <a:t>cotutelles</a:t>
            </a:r>
            <a:endParaRPr lang="en-US" dirty="0">
              <a:latin typeface="Times New Roman" pitchFamily="-1" charset="0"/>
              <a:ea typeface="ＭＳ Ｐゴシック" pitchFamily="-1" charset="-128"/>
              <a:cs typeface="ＭＳ Ｐゴシック" pitchFamily="-1" charset="-128"/>
            </a:endParaRPr>
          </a:p>
        </p:txBody>
      </p:sp>
    </p:spTree>
    <p:extLst>
      <p:ext uri="{BB962C8B-B14F-4D97-AF65-F5344CB8AC3E}">
        <p14:creationId xmlns:p14="http://schemas.microsoft.com/office/powerpoint/2010/main" val="3006759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16</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ATTENTION : </a:t>
            </a:r>
            <a:r>
              <a:rPr lang="en-US" dirty="0">
                <a:solidFill>
                  <a:srgbClr val="FF0000"/>
                </a:solidFill>
                <a:latin typeface="Times New Roman" pitchFamily="-1" charset="0"/>
                <a:ea typeface="ＭＳ Ｐゴシック" pitchFamily="-1" charset="-128"/>
                <a:cs typeface="ＭＳ Ｐゴシック" pitchFamily="-1" charset="-128"/>
              </a:rPr>
              <a:t>beaucoup </a:t>
            </a:r>
            <a:r>
              <a:rPr lang="en-US" dirty="0" err="1">
                <a:solidFill>
                  <a:srgbClr val="FF0000"/>
                </a:solidFill>
                <a:latin typeface="Times New Roman" pitchFamily="-1" charset="0"/>
                <a:ea typeface="ＭＳ Ｐゴシック" pitchFamily="-1" charset="-128"/>
                <a:cs typeface="ＭＳ Ｐゴシック" pitchFamily="-1" charset="-128"/>
              </a:rPr>
              <a:t>d’inscriptions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en</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cours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en</a:t>
            </a:r>
            <a:r>
              <a:rPr lang="en-US" dirty="0">
                <a:latin typeface="Times New Roman" pitchFamily="-1" charset="0"/>
                <a:ea typeface="ＭＳ Ｐゴシック" pitchFamily="-1" charset="-128"/>
                <a:cs typeface="ＭＳ Ｐゴシック" pitchFamily="-1" charset="-128"/>
              </a:rPr>
              <a:t> raison du retard </a:t>
            </a:r>
            <a:r>
              <a:rPr lang="en-US" dirty="0" err="1">
                <a:latin typeface="Times New Roman" pitchFamily="-1" charset="0"/>
                <a:ea typeface="ＭＳ Ｐゴシック" pitchFamily="-1" charset="-128"/>
                <a:cs typeface="ＭＳ Ｐゴシック" pitchFamily="-1" charset="-128"/>
              </a:rPr>
              <a:t>pris</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notamment</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côté</a:t>
            </a:r>
            <a:r>
              <a:rPr lang="en-US" dirty="0">
                <a:latin typeface="Times New Roman" pitchFamily="-1" charset="0"/>
                <a:ea typeface="ＭＳ Ｐゴシック" pitchFamily="-1" charset="-128"/>
                <a:cs typeface="ＭＳ Ｐゴシック" pitchFamily="-1" charset="-128"/>
              </a:rPr>
              <a:t> UB. A ma </a:t>
            </a:r>
            <a:r>
              <a:rPr lang="en-US" dirty="0" err="1">
                <a:latin typeface="Times New Roman" pitchFamily="-1" charset="0"/>
                <a:ea typeface="ＭＳ Ｐゴシック" pitchFamily="-1" charset="-128"/>
                <a:cs typeface="ＭＳ Ｐゴシック" pitchFamily="-1" charset="-128"/>
              </a:rPr>
              <a:t>connaissance</a:t>
            </a:r>
            <a:r>
              <a:rPr lang="en-US" dirty="0">
                <a:latin typeface="Times New Roman" pitchFamily="-1" charset="0"/>
                <a:ea typeface="ＭＳ Ｐゴシック" pitchFamily="-1" charset="-128"/>
                <a:cs typeface="ＭＳ Ｐゴシック" pitchFamily="-1" charset="-128"/>
              </a:rPr>
              <a:t>, 12 “</a:t>
            </a:r>
            <a:r>
              <a:rPr lang="en-US"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cours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côté</a:t>
            </a:r>
            <a:r>
              <a:rPr lang="en-US" baseline="0" dirty="0">
                <a:latin typeface="Times New Roman" pitchFamily="-1" charset="0"/>
                <a:ea typeface="ＭＳ Ｐゴシック" pitchFamily="-1" charset="-128"/>
                <a:cs typeface="ＭＳ Ｐゴシック" pitchFamily="-1" charset="-128"/>
              </a:rPr>
              <a:t> UTBM.</a:t>
            </a:r>
            <a:endParaRPr lang="en-US" dirty="0">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17</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ATTENTION : </a:t>
            </a:r>
            <a:r>
              <a:rPr lang="en-US" dirty="0">
                <a:solidFill>
                  <a:srgbClr val="FF0000"/>
                </a:solidFill>
                <a:latin typeface="Times New Roman" pitchFamily="-1" charset="0"/>
                <a:ea typeface="ＭＳ Ｐゴシック" pitchFamily="-1" charset="-128"/>
                <a:cs typeface="ＭＳ Ｐゴシック" pitchFamily="-1" charset="-128"/>
              </a:rPr>
              <a:t>beaucoup </a:t>
            </a:r>
            <a:r>
              <a:rPr lang="en-US" dirty="0" err="1">
                <a:solidFill>
                  <a:srgbClr val="FF0000"/>
                </a:solidFill>
                <a:latin typeface="Times New Roman" pitchFamily="-1" charset="0"/>
                <a:ea typeface="ＭＳ Ｐゴシック" pitchFamily="-1" charset="-128"/>
                <a:cs typeface="ＭＳ Ｐゴシック" pitchFamily="-1" charset="-128"/>
              </a:rPr>
              <a:t>d’inscriptions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en</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cours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en</a:t>
            </a:r>
            <a:r>
              <a:rPr lang="en-US" dirty="0">
                <a:latin typeface="Times New Roman" pitchFamily="-1" charset="0"/>
                <a:ea typeface="ＭＳ Ｐゴシック" pitchFamily="-1" charset="-128"/>
                <a:cs typeface="ＭＳ Ｐゴシック" pitchFamily="-1" charset="-128"/>
              </a:rPr>
              <a:t> raison du retard </a:t>
            </a:r>
            <a:r>
              <a:rPr lang="en-US" dirty="0" err="1">
                <a:latin typeface="Times New Roman" pitchFamily="-1" charset="0"/>
                <a:ea typeface="ＭＳ Ｐゴシック" pitchFamily="-1" charset="-128"/>
                <a:cs typeface="ＭＳ Ｐゴシック" pitchFamily="-1" charset="-128"/>
              </a:rPr>
              <a:t>pris</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notamment</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côté</a:t>
            </a:r>
            <a:r>
              <a:rPr lang="en-US" dirty="0">
                <a:latin typeface="Times New Roman" pitchFamily="-1" charset="0"/>
                <a:ea typeface="ＭＳ Ｐゴシック" pitchFamily="-1" charset="-128"/>
                <a:cs typeface="ＭＳ Ｐゴシック" pitchFamily="-1" charset="-128"/>
              </a:rPr>
              <a:t> UB. A ma </a:t>
            </a:r>
            <a:r>
              <a:rPr lang="en-US" dirty="0" err="1">
                <a:latin typeface="Times New Roman" pitchFamily="-1" charset="0"/>
                <a:ea typeface="ＭＳ Ｐゴシック" pitchFamily="-1" charset="-128"/>
                <a:cs typeface="ＭＳ Ｐゴシック" pitchFamily="-1" charset="-128"/>
              </a:rPr>
              <a:t>connaissance</a:t>
            </a:r>
            <a:r>
              <a:rPr lang="en-US" dirty="0">
                <a:latin typeface="Times New Roman" pitchFamily="-1" charset="0"/>
                <a:ea typeface="ＭＳ Ｐゴシック" pitchFamily="-1" charset="-128"/>
                <a:cs typeface="ＭＳ Ｐゴシック" pitchFamily="-1" charset="-128"/>
              </a:rPr>
              <a:t>, 12 “</a:t>
            </a:r>
            <a:r>
              <a:rPr lang="en-US"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cours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côté</a:t>
            </a:r>
            <a:r>
              <a:rPr lang="en-US" baseline="0" dirty="0">
                <a:latin typeface="Times New Roman" pitchFamily="-1" charset="0"/>
                <a:ea typeface="ＭＳ Ｐゴシック" pitchFamily="-1" charset="-128"/>
                <a:cs typeface="ＭＳ Ｐゴシック" pitchFamily="-1" charset="-128"/>
              </a:rPr>
              <a:t> UTBM.</a:t>
            </a:r>
            <a:endParaRPr lang="en-US" dirty="0">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19</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ATTENTION : </a:t>
            </a:r>
            <a:r>
              <a:rPr lang="en-US" dirty="0">
                <a:solidFill>
                  <a:srgbClr val="FF0000"/>
                </a:solidFill>
                <a:latin typeface="Times New Roman" pitchFamily="-1" charset="0"/>
                <a:ea typeface="ＭＳ Ｐゴシック" pitchFamily="-1" charset="-128"/>
                <a:cs typeface="ＭＳ Ｐゴシック" pitchFamily="-1" charset="-128"/>
              </a:rPr>
              <a:t>beaucoup </a:t>
            </a:r>
            <a:r>
              <a:rPr lang="en-US" dirty="0" err="1">
                <a:solidFill>
                  <a:srgbClr val="FF0000"/>
                </a:solidFill>
                <a:latin typeface="Times New Roman" pitchFamily="-1" charset="0"/>
                <a:ea typeface="ＭＳ Ｐゴシック" pitchFamily="-1" charset="-128"/>
                <a:cs typeface="ＭＳ Ｐゴシック" pitchFamily="-1" charset="-128"/>
              </a:rPr>
              <a:t>d’inscriptions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en</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cours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en</a:t>
            </a:r>
            <a:r>
              <a:rPr lang="en-US" dirty="0">
                <a:latin typeface="Times New Roman" pitchFamily="-1" charset="0"/>
                <a:ea typeface="ＭＳ Ｐゴシック" pitchFamily="-1" charset="-128"/>
                <a:cs typeface="ＭＳ Ｐゴシック" pitchFamily="-1" charset="-128"/>
              </a:rPr>
              <a:t> raison du retard </a:t>
            </a:r>
            <a:r>
              <a:rPr lang="en-US" dirty="0" err="1">
                <a:latin typeface="Times New Roman" pitchFamily="-1" charset="0"/>
                <a:ea typeface="ＭＳ Ｐゴシック" pitchFamily="-1" charset="-128"/>
                <a:cs typeface="ＭＳ Ｐゴシック" pitchFamily="-1" charset="-128"/>
              </a:rPr>
              <a:t>pris</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notamment</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côté</a:t>
            </a:r>
            <a:r>
              <a:rPr lang="en-US" dirty="0">
                <a:latin typeface="Times New Roman" pitchFamily="-1" charset="0"/>
                <a:ea typeface="ＭＳ Ｐゴシック" pitchFamily="-1" charset="-128"/>
                <a:cs typeface="ＭＳ Ｐゴシック" pitchFamily="-1" charset="-128"/>
              </a:rPr>
              <a:t> UB. A ma </a:t>
            </a:r>
            <a:r>
              <a:rPr lang="en-US" dirty="0" err="1">
                <a:latin typeface="Times New Roman" pitchFamily="-1" charset="0"/>
                <a:ea typeface="ＭＳ Ｐゴシック" pitchFamily="-1" charset="-128"/>
                <a:cs typeface="ＭＳ Ｐゴシック" pitchFamily="-1" charset="-128"/>
              </a:rPr>
              <a:t>connaissance</a:t>
            </a:r>
            <a:r>
              <a:rPr lang="en-US" dirty="0">
                <a:latin typeface="Times New Roman" pitchFamily="-1" charset="0"/>
                <a:ea typeface="ＭＳ Ｐゴシック" pitchFamily="-1" charset="-128"/>
                <a:cs typeface="ＭＳ Ｐゴシック" pitchFamily="-1" charset="-128"/>
              </a:rPr>
              <a:t>, 12 “</a:t>
            </a:r>
            <a:r>
              <a:rPr lang="en-US"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cours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côté</a:t>
            </a:r>
            <a:r>
              <a:rPr lang="en-US" baseline="0" dirty="0">
                <a:latin typeface="Times New Roman" pitchFamily="-1" charset="0"/>
                <a:ea typeface="ＭＳ Ｐゴシック" pitchFamily="-1" charset="-128"/>
                <a:cs typeface="ＭＳ Ｐゴシック" pitchFamily="-1" charset="-128"/>
              </a:rPr>
              <a:t> UTBM.</a:t>
            </a:r>
            <a:endParaRPr lang="en-US" dirty="0">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20</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ATTENTION : </a:t>
            </a:r>
            <a:r>
              <a:rPr lang="en-US" dirty="0">
                <a:solidFill>
                  <a:srgbClr val="FF0000"/>
                </a:solidFill>
                <a:latin typeface="Times New Roman" pitchFamily="-1" charset="0"/>
                <a:ea typeface="ＭＳ Ｐゴシック" pitchFamily="-1" charset="-128"/>
                <a:cs typeface="ＭＳ Ｐゴシック" pitchFamily="-1" charset="-128"/>
              </a:rPr>
              <a:t>beaucoup </a:t>
            </a:r>
            <a:r>
              <a:rPr lang="en-US" dirty="0" err="1">
                <a:solidFill>
                  <a:srgbClr val="FF0000"/>
                </a:solidFill>
                <a:latin typeface="Times New Roman" pitchFamily="-1" charset="0"/>
                <a:ea typeface="ＭＳ Ｐゴシック" pitchFamily="-1" charset="-128"/>
                <a:cs typeface="ＭＳ Ｐゴシック" pitchFamily="-1" charset="-128"/>
              </a:rPr>
              <a:t>d’inscriptions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en</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cours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en</a:t>
            </a:r>
            <a:r>
              <a:rPr lang="en-US" dirty="0">
                <a:latin typeface="Times New Roman" pitchFamily="-1" charset="0"/>
                <a:ea typeface="ＭＳ Ｐゴシック" pitchFamily="-1" charset="-128"/>
                <a:cs typeface="ＭＳ Ｐゴシック" pitchFamily="-1" charset="-128"/>
              </a:rPr>
              <a:t> raison du retard </a:t>
            </a:r>
            <a:r>
              <a:rPr lang="en-US" dirty="0" err="1">
                <a:latin typeface="Times New Roman" pitchFamily="-1" charset="0"/>
                <a:ea typeface="ＭＳ Ｐゴシック" pitchFamily="-1" charset="-128"/>
                <a:cs typeface="ＭＳ Ｐゴシック" pitchFamily="-1" charset="-128"/>
              </a:rPr>
              <a:t>pris</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notamment</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côté</a:t>
            </a:r>
            <a:r>
              <a:rPr lang="en-US" dirty="0">
                <a:latin typeface="Times New Roman" pitchFamily="-1" charset="0"/>
                <a:ea typeface="ＭＳ Ｐゴシック" pitchFamily="-1" charset="-128"/>
                <a:cs typeface="ＭＳ Ｐゴシック" pitchFamily="-1" charset="-128"/>
              </a:rPr>
              <a:t> UB. A ma </a:t>
            </a:r>
            <a:r>
              <a:rPr lang="en-US" dirty="0" err="1">
                <a:latin typeface="Times New Roman" pitchFamily="-1" charset="0"/>
                <a:ea typeface="ＭＳ Ｐゴシック" pitchFamily="-1" charset="-128"/>
                <a:cs typeface="ＭＳ Ｐゴシック" pitchFamily="-1" charset="-128"/>
              </a:rPr>
              <a:t>connaissance</a:t>
            </a:r>
            <a:r>
              <a:rPr lang="en-US" dirty="0">
                <a:latin typeface="Times New Roman" pitchFamily="-1" charset="0"/>
                <a:ea typeface="ＭＳ Ｐゴシック" pitchFamily="-1" charset="-128"/>
                <a:cs typeface="ＭＳ Ｐゴシック" pitchFamily="-1" charset="-128"/>
              </a:rPr>
              <a:t>, 12 “</a:t>
            </a:r>
            <a:r>
              <a:rPr lang="en-US"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cours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côté</a:t>
            </a:r>
            <a:r>
              <a:rPr lang="en-US" baseline="0" dirty="0">
                <a:latin typeface="Times New Roman" pitchFamily="-1" charset="0"/>
                <a:ea typeface="ＭＳ Ｐゴシック" pitchFamily="-1" charset="-128"/>
                <a:cs typeface="ＭＳ Ｐゴシック" pitchFamily="-1" charset="-128"/>
              </a:rPr>
              <a:t> UTBM.</a:t>
            </a:r>
            <a:endParaRPr lang="en-US" dirty="0">
              <a:latin typeface="Times New Roman" pitchFamily="-1" charset="0"/>
              <a:ea typeface="ＭＳ Ｐゴシック" pitchFamily="-1" charset="-128"/>
              <a:cs typeface="ＭＳ Ｐゴシック" pitchFamily="-1" charset="-128"/>
            </a:endParaRPr>
          </a:p>
        </p:txBody>
      </p:sp>
    </p:spTree>
    <p:extLst>
      <p:ext uri="{BB962C8B-B14F-4D97-AF65-F5344CB8AC3E}">
        <p14:creationId xmlns:p14="http://schemas.microsoft.com/office/powerpoint/2010/main" val="1607020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ＭＳ Ｐゴシック" charset="0"/>
                <a:cs typeface="Arial Unicode MS" charset="0"/>
              </a:defRPr>
            </a:lvl1pPr>
            <a:lvl2pPr marL="39359615" indent="-38885204" eaLnBrk="0" hangingPunct="0">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2pPr>
            <a:lvl3pPr eaLnBrk="0" hangingPunct="0">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3pPr>
            <a:lvl4pPr eaLnBrk="0" hangingPunct="0">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4pPr>
            <a:lvl5pPr eaLnBrk="0" hangingPunct="0">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5pPr>
            <a:lvl6pPr marL="474411" eaLnBrk="0" fontAlgn="base" hangingPunct="0">
              <a:lnSpc>
                <a:spcPct val="95000"/>
              </a:lnSpc>
              <a:spcBef>
                <a:spcPct val="0"/>
              </a:spcBef>
              <a:spcAft>
                <a:spcPct val="0"/>
              </a:spcAft>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6pPr>
            <a:lvl7pPr marL="948821" eaLnBrk="0" fontAlgn="base" hangingPunct="0">
              <a:lnSpc>
                <a:spcPct val="95000"/>
              </a:lnSpc>
              <a:spcBef>
                <a:spcPct val="0"/>
              </a:spcBef>
              <a:spcAft>
                <a:spcPct val="0"/>
              </a:spcAft>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7pPr>
            <a:lvl8pPr marL="1423232" eaLnBrk="0" fontAlgn="base" hangingPunct="0">
              <a:lnSpc>
                <a:spcPct val="95000"/>
              </a:lnSpc>
              <a:spcBef>
                <a:spcPct val="0"/>
              </a:spcBef>
              <a:spcAft>
                <a:spcPct val="0"/>
              </a:spcAft>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8pPr>
            <a:lvl9pPr marL="1897643" eaLnBrk="0" fontAlgn="base" hangingPunct="0">
              <a:lnSpc>
                <a:spcPct val="95000"/>
              </a:lnSpc>
              <a:spcBef>
                <a:spcPct val="0"/>
              </a:spcBef>
              <a:spcAft>
                <a:spcPct val="0"/>
              </a:spcAft>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9pPr>
          </a:lstStyle>
          <a:p>
            <a:pPr eaLnBrk="1" hangingPunct="1"/>
            <a:fld id="{F41FDE70-B43E-614B-8C50-7AABC88E57F1}" type="slidenum">
              <a:rPr lang="en-GB" sz="1200">
                <a:solidFill>
                  <a:srgbClr val="000000"/>
                </a:solidFill>
              </a:rPr>
              <a:pPr eaLnBrk="1" hangingPunct="1"/>
              <a:t>21</a:t>
            </a:fld>
            <a:endParaRPr lang="en-GB" sz="1200">
              <a:solidFill>
                <a:srgbClr val="000000"/>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82" tIns="47441" rIns="94882" bIns="47441" anchor="ct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endParaRPr lang="fr-FR"/>
          </a:p>
        </p:txBody>
      </p:sp>
      <p:sp>
        <p:nvSpPr>
          <p:cNvPr id="17412" name="Text Box 2"/>
          <p:cNvSpPr>
            <a:spLocks noGrp="1" noChangeArrowheads="1"/>
          </p:cNvSpPr>
          <p:nvPr>
            <p:ph type="body"/>
          </p:nvPr>
        </p:nvSpPr>
        <p:spPr>
          <a:xfrm>
            <a:off x="1362758" y="3371381"/>
            <a:ext cx="7507460" cy="319725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wrap="none" anchor="ctr"/>
          <a:lstStyle/>
          <a:p>
            <a:endParaRPr lang="en-US" dirty="0">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ＭＳ Ｐゴシック" charset="0"/>
                <a:cs typeface="Arial Unicode MS" charset="0"/>
              </a:defRPr>
            </a:lvl1pPr>
            <a:lvl2pPr marL="39359615" indent="-38885204" eaLnBrk="0" hangingPunct="0">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2pPr>
            <a:lvl3pPr eaLnBrk="0" hangingPunct="0">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3pPr>
            <a:lvl4pPr eaLnBrk="0" hangingPunct="0">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4pPr>
            <a:lvl5pPr eaLnBrk="0" hangingPunct="0">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5pPr>
            <a:lvl6pPr marL="474411" eaLnBrk="0" fontAlgn="base" hangingPunct="0">
              <a:lnSpc>
                <a:spcPct val="95000"/>
              </a:lnSpc>
              <a:spcBef>
                <a:spcPct val="0"/>
              </a:spcBef>
              <a:spcAft>
                <a:spcPct val="0"/>
              </a:spcAft>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6pPr>
            <a:lvl7pPr marL="948821" eaLnBrk="0" fontAlgn="base" hangingPunct="0">
              <a:lnSpc>
                <a:spcPct val="95000"/>
              </a:lnSpc>
              <a:spcBef>
                <a:spcPct val="0"/>
              </a:spcBef>
              <a:spcAft>
                <a:spcPct val="0"/>
              </a:spcAft>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7pPr>
            <a:lvl8pPr marL="1423232" eaLnBrk="0" fontAlgn="base" hangingPunct="0">
              <a:lnSpc>
                <a:spcPct val="95000"/>
              </a:lnSpc>
              <a:spcBef>
                <a:spcPct val="0"/>
              </a:spcBef>
              <a:spcAft>
                <a:spcPct val="0"/>
              </a:spcAft>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8pPr>
            <a:lvl9pPr marL="1897643" eaLnBrk="0" fontAlgn="base" hangingPunct="0">
              <a:lnSpc>
                <a:spcPct val="95000"/>
              </a:lnSpc>
              <a:spcBef>
                <a:spcPct val="0"/>
              </a:spcBef>
              <a:spcAft>
                <a:spcPct val="0"/>
              </a:spcAft>
              <a:tabLst>
                <a:tab pos="0" algn="l"/>
                <a:tab pos="948821" algn="l"/>
                <a:tab pos="1897643" algn="l"/>
                <a:tab pos="2846464" algn="l"/>
                <a:tab pos="3795285" algn="l"/>
                <a:tab pos="4744106" algn="l"/>
                <a:tab pos="5692929" algn="l"/>
                <a:tab pos="6641750" algn="l"/>
                <a:tab pos="7590571" algn="l"/>
                <a:tab pos="8539393" algn="l"/>
                <a:tab pos="9488214" algn="l"/>
                <a:tab pos="10437035" algn="l"/>
              </a:tabLst>
              <a:defRPr sz="2500">
                <a:solidFill>
                  <a:schemeClr val="bg1"/>
                </a:solidFill>
                <a:latin typeface="Times New Roman" charset="0"/>
                <a:ea typeface="Arial Unicode MS" charset="0"/>
                <a:cs typeface="Arial Unicode MS" charset="0"/>
              </a:defRPr>
            </a:lvl9pPr>
          </a:lstStyle>
          <a:p>
            <a:pPr eaLnBrk="1" hangingPunct="1"/>
            <a:fld id="{F41FDE70-B43E-614B-8C50-7AABC88E57F1}" type="slidenum">
              <a:rPr lang="en-GB" sz="1200">
                <a:solidFill>
                  <a:srgbClr val="000000"/>
                </a:solidFill>
              </a:rPr>
              <a:pPr eaLnBrk="1" hangingPunct="1"/>
              <a:t>22</a:t>
            </a:fld>
            <a:endParaRPr lang="en-GB" sz="1200">
              <a:solidFill>
                <a:srgbClr val="000000"/>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82" tIns="47441" rIns="94882" bIns="47441" anchor="ct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endParaRPr lang="fr-FR"/>
          </a:p>
        </p:txBody>
      </p:sp>
      <p:sp>
        <p:nvSpPr>
          <p:cNvPr id="17412" name="Text Box 2"/>
          <p:cNvSpPr>
            <a:spLocks noGrp="1" noChangeArrowheads="1"/>
          </p:cNvSpPr>
          <p:nvPr>
            <p:ph type="body"/>
          </p:nvPr>
        </p:nvSpPr>
        <p:spPr>
          <a:xfrm>
            <a:off x="1362758" y="3371381"/>
            <a:ext cx="7507460" cy="319725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wrap="none" anchor="ctr"/>
          <a:lstStyle/>
          <a:p>
            <a:endParaRPr lang="en-US">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p:cNvSpPr>
            <a:spLocks noGrp="1" noChangeArrowheads="1"/>
          </p:cNvSpPr>
          <p:nvPr>
            <p:ph type="sldNum" sz="quarter"/>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 typeface="Times New Roman" pitchFamily="18" charset="0"/>
              <a:buNone/>
              <a:tabLst>
                <a:tab pos="0" algn="l"/>
                <a:tab pos="914400" algn="l"/>
                <a:tab pos="1830388" algn="l"/>
                <a:tab pos="2746375" algn="l"/>
                <a:tab pos="3660775" algn="l"/>
                <a:tab pos="4576763" algn="l"/>
                <a:tab pos="5492750" algn="l"/>
                <a:tab pos="6407150" algn="l"/>
                <a:tab pos="7323138" algn="l"/>
                <a:tab pos="8239125" algn="l"/>
                <a:tab pos="9153525" algn="l"/>
                <a:tab pos="10069513" algn="l"/>
              </a:tabLst>
              <a:defRPr/>
            </a:pPr>
            <a:fld id="{5EF83A86-7B49-41C4-8A11-B8493F1EC6F6}" type="slidenum">
              <a:rPr kumimoji="0" lang="en-GB" sz="1200" b="0" i="0" u="none" strike="noStrike" kern="1200" cap="none" spc="0" normalizeH="0" baseline="0" noProof="0" smtClean="0">
                <a:ln>
                  <a:noFill/>
                </a:ln>
                <a:solidFill>
                  <a:prstClr val="black"/>
                </a:solidFill>
                <a:effectLst/>
                <a:uLnTx/>
                <a:uFillTx/>
                <a:latin typeface="Times New Roman" pitchFamily="18" charset="0"/>
                <a:ea typeface="Arial Unicode MS" pitchFamily="34" charset="-128"/>
                <a:cs typeface="Arial Unicode MS" pitchFamily="34" charset="-128"/>
              </a:rPr>
              <a:pPr marL="0" marR="0" lvl="0" indent="0" algn="r" defTabSz="914400" rtl="0" eaLnBrk="1" fontAlgn="auto" latinLnBrk="0" hangingPunct="1">
                <a:lnSpc>
                  <a:spcPct val="100000"/>
                </a:lnSpc>
                <a:spcBef>
                  <a:spcPts val="0"/>
                </a:spcBef>
                <a:spcAft>
                  <a:spcPts val="0"/>
                </a:spcAft>
                <a:buClrTx/>
                <a:buSzTx/>
                <a:buFont typeface="Times New Roman" pitchFamily="18" charset="0"/>
                <a:buNone/>
                <a:tabLst>
                  <a:tab pos="0" algn="l"/>
                  <a:tab pos="914400" algn="l"/>
                  <a:tab pos="1830388" algn="l"/>
                  <a:tab pos="2746375" algn="l"/>
                  <a:tab pos="3660775" algn="l"/>
                  <a:tab pos="4576763" algn="l"/>
                  <a:tab pos="5492750" algn="l"/>
                  <a:tab pos="6407150" algn="l"/>
                  <a:tab pos="7323138" algn="l"/>
                  <a:tab pos="8239125" algn="l"/>
                  <a:tab pos="9153525" algn="l"/>
                  <a:tab pos="10069513" algn="l"/>
                </a:tabLst>
                <a:defRPr/>
              </a:pPr>
              <a:t>28</a:t>
            </a:fld>
            <a:endParaRPr kumimoji="0" lang="en-GB" sz="1200" b="0" i="0" u="none" strike="noStrike" kern="1200" cap="none" spc="0" normalizeH="0" baseline="0" noProof="0">
              <a:ln>
                <a:noFill/>
              </a:ln>
              <a:solidFill>
                <a:prstClr val="black"/>
              </a:solidFill>
              <a:effectLst/>
              <a:uLnTx/>
              <a:uFillTx/>
              <a:latin typeface="Times New Roman" pitchFamily="18" charset="0"/>
              <a:ea typeface="Arial Unicode MS" pitchFamily="34" charset="-128"/>
              <a:cs typeface="Arial Unicode MS" pitchFamily="34" charset="-128"/>
            </a:endParaRPr>
          </a:p>
        </p:txBody>
      </p:sp>
      <p:sp>
        <p:nvSpPr>
          <p:cNvPr id="33795" name="Text Box 1"/>
          <p:cNvSpPr txBox="1">
            <a:spLocks noChangeArrowheads="1"/>
          </p:cNvSpPr>
          <p:nvPr/>
        </p:nvSpPr>
        <p:spPr bwMode="auto">
          <a:xfrm>
            <a:off x="3262313" y="509588"/>
            <a:ext cx="3403600" cy="2547937"/>
          </a:xfrm>
          <a:prstGeom prst="rect">
            <a:avLst/>
          </a:prstGeom>
          <a:solidFill>
            <a:srgbClr val="FFFFFF"/>
          </a:solidFill>
          <a:ln w="9525">
            <a:solidFill>
              <a:srgbClr val="000000"/>
            </a:solidFill>
            <a:miter lim="800000"/>
            <a:headEnd/>
            <a:tailEnd/>
          </a:ln>
        </p:spPr>
        <p:txBody>
          <a:bodyPr wrap="none" lIns="91541" tIns="45770" rIns="91541" bIns="45770" anchor="ctr"/>
          <a:lstStyle/>
          <a:p>
            <a:pPr marL="0" marR="0" lvl="0" indent="0" algn="l" defTabSz="914400" rtl="0" eaLnBrk="1" fontAlgn="auto" latinLnBrk="0" hangingPunct="1">
              <a:lnSpc>
                <a:spcPct val="95000"/>
              </a:lnSpc>
              <a:spcBef>
                <a:spcPts val="0"/>
              </a:spcBef>
              <a:spcAft>
                <a:spcPts val="0"/>
              </a:spcAft>
              <a:buClr>
                <a:srgbClr val="000000"/>
              </a:buClr>
              <a:buSzPct val="100000"/>
              <a:buFont typeface="Times New Roman" pitchFamily="18" charset="0"/>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796" name="Text Box 2"/>
          <p:cNvSpPr>
            <a:spLocks noGrp="1" noChangeArrowheads="1"/>
          </p:cNvSpPr>
          <p:nvPr>
            <p:ph type="body"/>
          </p:nvPr>
        </p:nvSpPr>
        <p:spPr>
          <a:xfrm>
            <a:off x="1322388" y="3227388"/>
            <a:ext cx="7280275" cy="3062287"/>
          </a:xfrm>
          <a:noFill/>
          <a:ln/>
        </p:spPr>
        <p:txBody>
          <a:bodyPr wrap="none" anchor="ctr"/>
          <a:lstStyle/>
          <a:p>
            <a:endParaRPr lang="en-US">
              <a:latin typeface="Times New Roman" pitchFamily="18" charset="0"/>
              <a:ea typeface="ＭＳ Ｐゴシック" pitchFamily="34" charset="-128"/>
            </a:endParaRPr>
          </a:p>
        </p:txBody>
      </p:sp>
    </p:spTree>
    <p:extLst>
      <p:ext uri="{BB962C8B-B14F-4D97-AF65-F5344CB8AC3E}">
        <p14:creationId xmlns:p14="http://schemas.microsoft.com/office/powerpoint/2010/main" val="3661368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p>
            <a:fld id="{31ECF6D6-FAEC-9445-9C9C-9B2D55ADBFB9}" type="slidenum">
              <a:rPr lang="en-GB"/>
              <a:pPr/>
              <a:t>2</a:t>
            </a:fld>
            <a:endParaRPr lang="en-GB"/>
          </a:p>
        </p:txBody>
      </p:sp>
      <p:sp>
        <p:nvSpPr>
          <p:cNvPr id="15363"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82" tIns="47441" rIns="94882" bIns="47441" anchor="ctr">
            <a:prstTxWarp prst="textNoShape">
              <a:avLst/>
            </a:prstTxWarp>
          </a:bodyPr>
          <a:lstStyle/>
          <a:p>
            <a:endParaRPr lang="fr-FR"/>
          </a:p>
        </p:txBody>
      </p:sp>
      <p:sp>
        <p:nvSpPr>
          <p:cNvPr id="15364" name="Text Box 2"/>
          <p:cNvSpPr>
            <a:spLocks noGrp="1" noChangeArrowheads="1"/>
          </p:cNvSpPr>
          <p:nvPr>
            <p:ph type="body"/>
          </p:nvPr>
        </p:nvSpPr>
        <p:spPr>
          <a:xfrm>
            <a:off x="1362758" y="3371381"/>
            <a:ext cx="7507460" cy="3197255"/>
          </a:xfrm>
          <a:noFill/>
          <a:ln/>
        </p:spPr>
        <p:txBody>
          <a:bodyPr wrap="none" anchor="ctr"/>
          <a:lstStyle/>
          <a:p>
            <a:endParaRPr lang="en-US" dirty="0">
              <a:latin typeface="Times New Roman" pitchFamily="-1" charset="0"/>
              <a:ea typeface="ＭＳ Ｐゴシック" pitchFamily="-1" charset="-128"/>
              <a:cs typeface="ＭＳ Ｐゴシック" pitchFamily="-1" charset="-128"/>
            </a:endParaRPr>
          </a:p>
        </p:txBody>
      </p:sp>
    </p:spTree>
    <p:extLst>
      <p:ext uri="{BB962C8B-B14F-4D97-AF65-F5344CB8AC3E}">
        <p14:creationId xmlns:p14="http://schemas.microsoft.com/office/powerpoint/2010/main" val="3166441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p>
            <a:fld id="{31ECF6D6-FAEC-9445-9C9C-9B2D55ADBFB9}" type="slidenum">
              <a:rPr lang="en-GB"/>
              <a:pPr/>
              <a:t>3</a:t>
            </a:fld>
            <a:endParaRPr lang="en-GB"/>
          </a:p>
        </p:txBody>
      </p:sp>
      <p:sp>
        <p:nvSpPr>
          <p:cNvPr id="15363"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82" tIns="47441" rIns="94882" bIns="47441" anchor="ctr">
            <a:prstTxWarp prst="textNoShape">
              <a:avLst/>
            </a:prstTxWarp>
          </a:bodyPr>
          <a:lstStyle/>
          <a:p>
            <a:endParaRPr lang="fr-FR"/>
          </a:p>
        </p:txBody>
      </p:sp>
      <p:sp>
        <p:nvSpPr>
          <p:cNvPr id="15364" name="Text Box 2"/>
          <p:cNvSpPr>
            <a:spLocks noGrp="1" noChangeArrowheads="1"/>
          </p:cNvSpPr>
          <p:nvPr>
            <p:ph type="body"/>
          </p:nvPr>
        </p:nvSpPr>
        <p:spPr>
          <a:xfrm>
            <a:off x="1362758" y="3371381"/>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Sur</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ce</a:t>
            </a:r>
            <a:r>
              <a:rPr lang="en-US" baseline="0" dirty="0">
                <a:latin typeface="Times New Roman" pitchFamily="-1" charset="0"/>
                <a:ea typeface="ＭＳ Ｐゴシック" pitchFamily="-1" charset="-128"/>
                <a:cs typeface="ＭＳ Ｐゴシック" pitchFamily="-1" charset="-128"/>
              </a:rPr>
              <a:t> site </a:t>
            </a:r>
            <a:r>
              <a:rPr lang="en-US" baseline="0" dirty="0" err="1">
                <a:latin typeface="Times New Roman" pitchFamily="-1" charset="0"/>
                <a:ea typeface="ＭＳ Ｐゴシック" pitchFamily="-1" charset="-128"/>
                <a:cs typeface="ＭＳ Ｐゴシック" pitchFamily="-1" charset="-128"/>
              </a:rPr>
              <a:t>vous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trouverez</a:t>
            </a:r>
            <a:r>
              <a:rPr lang="en-US" baseline="0" dirty="0">
                <a:latin typeface="Times New Roman" pitchFamily="-1" charset="0"/>
                <a:ea typeface="ＭＳ Ｐゴシック" pitchFamily="-1" charset="-128"/>
                <a:cs typeface="ＭＳ Ｐゴシック" pitchFamily="-1" charset="-128"/>
              </a:rPr>
              <a:t> des </a:t>
            </a:r>
            <a:r>
              <a:rPr lang="en-US" baseline="0" dirty="0" err="1">
                <a:latin typeface="Times New Roman" pitchFamily="-1" charset="0"/>
                <a:ea typeface="ＭＳ Ｐゴシック" pitchFamily="-1" charset="-128"/>
                <a:cs typeface="ＭＳ Ｐゴシック" pitchFamily="-1" charset="-128"/>
              </a:rPr>
              <a:t>informations</a:t>
            </a:r>
            <a:r>
              <a:rPr lang="en-US" baseline="0" dirty="0">
                <a:latin typeface="Times New Roman" pitchFamily="-1" charset="0"/>
                <a:ea typeface="ＭＳ Ｐゴシック" pitchFamily="-1" charset="-128"/>
                <a:cs typeface="ＭＳ Ｐゴシック" pitchFamily="-1" charset="-128"/>
              </a:rPr>
              <a:t> sur les </a:t>
            </a:r>
            <a:r>
              <a:rPr lang="en-US" baseline="0" dirty="0" err="1">
                <a:latin typeface="Times New Roman" pitchFamily="-1" charset="0"/>
                <a:ea typeface="ＭＳ Ｐゴシック" pitchFamily="-1" charset="-128"/>
                <a:cs typeface="ＭＳ Ｐゴシック" pitchFamily="-1" charset="-128"/>
              </a:rPr>
              <a:t>évènements</a:t>
            </a:r>
            <a:r>
              <a:rPr lang="en-US" baseline="0" dirty="0">
                <a:latin typeface="Times New Roman" pitchFamily="-1" charset="0"/>
                <a:ea typeface="ＭＳ Ｐゴシック" pitchFamily="-1" charset="-128"/>
                <a:cs typeface="ＭＳ Ｐゴシック" pitchFamily="-1" charset="-128"/>
              </a:rPr>
              <a:t> à </a:t>
            </a:r>
            <a:r>
              <a:rPr lang="en-US" baseline="0" dirty="0" err="1">
                <a:latin typeface="Times New Roman" pitchFamily="-1" charset="0"/>
                <a:ea typeface="ＭＳ Ｐゴシック" pitchFamily="-1" charset="-128"/>
                <a:cs typeface="ＭＳ Ｐゴシック" pitchFamily="-1" charset="-128"/>
              </a:rPr>
              <a:t>l’échelle</a:t>
            </a:r>
            <a:r>
              <a:rPr lang="en-US" baseline="0" dirty="0">
                <a:latin typeface="Times New Roman" pitchFamily="-1" charset="0"/>
                <a:ea typeface="ＭＳ Ｐゴシック" pitchFamily="-1" charset="-128"/>
                <a:cs typeface="ＭＳ Ｐゴシック" pitchFamily="-1" charset="-128"/>
              </a:rPr>
              <a:t> des 6 </a:t>
            </a:r>
            <a:r>
              <a:rPr lang="en-US" baseline="0" dirty="0" err="1">
                <a:latin typeface="Times New Roman" pitchFamily="-1" charset="0"/>
                <a:ea typeface="ＭＳ Ｐゴシック" pitchFamily="-1" charset="-128"/>
                <a:cs typeface="ＭＳ Ｐゴシック" pitchFamily="-1" charset="-128"/>
              </a:rPr>
              <a:t>écoles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doctorales</a:t>
            </a:r>
            <a:r>
              <a:rPr lang="en-US" baseline="0" dirty="0">
                <a:latin typeface="Times New Roman" pitchFamily="-1" charset="0"/>
                <a:ea typeface="ＭＳ Ｐゴシック" pitchFamily="-1" charset="-128"/>
                <a:cs typeface="ＭＳ Ｐゴシック" pitchFamily="-1" charset="-128"/>
              </a:rPr>
              <a:t> et des </a:t>
            </a:r>
            <a:r>
              <a:rPr lang="en-US" baseline="0" dirty="0" err="1">
                <a:latin typeface="Times New Roman" pitchFamily="-1" charset="0"/>
                <a:ea typeface="ＭＳ Ｐゴシック" pitchFamily="-1" charset="-128"/>
                <a:cs typeface="ＭＳ Ｐゴシック" pitchFamily="-1" charset="-128"/>
              </a:rPr>
              <a:t>informations</a:t>
            </a:r>
            <a:r>
              <a:rPr lang="en-US" baseline="0" dirty="0">
                <a:latin typeface="Times New Roman" pitchFamily="-1" charset="0"/>
                <a:ea typeface="ＭＳ Ｐゴシック" pitchFamily="-1" charset="-128"/>
                <a:cs typeface="ＭＳ Ｐゴシック" pitchFamily="-1" charset="-128"/>
              </a:rPr>
              <a:t> sur les </a:t>
            </a:r>
            <a:r>
              <a:rPr lang="en-US" baseline="0" dirty="0" err="1">
                <a:latin typeface="Times New Roman" pitchFamily="-1" charset="0"/>
                <a:ea typeface="ＭＳ Ｐゴシック" pitchFamily="-1" charset="-128"/>
                <a:cs typeface="ＭＳ Ｐゴシック" pitchFamily="-1" charset="-128"/>
              </a:rPr>
              <a:t>fromations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transversalles</a:t>
            </a:r>
            <a:r>
              <a:rPr lang="en-US" baseline="0" dirty="0">
                <a:latin typeface="Times New Roman" pitchFamily="-1" charset="0"/>
                <a:ea typeface="ＭＳ Ｐゴシック" pitchFamily="-1" charset="-128"/>
                <a:cs typeface="ＭＳ Ｐゴシック" pitchFamily="-1" charset="-128"/>
              </a:rPr>
              <a:t>.</a:t>
            </a:r>
            <a:endParaRPr lang="en-US" dirty="0">
              <a:latin typeface="Times New Roman" pitchFamily="-1" charset="0"/>
              <a:ea typeface="ＭＳ Ｐゴシック" pitchFamily="-1" charset="-128"/>
              <a:cs typeface="ＭＳ Ｐゴシック" pitchFamily="-1" charset="-128"/>
            </a:endParaRPr>
          </a:p>
        </p:txBody>
      </p:sp>
    </p:spTree>
    <p:extLst>
      <p:ext uri="{BB962C8B-B14F-4D97-AF65-F5344CB8AC3E}">
        <p14:creationId xmlns:p14="http://schemas.microsoft.com/office/powerpoint/2010/main" val="2815725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p>
            <a:fld id="{31ECF6D6-FAEC-9445-9C9C-9B2D55ADBFB9}" type="slidenum">
              <a:rPr lang="en-GB"/>
              <a:pPr/>
              <a:t>4</a:t>
            </a:fld>
            <a:endParaRPr lang="en-GB"/>
          </a:p>
        </p:txBody>
      </p:sp>
      <p:sp>
        <p:nvSpPr>
          <p:cNvPr id="15363"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82" tIns="47441" rIns="94882" bIns="47441" anchor="ctr">
            <a:prstTxWarp prst="textNoShape">
              <a:avLst/>
            </a:prstTxWarp>
          </a:bodyPr>
          <a:lstStyle/>
          <a:p>
            <a:endParaRPr lang="fr-FR"/>
          </a:p>
        </p:txBody>
      </p:sp>
      <p:sp>
        <p:nvSpPr>
          <p:cNvPr id="15364" name="Text Box 2"/>
          <p:cNvSpPr>
            <a:spLocks noGrp="1" noChangeArrowheads="1"/>
          </p:cNvSpPr>
          <p:nvPr>
            <p:ph type="body"/>
          </p:nvPr>
        </p:nvSpPr>
        <p:spPr>
          <a:xfrm>
            <a:off x="1362758" y="3371381"/>
            <a:ext cx="7507460" cy="3197255"/>
          </a:xfrm>
          <a:noFill/>
          <a:ln/>
        </p:spPr>
        <p:txBody>
          <a:bodyPr wrap="none" anchor="ctr"/>
          <a:lstStyle/>
          <a:p>
            <a:endParaRPr lang="en-US" dirty="0">
              <a:latin typeface="Times New Roman" pitchFamily="-1" charset="0"/>
              <a:ea typeface="ＭＳ Ｐゴシック" pitchFamily="-1" charset="-128"/>
              <a:cs typeface="ＭＳ Ｐゴシック" pitchFamily="-1" charset="-128"/>
            </a:endParaRPr>
          </a:p>
        </p:txBody>
      </p:sp>
    </p:spTree>
    <p:extLst>
      <p:ext uri="{BB962C8B-B14F-4D97-AF65-F5344CB8AC3E}">
        <p14:creationId xmlns:p14="http://schemas.microsoft.com/office/powerpoint/2010/main" val="1267997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5</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ATTENTION : </a:t>
            </a:r>
            <a:r>
              <a:rPr lang="en-US" dirty="0">
                <a:solidFill>
                  <a:srgbClr val="FF0000"/>
                </a:solidFill>
                <a:latin typeface="Times New Roman" pitchFamily="-1" charset="0"/>
                <a:ea typeface="ＭＳ Ｐゴシック" pitchFamily="-1" charset="-128"/>
                <a:cs typeface="ＭＳ Ｐゴシック" pitchFamily="-1" charset="-128"/>
              </a:rPr>
              <a:t>beaucoup </a:t>
            </a:r>
            <a:r>
              <a:rPr lang="en-US" dirty="0" err="1">
                <a:solidFill>
                  <a:srgbClr val="FF0000"/>
                </a:solidFill>
                <a:latin typeface="Times New Roman" pitchFamily="-1" charset="0"/>
                <a:ea typeface="ＭＳ Ｐゴシック" pitchFamily="-1" charset="-128"/>
                <a:cs typeface="ＭＳ Ｐゴシック" pitchFamily="-1" charset="-128"/>
              </a:rPr>
              <a:t>d’inscriptions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en</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cours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en</a:t>
            </a:r>
            <a:r>
              <a:rPr lang="en-US" dirty="0">
                <a:latin typeface="Times New Roman" pitchFamily="-1" charset="0"/>
                <a:ea typeface="ＭＳ Ｐゴシック" pitchFamily="-1" charset="-128"/>
                <a:cs typeface="ＭＳ Ｐゴシック" pitchFamily="-1" charset="-128"/>
              </a:rPr>
              <a:t> raison du retard </a:t>
            </a:r>
            <a:r>
              <a:rPr lang="en-US" dirty="0" err="1">
                <a:latin typeface="Times New Roman" pitchFamily="-1" charset="0"/>
                <a:ea typeface="ＭＳ Ｐゴシック" pitchFamily="-1" charset="-128"/>
                <a:cs typeface="ＭＳ Ｐゴシック" pitchFamily="-1" charset="-128"/>
              </a:rPr>
              <a:t>pris</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notamment</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côté</a:t>
            </a:r>
            <a:r>
              <a:rPr lang="en-US" dirty="0">
                <a:latin typeface="Times New Roman" pitchFamily="-1" charset="0"/>
                <a:ea typeface="ＭＳ Ｐゴシック" pitchFamily="-1" charset="-128"/>
                <a:cs typeface="ＭＳ Ｐゴシック" pitchFamily="-1" charset="-128"/>
              </a:rPr>
              <a:t> UB. A ma </a:t>
            </a:r>
            <a:r>
              <a:rPr lang="en-US" dirty="0" err="1">
                <a:latin typeface="Times New Roman" pitchFamily="-1" charset="0"/>
                <a:ea typeface="ＭＳ Ｐゴシック" pitchFamily="-1" charset="-128"/>
                <a:cs typeface="ＭＳ Ｐゴシック" pitchFamily="-1" charset="-128"/>
              </a:rPr>
              <a:t>connaissance</a:t>
            </a:r>
            <a:r>
              <a:rPr lang="en-US" dirty="0">
                <a:latin typeface="Times New Roman" pitchFamily="-1" charset="0"/>
                <a:ea typeface="ＭＳ Ｐゴシック" pitchFamily="-1" charset="-128"/>
                <a:cs typeface="ＭＳ Ｐゴシック" pitchFamily="-1" charset="-128"/>
              </a:rPr>
              <a:t>, 12 “</a:t>
            </a:r>
            <a:r>
              <a:rPr lang="en-US"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cours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côté</a:t>
            </a:r>
            <a:r>
              <a:rPr lang="en-US" baseline="0" dirty="0">
                <a:latin typeface="Times New Roman" pitchFamily="-1" charset="0"/>
                <a:ea typeface="ＭＳ Ｐゴシック" pitchFamily="-1" charset="-128"/>
                <a:cs typeface="ＭＳ Ｐゴシック" pitchFamily="-1" charset="-128"/>
              </a:rPr>
              <a:t> UTBM.</a:t>
            </a:r>
            <a:endParaRPr lang="en-US" dirty="0">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pPr/>
              <a:t>9</a:t>
            </a:fld>
            <a:endParaRPr lang="en-GB"/>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82" tIns="47441" rIns="94882" bIns="47441" anchor="ctr">
            <a:prstTxWarp prst="textNoShape">
              <a:avLst/>
            </a:prstTxWarp>
          </a:bodyPr>
          <a:lstStyle/>
          <a:p>
            <a:endParaRPr lang="fr-FR"/>
          </a:p>
        </p:txBody>
      </p:sp>
      <p:sp>
        <p:nvSpPr>
          <p:cNvPr id="17412" name="Text Box 2"/>
          <p:cNvSpPr>
            <a:spLocks noGrp="1" noChangeArrowheads="1"/>
          </p:cNvSpPr>
          <p:nvPr>
            <p:ph type="body"/>
          </p:nvPr>
        </p:nvSpPr>
        <p:spPr>
          <a:xfrm>
            <a:off x="1362758" y="3371381"/>
            <a:ext cx="7507460" cy="3197255"/>
          </a:xfrm>
          <a:noFill/>
          <a:ln/>
        </p:spPr>
        <p:txBody>
          <a:bodyPr wrap="none" anchor="ctr"/>
          <a:lstStyle/>
          <a:p>
            <a:endParaRPr lang="en-US" dirty="0">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10</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ATTENTION : </a:t>
            </a:r>
            <a:r>
              <a:rPr lang="en-US" dirty="0">
                <a:solidFill>
                  <a:srgbClr val="FF0000"/>
                </a:solidFill>
                <a:latin typeface="Times New Roman" pitchFamily="-1" charset="0"/>
                <a:ea typeface="ＭＳ Ｐゴシック" pitchFamily="-1" charset="-128"/>
                <a:cs typeface="ＭＳ Ｐゴシック" pitchFamily="-1" charset="-128"/>
              </a:rPr>
              <a:t>beaucoup </a:t>
            </a:r>
            <a:r>
              <a:rPr lang="en-US" dirty="0" err="1">
                <a:solidFill>
                  <a:srgbClr val="FF0000"/>
                </a:solidFill>
                <a:latin typeface="Times New Roman" pitchFamily="-1" charset="0"/>
                <a:ea typeface="ＭＳ Ｐゴシック" pitchFamily="-1" charset="-128"/>
                <a:cs typeface="ＭＳ Ｐゴシック" pitchFamily="-1" charset="-128"/>
              </a:rPr>
              <a:t>d’inscriptions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en</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cours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en</a:t>
            </a:r>
            <a:r>
              <a:rPr lang="en-US" dirty="0">
                <a:latin typeface="Times New Roman" pitchFamily="-1" charset="0"/>
                <a:ea typeface="ＭＳ Ｐゴシック" pitchFamily="-1" charset="-128"/>
                <a:cs typeface="ＭＳ Ｐゴシック" pitchFamily="-1" charset="-128"/>
              </a:rPr>
              <a:t> raison du retard </a:t>
            </a:r>
            <a:r>
              <a:rPr lang="en-US" dirty="0" err="1">
                <a:latin typeface="Times New Roman" pitchFamily="-1" charset="0"/>
                <a:ea typeface="ＭＳ Ｐゴシック" pitchFamily="-1" charset="-128"/>
                <a:cs typeface="ＭＳ Ｐゴシック" pitchFamily="-1" charset="-128"/>
              </a:rPr>
              <a:t>pris</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notamment</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côté</a:t>
            </a:r>
            <a:r>
              <a:rPr lang="en-US" dirty="0">
                <a:latin typeface="Times New Roman" pitchFamily="-1" charset="0"/>
                <a:ea typeface="ＭＳ Ｐゴシック" pitchFamily="-1" charset="-128"/>
                <a:cs typeface="ＭＳ Ｐゴシック" pitchFamily="-1" charset="-128"/>
              </a:rPr>
              <a:t> UB. A ma </a:t>
            </a:r>
            <a:r>
              <a:rPr lang="en-US" dirty="0" err="1">
                <a:latin typeface="Times New Roman" pitchFamily="-1" charset="0"/>
                <a:ea typeface="ＭＳ Ｐゴシック" pitchFamily="-1" charset="-128"/>
                <a:cs typeface="ＭＳ Ｐゴシック" pitchFamily="-1" charset="-128"/>
              </a:rPr>
              <a:t>connaissance</a:t>
            </a:r>
            <a:r>
              <a:rPr lang="en-US" dirty="0">
                <a:latin typeface="Times New Roman" pitchFamily="-1" charset="0"/>
                <a:ea typeface="ＭＳ Ｐゴシック" pitchFamily="-1" charset="-128"/>
                <a:cs typeface="ＭＳ Ｐゴシック" pitchFamily="-1" charset="-128"/>
              </a:rPr>
              <a:t>, 12 “</a:t>
            </a:r>
            <a:r>
              <a:rPr lang="en-US"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cours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côté</a:t>
            </a:r>
            <a:r>
              <a:rPr lang="en-US" baseline="0" dirty="0">
                <a:latin typeface="Times New Roman" pitchFamily="-1" charset="0"/>
                <a:ea typeface="ＭＳ Ｐゴシック" pitchFamily="-1" charset="-128"/>
                <a:cs typeface="ＭＳ Ｐゴシック" pitchFamily="-1" charset="-128"/>
              </a:rPr>
              <a:t> UTBM.</a:t>
            </a:r>
            <a:endParaRPr lang="en-US" dirty="0">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11</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ATTENTION : </a:t>
            </a:r>
            <a:r>
              <a:rPr lang="en-US" dirty="0">
                <a:solidFill>
                  <a:srgbClr val="FF0000"/>
                </a:solidFill>
                <a:latin typeface="Times New Roman" pitchFamily="-1" charset="0"/>
                <a:ea typeface="ＭＳ Ｐゴシック" pitchFamily="-1" charset="-128"/>
                <a:cs typeface="ＭＳ Ｐゴシック" pitchFamily="-1" charset="-128"/>
              </a:rPr>
              <a:t>beaucoup </a:t>
            </a:r>
            <a:r>
              <a:rPr lang="en-US" dirty="0" err="1">
                <a:solidFill>
                  <a:srgbClr val="FF0000"/>
                </a:solidFill>
                <a:latin typeface="Times New Roman" pitchFamily="-1" charset="0"/>
                <a:ea typeface="ＭＳ Ｐゴシック" pitchFamily="-1" charset="-128"/>
                <a:cs typeface="ＭＳ Ｐゴシック" pitchFamily="-1" charset="-128"/>
              </a:rPr>
              <a:t>d’inscriptions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en</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cours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en</a:t>
            </a:r>
            <a:r>
              <a:rPr lang="en-US" dirty="0">
                <a:latin typeface="Times New Roman" pitchFamily="-1" charset="0"/>
                <a:ea typeface="ＭＳ Ｐゴシック" pitchFamily="-1" charset="-128"/>
                <a:cs typeface="ＭＳ Ｐゴシック" pitchFamily="-1" charset="-128"/>
              </a:rPr>
              <a:t> raison du retard </a:t>
            </a:r>
            <a:r>
              <a:rPr lang="en-US" dirty="0" err="1">
                <a:latin typeface="Times New Roman" pitchFamily="-1" charset="0"/>
                <a:ea typeface="ＭＳ Ｐゴシック" pitchFamily="-1" charset="-128"/>
                <a:cs typeface="ＭＳ Ｐゴシック" pitchFamily="-1" charset="-128"/>
              </a:rPr>
              <a:t>pris</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notamment</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côté</a:t>
            </a:r>
            <a:r>
              <a:rPr lang="en-US" dirty="0">
                <a:latin typeface="Times New Roman" pitchFamily="-1" charset="0"/>
                <a:ea typeface="ＭＳ Ｐゴシック" pitchFamily="-1" charset="-128"/>
                <a:cs typeface="ＭＳ Ｐゴシック" pitchFamily="-1" charset="-128"/>
              </a:rPr>
              <a:t> UB. A ma </a:t>
            </a:r>
            <a:r>
              <a:rPr lang="en-US" dirty="0" err="1">
                <a:latin typeface="Times New Roman" pitchFamily="-1" charset="0"/>
                <a:ea typeface="ＭＳ Ｐゴシック" pitchFamily="-1" charset="-128"/>
                <a:cs typeface="ＭＳ Ｐゴシック" pitchFamily="-1" charset="-128"/>
              </a:rPr>
              <a:t>connaissance</a:t>
            </a:r>
            <a:r>
              <a:rPr lang="en-US" dirty="0">
                <a:latin typeface="Times New Roman" pitchFamily="-1" charset="0"/>
                <a:ea typeface="ＭＳ Ｐゴシック" pitchFamily="-1" charset="-128"/>
                <a:cs typeface="ＭＳ Ｐゴシック" pitchFamily="-1" charset="-128"/>
              </a:rPr>
              <a:t>, 12 “</a:t>
            </a:r>
            <a:r>
              <a:rPr lang="en-US"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cours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côté</a:t>
            </a:r>
            <a:r>
              <a:rPr lang="en-US" baseline="0" dirty="0">
                <a:latin typeface="Times New Roman" pitchFamily="-1" charset="0"/>
                <a:ea typeface="ＭＳ Ｐゴシック" pitchFamily="-1" charset="-128"/>
                <a:cs typeface="ＭＳ Ｐゴシック" pitchFamily="-1" charset="-128"/>
              </a:rPr>
              <a:t> UTBM.</a:t>
            </a:r>
            <a:endParaRPr lang="en-US" dirty="0">
              <a:latin typeface="Times New Roman" pitchFamily="-1" charset="0"/>
              <a:ea typeface="ＭＳ Ｐゴシック" pitchFamily="-1" charset="-128"/>
              <a:cs typeface="ＭＳ Ｐゴシック" pitchFamily="-1"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7"/>
          <p:cNvSpPr>
            <a:spLocks noGrp="1" noChangeArrowheads="1"/>
          </p:cNvSpPr>
          <p:nvPr>
            <p:ph type="sldNum" sz="quarter"/>
          </p:nvPr>
        </p:nvSpPr>
        <p:spPr>
          <a:noFill/>
        </p:spPr>
        <p:txBody>
          <a:bodyPr/>
          <a:lstStyle/>
          <a:p>
            <a:fld id="{AC58DF04-A67C-E24C-BAC0-40C66270E910}" type="slidenum">
              <a:rPr lang="en-GB">
                <a:solidFill>
                  <a:prstClr val="white"/>
                </a:solidFill>
              </a:rPr>
              <a:pPr/>
              <a:t>12</a:t>
            </a:fld>
            <a:endParaRPr lang="en-GB">
              <a:solidFill>
                <a:prstClr val="white"/>
              </a:solidFill>
            </a:endParaRPr>
          </a:p>
        </p:txBody>
      </p:sp>
      <p:sp>
        <p:nvSpPr>
          <p:cNvPr id="17411" name="Text Box 1"/>
          <p:cNvSpPr txBox="1">
            <a:spLocks noChangeArrowheads="1"/>
          </p:cNvSpPr>
          <p:nvPr/>
        </p:nvSpPr>
        <p:spPr bwMode="auto">
          <a:xfrm>
            <a:off x="3363435" y="532324"/>
            <a:ext cx="3509385" cy="2661615"/>
          </a:xfrm>
          <a:prstGeom prst="rect">
            <a:avLst/>
          </a:prstGeom>
          <a:solidFill>
            <a:srgbClr val="FFFFFF"/>
          </a:solidFill>
          <a:ln w="9525">
            <a:solidFill>
              <a:srgbClr val="000000"/>
            </a:solidFill>
            <a:miter lim="800000"/>
            <a:headEnd/>
            <a:tailEnd/>
          </a:ln>
        </p:spPr>
        <p:txBody>
          <a:bodyPr wrap="none" lIns="94873" tIns="47436" rIns="94873" bIns="47436" anchor="ctr">
            <a:prstTxWarp prst="textNoShape">
              <a:avLst/>
            </a:prstTxWarp>
          </a:bodyPr>
          <a:lstStyle/>
          <a:p>
            <a:endParaRPr lang="fr-FR">
              <a:solidFill>
                <a:prstClr val="white"/>
              </a:solidFill>
            </a:endParaRPr>
          </a:p>
        </p:txBody>
      </p:sp>
      <p:sp>
        <p:nvSpPr>
          <p:cNvPr id="17412" name="Text Box 2"/>
          <p:cNvSpPr>
            <a:spLocks noGrp="1" noChangeArrowheads="1"/>
          </p:cNvSpPr>
          <p:nvPr>
            <p:ph type="body"/>
          </p:nvPr>
        </p:nvSpPr>
        <p:spPr>
          <a:xfrm>
            <a:off x="1362759" y="3371382"/>
            <a:ext cx="7507460" cy="3197255"/>
          </a:xfrm>
          <a:noFill/>
          <a:ln/>
        </p:spPr>
        <p:txBody>
          <a:bodyPr wrap="none" anchor="ctr"/>
          <a:lstStyle/>
          <a:p>
            <a:r>
              <a:rPr lang="en-US" dirty="0">
                <a:latin typeface="Times New Roman" pitchFamily="-1" charset="0"/>
                <a:ea typeface="ＭＳ Ｐゴシック" pitchFamily="-1" charset="-128"/>
                <a:cs typeface="ＭＳ Ｐゴシック" pitchFamily="-1" charset="-128"/>
              </a:rPr>
              <a:t>ATTENTION : </a:t>
            </a:r>
            <a:r>
              <a:rPr lang="en-US" dirty="0">
                <a:solidFill>
                  <a:srgbClr val="FF0000"/>
                </a:solidFill>
                <a:latin typeface="Times New Roman" pitchFamily="-1" charset="0"/>
                <a:ea typeface="ＭＳ Ｐゴシック" pitchFamily="-1" charset="-128"/>
                <a:cs typeface="ＭＳ Ｐゴシック" pitchFamily="-1" charset="-128"/>
              </a:rPr>
              <a:t>beaucoup </a:t>
            </a:r>
            <a:r>
              <a:rPr lang="en-US" dirty="0" err="1">
                <a:solidFill>
                  <a:srgbClr val="FF0000"/>
                </a:solidFill>
                <a:latin typeface="Times New Roman" pitchFamily="-1" charset="0"/>
                <a:ea typeface="ＭＳ Ｐゴシック" pitchFamily="-1" charset="-128"/>
                <a:cs typeface="ＭＳ Ｐゴシック" pitchFamily="-1" charset="-128"/>
              </a:rPr>
              <a:t>d’inscriptions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en</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solidFill>
                  <a:srgbClr val="FF0000"/>
                </a:solidFill>
                <a:latin typeface="Times New Roman" pitchFamily="-1" charset="0"/>
                <a:ea typeface="ＭＳ Ｐゴシック" pitchFamily="-1" charset="-128"/>
                <a:cs typeface="ＭＳ Ｐゴシック" pitchFamily="-1" charset="-128"/>
              </a:rPr>
              <a:t>cours</a:t>
            </a:r>
            <a:r>
              <a:rPr lang="en-US" dirty="0">
                <a:solidFill>
                  <a:srgbClr val="FF0000"/>
                </a:solidFill>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en</a:t>
            </a:r>
            <a:r>
              <a:rPr lang="en-US" dirty="0">
                <a:latin typeface="Times New Roman" pitchFamily="-1" charset="0"/>
                <a:ea typeface="ＭＳ Ｐゴシック" pitchFamily="-1" charset="-128"/>
                <a:cs typeface="ＭＳ Ｐゴシック" pitchFamily="-1" charset="-128"/>
              </a:rPr>
              <a:t> raison du retard </a:t>
            </a:r>
            <a:r>
              <a:rPr lang="en-US" dirty="0" err="1">
                <a:latin typeface="Times New Roman" pitchFamily="-1" charset="0"/>
                <a:ea typeface="ＭＳ Ｐゴシック" pitchFamily="-1" charset="-128"/>
                <a:cs typeface="ＭＳ Ｐゴシック" pitchFamily="-1" charset="-128"/>
              </a:rPr>
              <a:t>pris</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notamment</a:t>
            </a:r>
            <a:r>
              <a:rPr lang="en-US" dirty="0">
                <a:latin typeface="Times New Roman" pitchFamily="-1" charset="0"/>
                <a:ea typeface="ＭＳ Ｐゴシック" pitchFamily="-1" charset="-128"/>
                <a:cs typeface="ＭＳ Ｐゴシック" pitchFamily="-1" charset="-128"/>
              </a:rPr>
              <a:t> </a:t>
            </a:r>
            <a:r>
              <a:rPr lang="en-US" dirty="0" err="1">
                <a:latin typeface="Times New Roman" pitchFamily="-1" charset="0"/>
                <a:ea typeface="ＭＳ Ｐゴシック" pitchFamily="-1" charset="-128"/>
                <a:cs typeface="ＭＳ Ｐゴシック" pitchFamily="-1" charset="-128"/>
              </a:rPr>
              <a:t>côté</a:t>
            </a:r>
            <a:r>
              <a:rPr lang="en-US" dirty="0">
                <a:latin typeface="Times New Roman" pitchFamily="-1" charset="0"/>
                <a:ea typeface="ＭＳ Ｐゴシック" pitchFamily="-1" charset="-128"/>
                <a:cs typeface="ＭＳ Ｐゴシック" pitchFamily="-1" charset="-128"/>
              </a:rPr>
              <a:t> UB. A ma </a:t>
            </a:r>
            <a:r>
              <a:rPr lang="en-US" dirty="0" err="1">
                <a:latin typeface="Times New Roman" pitchFamily="-1" charset="0"/>
                <a:ea typeface="ＭＳ Ｐゴシック" pitchFamily="-1" charset="-128"/>
                <a:cs typeface="ＭＳ Ｐゴシック" pitchFamily="-1" charset="-128"/>
              </a:rPr>
              <a:t>connaissance</a:t>
            </a:r>
            <a:r>
              <a:rPr lang="en-US" dirty="0">
                <a:latin typeface="Times New Roman" pitchFamily="-1" charset="0"/>
                <a:ea typeface="ＭＳ Ｐゴシック" pitchFamily="-1" charset="-128"/>
                <a:cs typeface="ＭＳ Ｐゴシック" pitchFamily="-1" charset="-128"/>
              </a:rPr>
              <a:t>, 12 “</a:t>
            </a:r>
            <a:r>
              <a:rPr lang="en-US" dirty="0" err="1">
                <a:latin typeface="Times New Roman" pitchFamily="-1" charset="0"/>
                <a:ea typeface="ＭＳ Ｐゴシック" pitchFamily="-1" charset="-128"/>
                <a:cs typeface="ＭＳ Ｐゴシック" pitchFamily="-1" charset="-128"/>
              </a:rPr>
              <a:t>en</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cours</a:t>
            </a:r>
            <a:r>
              <a:rPr lang="en-US" baseline="0" dirty="0">
                <a:latin typeface="Times New Roman" pitchFamily="-1" charset="0"/>
                <a:ea typeface="ＭＳ Ｐゴシック" pitchFamily="-1" charset="-128"/>
                <a:cs typeface="ＭＳ Ｐゴシック" pitchFamily="-1" charset="-128"/>
              </a:rPr>
              <a:t>” </a:t>
            </a:r>
            <a:r>
              <a:rPr lang="en-US" baseline="0" dirty="0" err="1">
                <a:latin typeface="Times New Roman" pitchFamily="-1" charset="0"/>
                <a:ea typeface="ＭＳ Ｐゴシック" pitchFamily="-1" charset="-128"/>
                <a:cs typeface="ＭＳ Ｐゴシック" pitchFamily="-1" charset="-128"/>
              </a:rPr>
              <a:t>côté</a:t>
            </a:r>
            <a:r>
              <a:rPr lang="en-US" baseline="0" dirty="0">
                <a:latin typeface="Times New Roman" pitchFamily="-1" charset="0"/>
                <a:ea typeface="ＭＳ Ｐゴシック" pitchFamily="-1" charset="-128"/>
                <a:cs typeface="ＭＳ Ｐゴシック" pitchFamily="-1" charset="-128"/>
              </a:rPr>
              <a:t> UTBM.</a:t>
            </a:r>
            <a:endParaRPr lang="en-US" dirty="0">
              <a:latin typeface="Times New Roman" pitchFamily="-1" charset="0"/>
              <a:ea typeface="ＭＳ Ｐゴシック" pitchFamily="-1" charset="-128"/>
              <a:cs typeface="ＭＳ Ｐゴシック" pitchFamily="-1"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Cliquez pour modifier le style des sous-titres du masque</a:t>
            </a:r>
          </a:p>
        </p:txBody>
      </p:sp>
      <p:sp>
        <p:nvSpPr>
          <p:cNvPr id="4" name="Rectangle 3"/>
          <p:cNvSpPr>
            <a:spLocks noGrp="1" noChangeArrowheads="1"/>
          </p:cNvSpPr>
          <p:nvPr>
            <p:ph type="dt" idx="10"/>
          </p:nvPr>
        </p:nvSpPr>
        <p:spPr>
          <a:ln/>
        </p:spPr>
        <p:txBody>
          <a:bodyPr/>
          <a:lstStyle>
            <a:lvl1pPr>
              <a:defRPr/>
            </a:lvl1pPr>
          </a:lstStyle>
          <a:p>
            <a:pPr>
              <a:defRPr/>
            </a:pPr>
            <a:endParaRPr lang="fr-FR"/>
          </a:p>
        </p:txBody>
      </p:sp>
      <p:sp>
        <p:nvSpPr>
          <p:cNvPr id="5" name="Rectangle 4"/>
          <p:cNvSpPr>
            <a:spLocks noGrp="1" noChangeArrowheads="1"/>
          </p:cNvSpPr>
          <p:nvPr>
            <p:ph type="ftr" idx="11"/>
          </p:nvPr>
        </p:nvSpPr>
        <p:spPr>
          <a:ln/>
        </p:spPr>
        <p:txBody>
          <a:bodyPr/>
          <a:lstStyle>
            <a:lvl1pPr>
              <a:defRPr/>
            </a:lvl1pPr>
          </a:lstStyle>
          <a:p>
            <a:pPr>
              <a:defRPr/>
            </a:pPr>
            <a:endParaRPr lang="fr-FR"/>
          </a:p>
        </p:txBody>
      </p:sp>
      <p:sp>
        <p:nvSpPr>
          <p:cNvPr id="6" name="Rectangle 5"/>
          <p:cNvSpPr>
            <a:spLocks noGrp="1" noChangeArrowheads="1"/>
          </p:cNvSpPr>
          <p:nvPr>
            <p:ph type="sldNum" idx="12"/>
          </p:nvPr>
        </p:nvSpPr>
        <p:spPr>
          <a:ln/>
        </p:spPr>
        <p:txBody>
          <a:bodyPr/>
          <a:lstStyle>
            <a:lvl1pPr>
              <a:defRPr/>
            </a:lvl1pPr>
          </a:lstStyle>
          <a:p>
            <a:pPr>
              <a:defRPr/>
            </a:pPr>
            <a:fld id="{156E539A-BDC2-DC40-916B-711F801FD303}" type="slidenum">
              <a:rPr lang="en-GB"/>
              <a:pPr>
                <a:defRPr/>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3"/>
          <p:cNvSpPr>
            <a:spLocks noGrp="1" noChangeArrowheads="1"/>
          </p:cNvSpPr>
          <p:nvPr>
            <p:ph type="dt" idx="10"/>
          </p:nvPr>
        </p:nvSpPr>
        <p:spPr>
          <a:ln/>
        </p:spPr>
        <p:txBody>
          <a:bodyPr/>
          <a:lstStyle>
            <a:lvl1pPr>
              <a:defRPr/>
            </a:lvl1pPr>
          </a:lstStyle>
          <a:p>
            <a:pPr>
              <a:defRPr/>
            </a:pPr>
            <a:endParaRPr lang="fr-FR"/>
          </a:p>
        </p:txBody>
      </p:sp>
      <p:sp>
        <p:nvSpPr>
          <p:cNvPr id="5" name="Rectangle 4"/>
          <p:cNvSpPr>
            <a:spLocks noGrp="1" noChangeArrowheads="1"/>
          </p:cNvSpPr>
          <p:nvPr>
            <p:ph type="ftr" idx="11"/>
          </p:nvPr>
        </p:nvSpPr>
        <p:spPr>
          <a:ln/>
        </p:spPr>
        <p:txBody>
          <a:bodyPr/>
          <a:lstStyle>
            <a:lvl1pPr>
              <a:defRPr/>
            </a:lvl1pPr>
          </a:lstStyle>
          <a:p>
            <a:pPr>
              <a:defRPr/>
            </a:pPr>
            <a:endParaRPr lang="fr-FR"/>
          </a:p>
        </p:txBody>
      </p:sp>
      <p:sp>
        <p:nvSpPr>
          <p:cNvPr id="6" name="Rectangle 5"/>
          <p:cNvSpPr>
            <a:spLocks noGrp="1" noChangeArrowheads="1"/>
          </p:cNvSpPr>
          <p:nvPr>
            <p:ph type="sldNum" idx="12"/>
          </p:nvPr>
        </p:nvSpPr>
        <p:spPr>
          <a:ln/>
        </p:spPr>
        <p:txBody>
          <a:bodyPr/>
          <a:lstStyle>
            <a:lvl1pPr>
              <a:defRPr/>
            </a:lvl1pPr>
          </a:lstStyle>
          <a:p>
            <a:pPr>
              <a:defRPr/>
            </a:pPr>
            <a:fld id="{22C36FE5-E9A8-8740-B3DF-3C5D3ACDC75A}" type="slidenum">
              <a:rPr lang="en-GB"/>
              <a:pPr>
                <a:defRPr/>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28588"/>
            <a:ext cx="2055813" cy="5995987"/>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57200" y="128588"/>
            <a:ext cx="6019800" cy="599598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3"/>
          <p:cNvSpPr>
            <a:spLocks noGrp="1" noChangeArrowheads="1"/>
          </p:cNvSpPr>
          <p:nvPr>
            <p:ph type="dt" idx="10"/>
          </p:nvPr>
        </p:nvSpPr>
        <p:spPr>
          <a:ln/>
        </p:spPr>
        <p:txBody>
          <a:bodyPr/>
          <a:lstStyle>
            <a:lvl1pPr>
              <a:defRPr/>
            </a:lvl1pPr>
          </a:lstStyle>
          <a:p>
            <a:pPr>
              <a:defRPr/>
            </a:pPr>
            <a:endParaRPr lang="fr-FR"/>
          </a:p>
        </p:txBody>
      </p:sp>
      <p:sp>
        <p:nvSpPr>
          <p:cNvPr id="5" name="Rectangle 4"/>
          <p:cNvSpPr>
            <a:spLocks noGrp="1" noChangeArrowheads="1"/>
          </p:cNvSpPr>
          <p:nvPr>
            <p:ph type="ftr" idx="11"/>
          </p:nvPr>
        </p:nvSpPr>
        <p:spPr>
          <a:ln/>
        </p:spPr>
        <p:txBody>
          <a:bodyPr/>
          <a:lstStyle>
            <a:lvl1pPr>
              <a:defRPr/>
            </a:lvl1pPr>
          </a:lstStyle>
          <a:p>
            <a:pPr>
              <a:defRPr/>
            </a:pPr>
            <a:endParaRPr lang="fr-FR"/>
          </a:p>
        </p:txBody>
      </p:sp>
      <p:sp>
        <p:nvSpPr>
          <p:cNvPr id="6" name="Rectangle 5"/>
          <p:cNvSpPr>
            <a:spLocks noGrp="1" noChangeArrowheads="1"/>
          </p:cNvSpPr>
          <p:nvPr>
            <p:ph type="sldNum" idx="12"/>
          </p:nvPr>
        </p:nvSpPr>
        <p:spPr>
          <a:ln/>
        </p:spPr>
        <p:txBody>
          <a:bodyPr/>
          <a:lstStyle>
            <a:lvl1pPr>
              <a:defRPr/>
            </a:lvl1pPr>
          </a:lstStyle>
          <a:p>
            <a:pPr>
              <a:defRPr/>
            </a:pPr>
            <a:fld id="{4351B2E6-728E-6E4F-ABA7-0AE64AF27F8F}" type="slidenum">
              <a:rPr lang="en-GB"/>
              <a:pPr>
                <a:defRPr/>
              </a:pPr>
              <a:t>‹N°›</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Cliquez pour modifier le style des sous-titres du masque</a:t>
            </a:r>
          </a:p>
        </p:txBody>
      </p:sp>
      <p:sp>
        <p:nvSpPr>
          <p:cNvPr id="4" name="Rectangle 3"/>
          <p:cNvSpPr>
            <a:spLocks noGrp="1" noChangeArrowheads="1"/>
          </p:cNvSpPr>
          <p:nvPr>
            <p:ph type="dt" idx="10"/>
          </p:nvPr>
        </p:nvSpPr>
        <p:spPr>
          <a:ln/>
        </p:spPr>
        <p:txBody>
          <a:bodyPr/>
          <a:lstStyle>
            <a:lvl1pPr>
              <a:defRPr/>
            </a:lvl1pPr>
          </a:lstStyle>
          <a:p>
            <a:pPr>
              <a:defRPr/>
            </a:pPr>
            <a:fld id="{8FFAC6FC-F967-40F2-A1E9-26D233BFD8EF}" type="datetime1">
              <a:rPr lang="fr-FR" smtClean="0"/>
              <a:pPr>
                <a:defRPr/>
              </a:pPr>
              <a:t>29/11/2021</a:t>
            </a:fld>
            <a:endParaRPr lang="fr-FR"/>
          </a:p>
        </p:txBody>
      </p:sp>
      <p:sp>
        <p:nvSpPr>
          <p:cNvPr id="5"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6" name="Rectangle 5"/>
          <p:cNvSpPr>
            <a:spLocks noGrp="1" noChangeArrowheads="1"/>
          </p:cNvSpPr>
          <p:nvPr>
            <p:ph type="sldNum" idx="12"/>
          </p:nvPr>
        </p:nvSpPr>
        <p:spPr>
          <a:ln/>
        </p:spPr>
        <p:txBody>
          <a:bodyPr/>
          <a:lstStyle>
            <a:lvl1pPr>
              <a:defRPr/>
            </a:lvl1pPr>
          </a:lstStyle>
          <a:p>
            <a:pPr>
              <a:defRPr/>
            </a:pPr>
            <a:fld id="{156E539A-BDC2-DC40-916B-711F801FD303}" type="slidenum">
              <a:rPr lang="en-GB"/>
              <a:pPr>
                <a:defRPr/>
              </a:pPr>
              <a:t>‹N°›</a:t>
            </a:fld>
            <a:endParaRPr lang="en-GB"/>
          </a:p>
        </p:txBody>
      </p:sp>
    </p:spTree>
    <p:extLst>
      <p:ext uri="{BB962C8B-B14F-4D97-AF65-F5344CB8AC3E}">
        <p14:creationId xmlns:p14="http://schemas.microsoft.com/office/powerpoint/2010/main" val="91540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3"/>
          <p:cNvSpPr>
            <a:spLocks noGrp="1" noChangeArrowheads="1"/>
          </p:cNvSpPr>
          <p:nvPr>
            <p:ph type="dt" idx="10"/>
          </p:nvPr>
        </p:nvSpPr>
        <p:spPr>
          <a:ln/>
        </p:spPr>
        <p:txBody>
          <a:bodyPr/>
          <a:lstStyle>
            <a:lvl1pPr>
              <a:defRPr/>
            </a:lvl1pPr>
          </a:lstStyle>
          <a:p>
            <a:pPr>
              <a:defRPr/>
            </a:pPr>
            <a:fld id="{09E2C567-5456-46B6-B575-A71AEC57D8F4}" type="datetime1">
              <a:rPr lang="fr-FR" smtClean="0"/>
              <a:pPr>
                <a:defRPr/>
              </a:pPr>
              <a:t>29/11/2021</a:t>
            </a:fld>
            <a:endParaRPr lang="fr-FR"/>
          </a:p>
        </p:txBody>
      </p:sp>
      <p:sp>
        <p:nvSpPr>
          <p:cNvPr id="5"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6" name="Rectangle 5"/>
          <p:cNvSpPr>
            <a:spLocks noGrp="1" noChangeArrowheads="1"/>
          </p:cNvSpPr>
          <p:nvPr>
            <p:ph type="sldNum" idx="12"/>
          </p:nvPr>
        </p:nvSpPr>
        <p:spPr>
          <a:ln/>
        </p:spPr>
        <p:txBody>
          <a:bodyPr/>
          <a:lstStyle>
            <a:lvl1pPr>
              <a:defRPr/>
            </a:lvl1pPr>
          </a:lstStyle>
          <a:p>
            <a:pPr>
              <a:defRPr/>
            </a:pPr>
            <a:fld id="{1B0FEEB1-836F-D84E-A856-0F6217B9A5AF}" type="slidenum">
              <a:rPr lang="en-GB"/>
              <a:pPr>
                <a:defRPr/>
              </a:pPr>
              <a:t>‹N°›</a:t>
            </a:fld>
            <a:endParaRPr lang="en-GB"/>
          </a:p>
        </p:txBody>
      </p:sp>
    </p:spTree>
    <p:extLst>
      <p:ext uri="{BB962C8B-B14F-4D97-AF65-F5344CB8AC3E}">
        <p14:creationId xmlns:p14="http://schemas.microsoft.com/office/powerpoint/2010/main" val="704292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3"/>
          <p:cNvSpPr>
            <a:spLocks noGrp="1" noChangeArrowheads="1"/>
          </p:cNvSpPr>
          <p:nvPr>
            <p:ph type="dt" idx="10"/>
          </p:nvPr>
        </p:nvSpPr>
        <p:spPr>
          <a:ln/>
        </p:spPr>
        <p:txBody>
          <a:bodyPr/>
          <a:lstStyle>
            <a:lvl1pPr>
              <a:defRPr/>
            </a:lvl1pPr>
          </a:lstStyle>
          <a:p>
            <a:pPr>
              <a:defRPr/>
            </a:pPr>
            <a:fld id="{611ACCE2-8832-496B-A2C6-5C8D32381EAB}" type="datetime1">
              <a:rPr lang="fr-FR" smtClean="0"/>
              <a:pPr>
                <a:defRPr/>
              </a:pPr>
              <a:t>29/11/2021</a:t>
            </a:fld>
            <a:endParaRPr lang="fr-FR"/>
          </a:p>
        </p:txBody>
      </p:sp>
      <p:sp>
        <p:nvSpPr>
          <p:cNvPr id="5"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6" name="Rectangle 5"/>
          <p:cNvSpPr>
            <a:spLocks noGrp="1" noChangeArrowheads="1"/>
          </p:cNvSpPr>
          <p:nvPr>
            <p:ph type="sldNum" idx="12"/>
          </p:nvPr>
        </p:nvSpPr>
        <p:spPr>
          <a:ln/>
        </p:spPr>
        <p:txBody>
          <a:bodyPr/>
          <a:lstStyle>
            <a:lvl1pPr>
              <a:defRPr/>
            </a:lvl1pPr>
          </a:lstStyle>
          <a:p>
            <a:pPr>
              <a:defRPr/>
            </a:pPr>
            <a:fld id="{D2393382-4B48-0842-BD82-102FCFC8F2A9}" type="slidenum">
              <a:rPr lang="en-GB"/>
              <a:pPr>
                <a:defRPr/>
              </a:pPr>
              <a:t>‹N°›</a:t>
            </a:fld>
            <a:endParaRPr lang="en-GB"/>
          </a:p>
        </p:txBody>
      </p:sp>
    </p:spTree>
    <p:extLst>
      <p:ext uri="{BB962C8B-B14F-4D97-AF65-F5344CB8AC3E}">
        <p14:creationId xmlns:p14="http://schemas.microsoft.com/office/powerpoint/2010/main" val="15135443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3"/>
          <p:cNvSpPr>
            <a:spLocks noGrp="1" noChangeArrowheads="1"/>
          </p:cNvSpPr>
          <p:nvPr>
            <p:ph type="dt" idx="10"/>
          </p:nvPr>
        </p:nvSpPr>
        <p:spPr>
          <a:ln/>
        </p:spPr>
        <p:txBody>
          <a:bodyPr/>
          <a:lstStyle>
            <a:lvl1pPr>
              <a:defRPr/>
            </a:lvl1pPr>
          </a:lstStyle>
          <a:p>
            <a:pPr>
              <a:defRPr/>
            </a:pPr>
            <a:fld id="{D7BF687C-0FE5-4B21-881B-2E418C102ED6}" type="datetime1">
              <a:rPr lang="fr-FR" smtClean="0"/>
              <a:pPr>
                <a:defRPr/>
              </a:pPr>
              <a:t>29/11/2021</a:t>
            </a:fld>
            <a:endParaRPr lang="fr-FR"/>
          </a:p>
        </p:txBody>
      </p:sp>
      <p:sp>
        <p:nvSpPr>
          <p:cNvPr id="6"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7" name="Rectangle 5"/>
          <p:cNvSpPr>
            <a:spLocks noGrp="1" noChangeArrowheads="1"/>
          </p:cNvSpPr>
          <p:nvPr>
            <p:ph type="sldNum" idx="12"/>
          </p:nvPr>
        </p:nvSpPr>
        <p:spPr>
          <a:ln/>
        </p:spPr>
        <p:txBody>
          <a:bodyPr/>
          <a:lstStyle>
            <a:lvl1pPr>
              <a:defRPr/>
            </a:lvl1pPr>
          </a:lstStyle>
          <a:p>
            <a:pPr>
              <a:defRPr/>
            </a:pPr>
            <a:fld id="{8976AA23-AF81-FF4E-BEDA-6D0F85977505}" type="slidenum">
              <a:rPr lang="en-GB"/>
              <a:pPr>
                <a:defRPr/>
              </a:pPr>
              <a:t>‹N°›</a:t>
            </a:fld>
            <a:endParaRPr lang="en-GB"/>
          </a:p>
        </p:txBody>
      </p:sp>
    </p:spTree>
    <p:extLst>
      <p:ext uri="{BB962C8B-B14F-4D97-AF65-F5344CB8AC3E}">
        <p14:creationId xmlns:p14="http://schemas.microsoft.com/office/powerpoint/2010/main" val="666490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3"/>
          <p:cNvSpPr>
            <a:spLocks noGrp="1" noChangeArrowheads="1"/>
          </p:cNvSpPr>
          <p:nvPr>
            <p:ph type="dt" idx="10"/>
          </p:nvPr>
        </p:nvSpPr>
        <p:spPr>
          <a:ln/>
        </p:spPr>
        <p:txBody>
          <a:bodyPr/>
          <a:lstStyle>
            <a:lvl1pPr>
              <a:defRPr/>
            </a:lvl1pPr>
          </a:lstStyle>
          <a:p>
            <a:pPr>
              <a:defRPr/>
            </a:pPr>
            <a:fld id="{442F47B7-9352-4A52-BB89-CCEF2E6238DE}" type="datetime1">
              <a:rPr lang="fr-FR" smtClean="0"/>
              <a:pPr>
                <a:defRPr/>
              </a:pPr>
              <a:t>29/11/2021</a:t>
            </a:fld>
            <a:endParaRPr lang="fr-FR"/>
          </a:p>
        </p:txBody>
      </p:sp>
      <p:sp>
        <p:nvSpPr>
          <p:cNvPr id="8"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9" name="Rectangle 5"/>
          <p:cNvSpPr>
            <a:spLocks noGrp="1" noChangeArrowheads="1"/>
          </p:cNvSpPr>
          <p:nvPr>
            <p:ph type="sldNum" idx="12"/>
          </p:nvPr>
        </p:nvSpPr>
        <p:spPr>
          <a:ln/>
        </p:spPr>
        <p:txBody>
          <a:bodyPr/>
          <a:lstStyle>
            <a:lvl1pPr>
              <a:defRPr/>
            </a:lvl1pPr>
          </a:lstStyle>
          <a:p>
            <a:pPr>
              <a:defRPr/>
            </a:pPr>
            <a:fld id="{BB3E0D91-A4E6-844E-A528-CFD62AB9D440}" type="slidenum">
              <a:rPr lang="en-GB"/>
              <a:pPr>
                <a:defRPr/>
              </a:pPr>
              <a:t>‹N°›</a:t>
            </a:fld>
            <a:endParaRPr lang="en-GB"/>
          </a:p>
        </p:txBody>
      </p:sp>
    </p:spTree>
    <p:extLst>
      <p:ext uri="{BB962C8B-B14F-4D97-AF65-F5344CB8AC3E}">
        <p14:creationId xmlns:p14="http://schemas.microsoft.com/office/powerpoint/2010/main" val="29560827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3"/>
          <p:cNvSpPr>
            <a:spLocks noGrp="1" noChangeArrowheads="1"/>
          </p:cNvSpPr>
          <p:nvPr>
            <p:ph type="dt" idx="10"/>
          </p:nvPr>
        </p:nvSpPr>
        <p:spPr>
          <a:ln/>
        </p:spPr>
        <p:txBody>
          <a:bodyPr/>
          <a:lstStyle>
            <a:lvl1pPr>
              <a:defRPr/>
            </a:lvl1pPr>
          </a:lstStyle>
          <a:p>
            <a:pPr>
              <a:defRPr/>
            </a:pPr>
            <a:fld id="{12A7ACB5-CC36-4D00-83F1-B6A22049D3AF}" type="datetime1">
              <a:rPr lang="fr-FR" smtClean="0"/>
              <a:pPr>
                <a:defRPr/>
              </a:pPr>
              <a:t>29/11/2021</a:t>
            </a:fld>
            <a:endParaRPr lang="fr-FR"/>
          </a:p>
        </p:txBody>
      </p:sp>
      <p:sp>
        <p:nvSpPr>
          <p:cNvPr id="4"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5" name="Rectangle 5"/>
          <p:cNvSpPr>
            <a:spLocks noGrp="1" noChangeArrowheads="1"/>
          </p:cNvSpPr>
          <p:nvPr>
            <p:ph type="sldNum" idx="12"/>
          </p:nvPr>
        </p:nvSpPr>
        <p:spPr>
          <a:ln/>
        </p:spPr>
        <p:txBody>
          <a:bodyPr/>
          <a:lstStyle>
            <a:lvl1pPr>
              <a:defRPr/>
            </a:lvl1pPr>
          </a:lstStyle>
          <a:p>
            <a:pPr>
              <a:defRPr/>
            </a:pPr>
            <a:fld id="{97E5687A-0F65-014E-BF39-F966D4A02FA6}" type="slidenum">
              <a:rPr lang="en-GB"/>
              <a:pPr>
                <a:defRPr/>
              </a:pPr>
              <a:t>‹N°›</a:t>
            </a:fld>
            <a:endParaRPr lang="en-GB"/>
          </a:p>
        </p:txBody>
      </p:sp>
    </p:spTree>
    <p:extLst>
      <p:ext uri="{BB962C8B-B14F-4D97-AF65-F5344CB8AC3E}">
        <p14:creationId xmlns:p14="http://schemas.microsoft.com/office/powerpoint/2010/main" val="40009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fld id="{ECB6C1F0-1964-472E-9607-036FA9F42CD3}" type="datetime1">
              <a:rPr lang="fr-FR" smtClean="0"/>
              <a:pPr>
                <a:defRPr/>
              </a:pPr>
              <a:t>29/11/2021</a:t>
            </a:fld>
            <a:endParaRPr lang="fr-FR"/>
          </a:p>
        </p:txBody>
      </p:sp>
      <p:sp>
        <p:nvSpPr>
          <p:cNvPr id="3"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4" name="Rectangle 5"/>
          <p:cNvSpPr>
            <a:spLocks noGrp="1" noChangeArrowheads="1"/>
          </p:cNvSpPr>
          <p:nvPr>
            <p:ph type="sldNum" idx="12"/>
          </p:nvPr>
        </p:nvSpPr>
        <p:spPr>
          <a:ln/>
        </p:spPr>
        <p:txBody>
          <a:bodyPr/>
          <a:lstStyle>
            <a:lvl1pPr>
              <a:defRPr/>
            </a:lvl1pPr>
          </a:lstStyle>
          <a:p>
            <a:pPr>
              <a:defRPr/>
            </a:pPr>
            <a:fld id="{BD8BA192-EA81-8843-BAA9-CA2DC4A9B2A9}" type="slidenum">
              <a:rPr lang="en-GB"/>
              <a:pPr>
                <a:defRPr/>
              </a:pPr>
              <a:t>‹N°›</a:t>
            </a:fld>
            <a:endParaRPr lang="en-GB"/>
          </a:p>
        </p:txBody>
      </p:sp>
    </p:spTree>
    <p:extLst>
      <p:ext uri="{BB962C8B-B14F-4D97-AF65-F5344CB8AC3E}">
        <p14:creationId xmlns:p14="http://schemas.microsoft.com/office/powerpoint/2010/main" val="436934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3"/>
          <p:cNvSpPr>
            <a:spLocks noGrp="1" noChangeArrowheads="1"/>
          </p:cNvSpPr>
          <p:nvPr>
            <p:ph type="dt" idx="10"/>
          </p:nvPr>
        </p:nvSpPr>
        <p:spPr>
          <a:ln/>
        </p:spPr>
        <p:txBody>
          <a:bodyPr/>
          <a:lstStyle>
            <a:lvl1pPr>
              <a:defRPr/>
            </a:lvl1pPr>
          </a:lstStyle>
          <a:p>
            <a:pPr>
              <a:defRPr/>
            </a:pPr>
            <a:fld id="{602EF97B-780A-4239-800F-40DAA21919A8}" type="datetime1">
              <a:rPr lang="fr-FR" smtClean="0"/>
              <a:pPr>
                <a:defRPr/>
              </a:pPr>
              <a:t>29/11/2021</a:t>
            </a:fld>
            <a:endParaRPr lang="fr-FR"/>
          </a:p>
        </p:txBody>
      </p:sp>
      <p:sp>
        <p:nvSpPr>
          <p:cNvPr id="6"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7" name="Rectangle 5"/>
          <p:cNvSpPr>
            <a:spLocks noGrp="1" noChangeArrowheads="1"/>
          </p:cNvSpPr>
          <p:nvPr>
            <p:ph type="sldNum" idx="12"/>
          </p:nvPr>
        </p:nvSpPr>
        <p:spPr>
          <a:ln/>
        </p:spPr>
        <p:txBody>
          <a:bodyPr/>
          <a:lstStyle>
            <a:lvl1pPr>
              <a:defRPr/>
            </a:lvl1pPr>
          </a:lstStyle>
          <a:p>
            <a:pPr>
              <a:defRPr/>
            </a:pPr>
            <a:fld id="{B233AFED-3F22-364C-8725-1C6FB2D41AE3}" type="slidenum">
              <a:rPr lang="en-GB"/>
              <a:pPr>
                <a:defRPr/>
              </a:pPr>
              <a:t>‹N°›</a:t>
            </a:fld>
            <a:endParaRPr lang="en-GB"/>
          </a:p>
        </p:txBody>
      </p:sp>
    </p:spTree>
    <p:extLst>
      <p:ext uri="{BB962C8B-B14F-4D97-AF65-F5344CB8AC3E}">
        <p14:creationId xmlns:p14="http://schemas.microsoft.com/office/powerpoint/2010/main" val="2718665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3"/>
          <p:cNvSpPr>
            <a:spLocks noGrp="1" noChangeArrowheads="1"/>
          </p:cNvSpPr>
          <p:nvPr>
            <p:ph type="dt" idx="10"/>
          </p:nvPr>
        </p:nvSpPr>
        <p:spPr>
          <a:ln/>
        </p:spPr>
        <p:txBody>
          <a:bodyPr/>
          <a:lstStyle>
            <a:lvl1pPr>
              <a:defRPr/>
            </a:lvl1pPr>
          </a:lstStyle>
          <a:p>
            <a:pPr>
              <a:defRPr/>
            </a:pPr>
            <a:endParaRPr lang="fr-FR"/>
          </a:p>
        </p:txBody>
      </p:sp>
      <p:sp>
        <p:nvSpPr>
          <p:cNvPr id="5" name="Rectangle 4"/>
          <p:cNvSpPr>
            <a:spLocks noGrp="1" noChangeArrowheads="1"/>
          </p:cNvSpPr>
          <p:nvPr>
            <p:ph type="ftr" idx="11"/>
          </p:nvPr>
        </p:nvSpPr>
        <p:spPr>
          <a:ln/>
        </p:spPr>
        <p:txBody>
          <a:bodyPr/>
          <a:lstStyle>
            <a:lvl1pPr>
              <a:defRPr/>
            </a:lvl1pPr>
          </a:lstStyle>
          <a:p>
            <a:pPr>
              <a:defRPr/>
            </a:pPr>
            <a:endParaRPr lang="fr-FR"/>
          </a:p>
        </p:txBody>
      </p:sp>
      <p:sp>
        <p:nvSpPr>
          <p:cNvPr id="6" name="Rectangle 5"/>
          <p:cNvSpPr>
            <a:spLocks noGrp="1" noChangeArrowheads="1"/>
          </p:cNvSpPr>
          <p:nvPr>
            <p:ph type="sldNum" idx="12"/>
          </p:nvPr>
        </p:nvSpPr>
        <p:spPr>
          <a:ln/>
        </p:spPr>
        <p:txBody>
          <a:bodyPr/>
          <a:lstStyle>
            <a:lvl1pPr>
              <a:defRPr/>
            </a:lvl1pPr>
          </a:lstStyle>
          <a:p>
            <a:pPr>
              <a:defRPr/>
            </a:pPr>
            <a:fld id="{1B0FEEB1-836F-D84E-A856-0F6217B9A5AF}" type="slidenum">
              <a:rPr lang="en-GB"/>
              <a:pPr>
                <a:defRPr/>
              </a:pPr>
              <a:t>‹N°›</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3"/>
          <p:cNvSpPr>
            <a:spLocks noGrp="1" noChangeArrowheads="1"/>
          </p:cNvSpPr>
          <p:nvPr>
            <p:ph type="dt" idx="10"/>
          </p:nvPr>
        </p:nvSpPr>
        <p:spPr>
          <a:ln/>
        </p:spPr>
        <p:txBody>
          <a:bodyPr/>
          <a:lstStyle>
            <a:lvl1pPr>
              <a:defRPr/>
            </a:lvl1pPr>
          </a:lstStyle>
          <a:p>
            <a:pPr>
              <a:defRPr/>
            </a:pPr>
            <a:fld id="{D33CFFB3-B4F2-4FF6-8C5C-2662CCF12B23}" type="datetime1">
              <a:rPr lang="fr-FR" smtClean="0"/>
              <a:pPr>
                <a:defRPr/>
              </a:pPr>
              <a:t>29/11/2021</a:t>
            </a:fld>
            <a:endParaRPr lang="fr-FR"/>
          </a:p>
        </p:txBody>
      </p:sp>
      <p:sp>
        <p:nvSpPr>
          <p:cNvPr id="6"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7" name="Rectangle 5"/>
          <p:cNvSpPr>
            <a:spLocks noGrp="1" noChangeArrowheads="1"/>
          </p:cNvSpPr>
          <p:nvPr>
            <p:ph type="sldNum" idx="12"/>
          </p:nvPr>
        </p:nvSpPr>
        <p:spPr>
          <a:ln/>
        </p:spPr>
        <p:txBody>
          <a:bodyPr/>
          <a:lstStyle>
            <a:lvl1pPr>
              <a:defRPr/>
            </a:lvl1pPr>
          </a:lstStyle>
          <a:p>
            <a:pPr>
              <a:defRPr/>
            </a:pPr>
            <a:fld id="{480E2B6A-81E9-6545-A1FE-D15889BD6B6B}" type="slidenum">
              <a:rPr lang="en-GB"/>
              <a:pPr>
                <a:defRPr/>
              </a:pPr>
              <a:t>‹N°›</a:t>
            </a:fld>
            <a:endParaRPr lang="en-GB"/>
          </a:p>
        </p:txBody>
      </p:sp>
    </p:spTree>
    <p:extLst>
      <p:ext uri="{BB962C8B-B14F-4D97-AF65-F5344CB8AC3E}">
        <p14:creationId xmlns:p14="http://schemas.microsoft.com/office/powerpoint/2010/main" val="27709670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3"/>
          <p:cNvSpPr>
            <a:spLocks noGrp="1" noChangeArrowheads="1"/>
          </p:cNvSpPr>
          <p:nvPr>
            <p:ph type="dt" idx="10"/>
          </p:nvPr>
        </p:nvSpPr>
        <p:spPr>
          <a:ln/>
        </p:spPr>
        <p:txBody>
          <a:bodyPr/>
          <a:lstStyle>
            <a:lvl1pPr>
              <a:defRPr/>
            </a:lvl1pPr>
          </a:lstStyle>
          <a:p>
            <a:pPr>
              <a:defRPr/>
            </a:pPr>
            <a:fld id="{A2D11849-67D7-4E33-A01A-4D237997E582}" type="datetime1">
              <a:rPr lang="fr-FR" smtClean="0"/>
              <a:pPr>
                <a:defRPr/>
              </a:pPr>
              <a:t>29/11/2021</a:t>
            </a:fld>
            <a:endParaRPr lang="fr-FR"/>
          </a:p>
        </p:txBody>
      </p:sp>
      <p:sp>
        <p:nvSpPr>
          <p:cNvPr id="5"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6" name="Rectangle 5"/>
          <p:cNvSpPr>
            <a:spLocks noGrp="1" noChangeArrowheads="1"/>
          </p:cNvSpPr>
          <p:nvPr>
            <p:ph type="sldNum" idx="12"/>
          </p:nvPr>
        </p:nvSpPr>
        <p:spPr>
          <a:ln/>
        </p:spPr>
        <p:txBody>
          <a:bodyPr/>
          <a:lstStyle>
            <a:lvl1pPr>
              <a:defRPr/>
            </a:lvl1pPr>
          </a:lstStyle>
          <a:p>
            <a:pPr>
              <a:defRPr/>
            </a:pPr>
            <a:fld id="{22C36FE5-E9A8-8740-B3DF-3C5D3ACDC75A}" type="slidenum">
              <a:rPr lang="en-GB"/>
              <a:pPr>
                <a:defRPr/>
              </a:pPr>
              <a:t>‹N°›</a:t>
            </a:fld>
            <a:endParaRPr lang="en-GB"/>
          </a:p>
        </p:txBody>
      </p:sp>
    </p:spTree>
    <p:extLst>
      <p:ext uri="{BB962C8B-B14F-4D97-AF65-F5344CB8AC3E}">
        <p14:creationId xmlns:p14="http://schemas.microsoft.com/office/powerpoint/2010/main" val="27996625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28588"/>
            <a:ext cx="2055813" cy="5995987"/>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57200" y="128588"/>
            <a:ext cx="6019800" cy="599598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3"/>
          <p:cNvSpPr>
            <a:spLocks noGrp="1" noChangeArrowheads="1"/>
          </p:cNvSpPr>
          <p:nvPr>
            <p:ph type="dt" idx="10"/>
          </p:nvPr>
        </p:nvSpPr>
        <p:spPr>
          <a:ln/>
        </p:spPr>
        <p:txBody>
          <a:bodyPr/>
          <a:lstStyle>
            <a:lvl1pPr>
              <a:defRPr/>
            </a:lvl1pPr>
          </a:lstStyle>
          <a:p>
            <a:pPr>
              <a:defRPr/>
            </a:pPr>
            <a:fld id="{13651F58-CBAA-4933-B8C1-5DE041E781AE}" type="datetime1">
              <a:rPr lang="fr-FR" smtClean="0"/>
              <a:pPr>
                <a:defRPr/>
              </a:pPr>
              <a:t>29/11/2021</a:t>
            </a:fld>
            <a:endParaRPr lang="fr-FR"/>
          </a:p>
        </p:txBody>
      </p:sp>
      <p:sp>
        <p:nvSpPr>
          <p:cNvPr id="5" name="Rectangle 4"/>
          <p:cNvSpPr>
            <a:spLocks noGrp="1" noChangeArrowheads="1"/>
          </p:cNvSpPr>
          <p:nvPr>
            <p:ph type="ftr" idx="11"/>
          </p:nvPr>
        </p:nvSpPr>
        <p:spPr>
          <a:ln/>
        </p:spPr>
        <p:txBody>
          <a:bodyPr/>
          <a:lstStyle>
            <a:lvl1pPr>
              <a:defRPr/>
            </a:lvl1pPr>
          </a:lstStyle>
          <a:p>
            <a:pPr>
              <a:defRPr/>
            </a:pPr>
            <a:r>
              <a:rPr lang="fr-FR"/>
              <a:t>Conseil ED SPIM du 28 janvier 2015</a:t>
            </a:r>
          </a:p>
        </p:txBody>
      </p:sp>
      <p:sp>
        <p:nvSpPr>
          <p:cNvPr id="6" name="Rectangle 5"/>
          <p:cNvSpPr>
            <a:spLocks noGrp="1" noChangeArrowheads="1"/>
          </p:cNvSpPr>
          <p:nvPr>
            <p:ph type="sldNum" idx="12"/>
          </p:nvPr>
        </p:nvSpPr>
        <p:spPr>
          <a:ln/>
        </p:spPr>
        <p:txBody>
          <a:bodyPr/>
          <a:lstStyle>
            <a:lvl1pPr>
              <a:defRPr/>
            </a:lvl1pPr>
          </a:lstStyle>
          <a:p>
            <a:pPr>
              <a:defRPr/>
            </a:pPr>
            <a:fld id="{4351B2E6-728E-6E4F-ABA7-0AE64AF27F8F}" type="slidenum">
              <a:rPr lang="en-GB"/>
              <a:pPr>
                <a:defRPr/>
              </a:pPr>
              <a:t>‹N°›</a:t>
            </a:fld>
            <a:endParaRPr lang="en-GB"/>
          </a:p>
        </p:txBody>
      </p:sp>
    </p:spTree>
    <p:extLst>
      <p:ext uri="{BB962C8B-B14F-4D97-AF65-F5344CB8AC3E}">
        <p14:creationId xmlns:p14="http://schemas.microsoft.com/office/powerpoint/2010/main" val="19285544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1A338-80A5-430C-B8C2-6D0AFBE5BEA7}"/>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4BE5FF3-3F5C-4ACB-9DB6-B2E384D16A7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7ED6457D-32BE-4405-B370-2F44969C9E5F}"/>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5" name="Footer Placeholder 4">
            <a:extLst>
              <a:ext uri="{FF2B5EF4-FFF2-40B4-BE49-F238E27FC236}">
                <a16:creationId xmlns:a16="http://schemas.microsoft.com/office/drawing/2014/main" id="{CB5F96FB-940A-4AE2-8781-27BDD22301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A45BCE-5D9F-4889-9441-F7F980BA879B}"/>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20749729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3865E-994E-44E6-8491-5F79F37E9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09C4E8-5F59-4CD7-A71F-2D7450A325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0D3AD8-6308-4232-BD56-EAFFEB524493}"/>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5" name="Footer Placeholder 4">
            <a:extLst>
              <a:ext uri="{FF2B5EF4-FFF2-40B4-BE49-F238E27FC236}">
                <a16:creationId xmlns:a16="http://schemas.microsoft.com/office/drawing/2014/main" id="{8DBEE8FF-6336-452E-BED0-2E3A99B370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31D893-20B0-4284-BCEC-E67C33007648}"/>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5373880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822F7-80B2-400C-8E55-609629DF624B}"/>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AE9CD20-F1BB-4337-BD6B-E68834FB4E56}"/>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FD3816F-BB4D-4450-B5EC-F5995D10CBD7}"/>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5" name="Footer Placeholder 4">
            <a:extLst>
              <a:ext uri="{FF2B5EF4-FFF2-40B4-BE49-F238E27FC236}">
                <a16:creationId xmlns:a16="http://schemas.microsoft.com/office/drawing/2014/main" id="{8E9083AB-9B37-4E90-802A-345AA8B6F6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810F0E-5A45-412C-99F6-5145057BA445}"/>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18597895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B276D-AAB5-40E1-992E-73C5CD2F3E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48D6EE-BC0A-47E7-A76D-9287BA510891}"/>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65576FB-F94D-4D4E-9D56-B878B7A85EB4}"/>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E1210F0-C3BE-400C-A270-D16FC08580CC}"/>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6" name="Footer Placeholder 5">
            <a:extLst>
              <a:ext uri="{FF2B5EF4-FFF2-40B4-BE49-F238E27FC236}">
                <a16:creationId xmlns:a16="http://schemas.microsoft.com/office/drawing/2014/main" id="{7F686937-C128-454E-B3D3-F0478494C6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C4165-8B71-4A94-B6B4-90E93CA5D446}"/>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29372753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53127-86C3-4A81-ADCA-FE46CBF9299F}"/>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511F85E-0C4D-43D2-B081-196D41C7A3A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3F84ADE3-BD01-4A18-8B18-6DF636B69B74}"/>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96F564E-2FFC-4F0A-BA96-71209961CDFD}"/>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119E46CD-8A59-4781-B396-14B3ED6F88BE}"/>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4522F2F-2112-42F7-A211-97ED2DC024FF}"/>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8" name="Footer Placeholder 7">
            <a:extLst>
              <a:ext uri="{FF2B5EF4-FFF2-40B4-BE49-F238E27FC236}">
                <a16:creationId xmlns:a16="http://schemas.microsoft.com/office/drawing/2014/main" id="{43865D66-7A17-4B37-9595-3FA9780BB75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6777C4-40A1-44B6-B65E-1AF0FCB52127}"/>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39871296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32B4-A187-49F0-A503-71EB9961C11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45D8DE0-6550-40EB-BC41-944E0D5382ED}"/>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4" name="Footer Placeholder 3">
            <a:extLst>
              <a:ext uri="{FF2B5EF4-FFF2-40B4-BE49-F238E27FC236}">
                <a16:creationId xmlns:a16="http://schemas.microsoft.com/office/drawing/2014/main" id="{415FB63E-EC3D-4929-82D1-B1B076F428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38DC0A9-FE02-425C-A8EC-4A04CB765EB6}"/>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24631680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26D7A8-A59D-49ED-8C2B-CD0255E0B519}"/>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3" name="Footer Placeholder 2">
            <a:extLst>
              <a:ext uri="{FF2B5EF4-FFF2-40B4-BE49-F238E27FC236}">
                <a16:creationId xmlns:a16="http://schemas.microsoft.com/office/drawing/2014/main" id="{750AB516-4B3F-4C09-86A9-B51F8260FC0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396CEAA-DB57-4854-A783-E3213B389E05}"/>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3467123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3"/>
          <p:cNvSpPr>
            <a:spLocks noGrp="1" noChangeArrowheads="1"/>
          </p:cNvSpPr>
          <p:nvPr>
            <p:ph type="dt" idx="10"/>
          </p:nvPr>
        </p:nvSpPr>
        <p:spPr>
          <a:ln/>
        </p:spPr>
        <p:txBody>
          <a:bodyPr/>
          <a:lstStyle>
            <a:lvl1pPr>
              <a:defRPr/>
            </a:lvl1pPr>
          </a:lstStyle>
          <a:p>
            <a:pPr>
              <a:defRPr/>
            </a:pPr>
            <a:endParaRPr lang="fr-FR"/>
          </a:p>
        </p:txBody>
      </p:sp>
      <p:sp>
        <p:nvSpPr>
          <p:cNvPr id="5" name="Rectangle 4"/>
          <p:cNvSpPr>
            <a:spLocks noGrp="1" noChangeArrowheads="1"/>
          </p:cNvSpPr>
          <p:nvPr>
            <p:ph type="ftr" idx="11"/>
          </p:nvPr>
        </p:nvSpPr>
        <p:spPr>
          <a:ln/>
        </p:spPr>
        <p:txBody>
          <a:bodyPr/>
          <a:lstStyle>
            <a:lvl1pPr>
              <a:defRPr/>
            </a:lvl1pPr>
          </a:lstStyle>
          <a:p>
            <a:pPr>
              <a:defRPr/>
            </a:pPr>
            <a:endParaRPr lang="fr-FR"/>
          </a:p>
        </p:txBody>
      </p:sp>
      <p:sp>
        <p:nvSpPr>
          <p:cNvPr id="6" name="Rectangle 5"/>
          <p:cNvSpPr>
            <a:spLocks noGrp="1" noChangeArrowheads="1"/>
          </p:cNvSpPr>
          <p:nvPr>
            <p:ph type="sldNum" idx="12"/>
          </p:nvPr>
        </p:nvSpPr>
        <p:spPr>
          <a:ln/>
        </p:spPr>
        <p:txBody>
          <a:bodyPr/>
          <a:lstStyle>
            <a:lvl1pPr>
              <a:defRPr/>
            </a:lvl1pPr>
          </a:lstStyle>
          <a:p>
            <a:pPr>
              <a:defRPr/>
            </a:pPr>
            <a:fld id="{D2393382-4B48-0842-BD82-102FCFC8F2A9}" type="slidenum">
              <a:rPr lang="en-GB"/>
              <a:pPr>
                <a:defRPr/>
              </a:pPr>
              <a:t>‹N°›</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0516B-E2B6-43DF-8754-C32316A556DE}"/>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34409B9A-CB51-4BB9-AFDA-DF89220C0A68}"/>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52ABAF4-4A69-4C80-9F10-A9B1E251542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179DAFE-AF9A-43B4-B8E2-7384C43D8A0E}"/>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6" name="Footer Placeholder 5">
            <a:extLst>
              <a:ext uri="{FF2B5EF4-FFF2-40B4-BE49-F238E27FC236}">
                <a16:creationId xmlns:a16="http://schemas.microsoft.com/office/drawing/2014/main" id="{79DDFCFF-B60C-4858-B29B-0A63D31431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3D03A7-C913-4401-B820-700D8956A745}"/>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1097524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AE149-9A03-4C42-BB92-6AAB16B9895C}"/>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0D4525C-8240-4199-8F7F-4C3E02839044}"/>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844E7638-22B2-4E58-A1D9-A014B9CA5D67}"/>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07D0FF6-2C91-4F5C-A006-3C7493ECB684}"/>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6" name="Footer Placeholder 5">
            <a:extLst>
              <a:ext uri="{FF2B5EF4-FFF2-40B4-BE49-F238E27FC236}">
                <a16:creationId xmlns:a16="http://schemas.microsoft.com/office/drawing/2014/main" id="{C8A37998-6000-4524-9B07-BDB93E37C5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F27D9E-7F72-4F34-8474-7B58435D6EC5}"/>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31862049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7A576-A922-4525-BFB2-BDB3ADE2868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3E7C72A-2F80-4227-999C-DCBD9E49F58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DAE27-6B4B-4726-969B-062B96536224}"/>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5" name="Footer Placeholder 4">
            <a:extLst>
              <a:ext uri="{FF2B5EF4-FFF2-40B4-BE49-F238E27FC236}">
                <a16:creationId xmlns:a16="http://schemas.microsoft.com/office/drawing/2014/main" id="{90491FCE-E7B5-410F-AA55-EA84736F1B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C3CA8D-1260-4C43-9316-E054CAA0A549}"/>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23539431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AD3DF4-4DCA-4C94-876F-8AA93D56D041}"/>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BF3E19-5E5E-4015-BD67-20C6DE66AB89}"/>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471D1A-4922-4577-BFA6-F7FF420F2609}"/>
              </a:ext>
            </a:extLst>
          </p:cNvPr>
          <p:cNvSpPr>
            <a:spLocks noGrp="1"/>
          </p:cNvSpPr>
          <p:nvPr>
            <p:ph type="dt" sz="half" idx="10"/>
          </p:nvPr>
        </p:nvSpPr>
        <p:spPr/>
        <p:txBody>
          <a:bodyPr/>
          <a:lstStyle/>
          <a:p>
            <a:fld id="{8473E145-F028-4A6A-BEEF-CA1392C803CB}" type="datetimeFigureOut">
              <a:rPr lang="en-US" smtClean="0"/>
              <a:t>11/29/21</a:t>
            </a:fld>
            <a:endParaRPr lang="en-US"/>
          </a:p>
        </p:txBody>
      </p:sp>
      <p:sp>
        <p:nvSpPr>
          <p:cNvPr id="5" name="Footer Placeholder 4">
            <a:extLst>
              <a:ext uri="{FF2B5EF4-FFF2-40B4-BE49-F238E27FC236}">
                <a16:creationId xmlns:a16="http://schemas.microsoft.com/office/drawing/2014/main" id="{94882FEE-74F7-4987-A2A5-65E463A328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C1656E-A472-45A8-B5B2-1B9AA07D1039}"/>
              </a:ext>
            </a:extLst>
          </p:cNvPr>
          <p:cNvSpPr>
            <a:spLocks noGrp="1"/>
          </p:cNvSpPr>
          <p:nvPr>
            <p:ph type="sldNum" sz="quarter" idx="12"/>
          </p:nvPr>
        </p:nvSpPr>
        <p:spPr/>
        <p:txBody>
          <a:bodyPr/>
          <a:lstStyle/>
          <a:p>
            <a:fld id="{3FDAD182-814A-437A-B603-9CD40848747B}" type="slidenum">
              <a:rPr lang="en-US" smtClean="0"/>
              <a:t>‹N°›</a:t>
            </a:fld>
            <a:endParaRPr lang="en-US"/>
          </a:p>
        </p:txBody>
      </p:sp>
    </p:spTree>
    <p:extLst>
      <p:ext uri="{BB962C8B-B14F-4D97-AF65-F5344CB8AC3E}">
        <p14:creationId xmlns:p14="http://schemas.microsoft.com/office/powerpoint/2010/main" val="3662314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3"/>
          <p:cNvSpPr>
            <a:spLocks noGrp="1" noChangeArrowheads="1"/>
          </p:cNvSpPr>
          <p:nvPr>
            <p:ph type="dt" idx="10"/>
          </p:nvPr>
        </p:nvSpPr>
        <p:spPr>
          <a:ln/>
        </p:spPr>
        <p:txBody>
          <a:bodyPr/>
          <a:lstStyle>
            <a:lvl1pPr>
              <a:defRPr/>
            </a:lvl1pPr>
          </a:lstStyle>
          <a:p>
            <a:pPr>
              <a:defRPr/>
            </a:pPr>
            <a:endParaRPr lang="fr-FR"/>
          </a:p>
        </p:txBody>
      </p:sp>
      <p:sp>
        <p:nvSpPr>
          <p:cNvPr id="6" name="Rectangle 4"/>
          <p:cNvSpPr>
            <a:spLocks noGrp="1" noChangeArrowheads="1"/>
          </p:cNvSpPr>
          <p:nvPr>
            <p:ph type="ftr" idx="11"/>
          </p:nvPr>
        </p:nvSpPr>
        <p:spPr>
          <a:ln/>
        </p:spPr>
        <p:txBody>
          <a:bodyPr/>
          <a:lstStyle>
            <a:lvl1pPr>
              <a:defRPr/>
            </a:lvl1pPr>
          </a:lstStyle>
          <a:p>
            <a:pPr>
              <a:defRPr/>
            </a:pPr>
            <a:endParaRPr lang="fr-FR"/>
          </a:p>
        </p:txBody>
      </p:sp>
      <p:sp>
        <p:nvSpPr>
          <p:cNvPr id="7" name="Rectangle 5"/>
          <p:cNvSpPr>
            <a:spLocks noGrp="1" noChangeArrowheads="1"/>
          </p:cNvSpPr>
          <p:nvPr>
            <p:ph type="sldNum" idx="12"/>
          </p:nvPr>
        </p:nvSpPr>
        <p:spPr>
          <a:ln/>
        </p:spPr>
        <p:txBody>
          <a:bodyPr/>
          <a:lstStyle>
            <a:lvl1pPr>
              <a:defRPr/>
            </a:lvl1pPr>
          </a:lstStyle>
          <a:p>
            <a:pPr>
              <a:defRPr/>
            </a:pPr>
            <a:fld id="{8976AA23-AF81-FF4E-BEDA-6D0F85977505}" type="slidenum">
              <a:rPr lang="en-GB"/>
              <a:pPr>
                <a:defRPr/>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3"/>
          <p:cNvSpPr>
            <a:spLocks noGrp="1" noChangeArrowheads="1"/>
          </p:cNvSpPr>
          <p:nvPr>
            <p:ph type="dt" idx="10"/>
          </p:nvPr>
        </p:nvSpPr>
        <p:spPr>
          <a:ln/>
        </p:spPr>
        <p:txBody>
          <a:bodyPr/>
          <a:lstStyle>
            <a:lvl1pPr>
              <a:defRPr/>
            </a:lvl1pPr>
          </a:lstStyle>
          <a:p>
            <a:pPr>
              <a:defRPr/>
            </a:pPr>
            <a:endParaRPr lang="fr-FR"/>
          </a:p>
        </p:txBody>
      </p:sp>
      <p:sp>
        <p:nvSpPr>
          <p:cNvPr id="8" name="Rectangle 4"/>
          <p:cNvSpPr>
            <a:spLocks noGrp="1" noChangeArrowheads="1"/>
          </p:cNvSpPr>
          <p:nvPr>
            <p:ph type="ftr" idx="11"/>
          </p:nvPr>
        </p:nvSpPr>
        <p:spPr>
          <a:ln/>
        </p:spPr>
        <p:txBody>
          <a:bodyPr/>
          <a:lstStyle>
            <a:lvl1pPr>
              <a:defRPr/>
            </a:lvl1pPr>
          </a:lstStyle>
          <a:p>
            <a:pPr>
              <a:defRPr/>
            </a:pPr>
            <a:endParaRPr lang="fr-FR"/>
          </a:p>
        </p:txBody>
      </p:sp>
      <p:sp>
        <p:nvSpPr>
          <p:cNvPr id="9" name="Rectangle 5"/>
          <p:cNvSpPr>
            <a:spLocks noGrp="1" noChangeArrowheads="1"/>
          </p:cNvSpPr>
          <p:nvPr>
            <p:ph type="sldNum" idx="12"/>
          </p:nvPr>
        </p:nvSpPr>
        <p:spPr>
          <a:ln/>
        </p:spPr>
        <p:txBody>
          <a:bodyPr/>
          <a:lstStyle>
            <a:lvl1pPr>
              <a:defRPr/>
            </a:lvl1pPr>
          </a:lstStyle>
          <a:p>
            <a:pPr>
              <a:defRPr/>
            </a:pPr>
            <a:fld id="{BB3E0D91-A4E6-844E-A528-CFD62AB9D440}" type="slidenum">
              <a:rPr lang="en-GB"/>
              <a:pPr>
                <a:defRPr/>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3"/>
          <p:cNvSpPr>
            <a:spLocks noGrp="1" noChangeArrowheads="1"/>
          </p:cNvSpPr>
          <p:nvPr>
            <p:ph type="dt" idx="10"/>
          </p:nvPr>
        </p:nvSpPr>
        <p:spPr>
          <a:ln/>
        </p:spPr>
        <p:txBody>
          <a:bodyPr/>
          <a:lstStyle>
            <a:lvl1pPr>
              <a:defRPr/>
            </a:lvl1pPr>
          </a:lstStyle>
          <a:p>
            <a:pPr>
              <a:defRPr/>
            </a:pPr>
            <a:endParaRPr lang="fr-FR"/>
          </a:p>
        </p:txBody>
      </p:sp>
      <p:sp>
        <p:nvSpPr>
          <p:cNvPr id="4" name="Rectangle 4"/>
          <p:cNvSpPr>
            <a:spLocks noGrp="1" noChangeArrowheads="1"/>
          </p:cNvSpPr>
          <p:nvPr>
            <p:ph type="ftr" idx="11"/>
          </p:nvPr>
        </p:nvSpPr>
        <p:spPr>
          <a:ln/>
        </p:spPr>
        <p:txBody>
          <a:bodyPr/>
          <a:lstStyle>
            <a:lvl1pPr>
              <a:defRPr/>
            </a:lvl1pPr>
          </a:lstStyle>
          <a:p>
            <a:pPr>
              <a:defRPr/>
            </a:pPr>
            <a:endParaRPr lang="fr-FR"/>
          </a:p>
        </p:txBody>
      </p:sp>
      <p:sp>
        <p:nvSpPr>
          <p:cNvPr id="5" name="Rectangle 5"/>
          <p:cNvSpPr>
            <a:spLocks noGrp="1" noChangeArrowheads="1"/>
          </p:cNvSpPr>
          <p:nvPr>
            <p:ph type="sldNum" idx="12"/>
          </p:nvPr>
        </p:nvSpPr>
        <p:spPr>
          <a:ln/>
        </p:spPr>
        <p:txBody>
          <a:bodyPr/>
          <a:lstStyle>
            <a:lvl1pPr>
              <a:defRPr/>
            </a:lvl1pPr>
          </a:lstStyle>
          <a:p>
            <a:pPr>
              <a:defRPr/>
            </a:pPr>
            <a:fld id="{97E5687A-0F65-014E-BF39-F966D4A02FA6}" type="slidenum">
              <a:rPr lang="en-GB"/>
              <a:pPr>
                <a:defRPr/>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fr-FR"/>
          </a:p>
        </p:txBody>
      </p:sp>
      <p:sp>
        <p:nvSpPr>
          <p:cNvPr id="3" name="Rectangle 4"/>
          <p:cNvSpPr>
            <a:spLocks noGrp="1" noChangeArrowheads="1"/>
          </p:cNvSpPr>
          <p:nvPr>
            <p:ph type="ftr" idx="11"/>
          </p:nvPr>
        </p:nvSpPr>
        <p:spPr>
          <a:ln/>
        </p:spPr>
        <p:txBody>
          <a:bodyPr/>
          <a:lstStyle>
            <a:lvl1pPr>
              <a:defRPr/>
            </a:lvl1pPr>
          </a:lstStyle>
          <a:p>
            <a:pPr>
              <a:defRPr/>
            </a:pPr>
            <a:endParaRPr lang="fr-FR"/>
          </a:p>
        </p:txBody>
      </p:sp>
      <p:sp>
        <p:nvSpPr>
          <p:cNvPr id="4" name="Rectangle 5"/>
          <p:cNvSpPr>
            <a:spLocks noGrp="1" noChangeArrowheads="1"/>
          </p:cNvSpPr>
          <p:nvPr>
            <p:ph type="sldNum" idx="12"/>
          </p:nvPr>
        </p:nvSpPr>
        <p:spPr>
          <a:ln/>
        </p:spPr>
        <p:txBody>
          <a:bodyPr/>
          <a:lstStyle>
            <a:lvl1pPr>
              <a:defRPr/>
            </a:lvl1pPr>
          </a:lstStyle>
          <a:p>
            <a:pPr>
              <a:defRPr/>
            </a:pPr>
            <a:fld id="{BD8BA192-EA81-8843-BAA9-CA2DC4A9B2A9}" type="slidenum">
              <a:rPr lang="en-GB"/>
              <a:pPr>
                <a:defRPr/>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3"/>
          <p:cNvSpPr>
            <a:spLocks noGrp="1" noChangeArrowheads="1"/>
          </p:cNvSpPr>
          <p:nvPr>
            <p:ph type="dt" idx="10"/>
          </p:nvPr>
        </p:nvSpPr>
        <p:spPr>
          <a:ln/>
        </p:spPr>
        <p:txBody>
          <a:bodyPr/>
          <a:lstStyle>
            <a:lvl1pPr>
              <a:defRPr/>
            </a:lvl1pPr>
          </a:lstStyle>
          <a:p>
            <a:pPr>
              <a:defRPr/>
            </a:pPr>
            <a:endParaRPr lang="fr-FR"/>
          </a:p>
        </p:txBody>
      </p:sp>
      <p:sp>
        <p:nvSpPr>
          <p:cNvPr id="6" name="Rectangle 4"/>
          <p:cNvSpPr>
            <a:spLocks noGrp="1" noChangeArrowheads="1"/>
          </p:cNvSpPr>
          <p:nvPr>
            <p:ph type="ftr" idx="11"/>
          </p:nvPr>
        </p:nvSpPr>
        <p:spPr>
          <a:ln/>
        </p:spPr>
        <p:txBody>
          <a:bodyPr/>
          <a:lstStyle>
            <a:lvl1pPr>
              <a:defRPr/>
            </a:lvl1pPr>
          </a:lstStyle>
          <a:p>
            <a:pPr>
              <a:defRPr/>
            </a:pPr>
            <a:endParaRPr lang="fr-FR"/>
          </a:p>
        </p:txBody>
      </p:sp>
      <p:sp>
        <p:nvSpPr>
          <p:cNvPr id="7" name="Rectangle 5"/>
          <p:cNvSpPr>
            <a:spLocks noGrp="1" noChangeArrowheads="1"/>
          </p:cNvSpPr>
          <p:nvPr>
            <p:ph type="sldNum" idx="12"/>
          </p:nvPr>
        </p:nvSpPr>
        <p:spPr>
          <a:ln/>
        </p:spPr>
        <p:txBody>
          <a:bodyPr/>
          <a:lstStyle>
            <a:lvl1pPr>
              <a:defRPr/>
            </a:lvl1pPr>
          </a:lstStyle>
          <a:p>
            <a:pPr>
              <a:defRPr/>
            </a:pPr>
            <a:fld id="{B233AFED-3F22-364C-8725-1C6FB2D41AE3}" type="slidenum">
              <a:rPr lang="en-GB"/>
              <a:pPr>
                <a:defRPr/>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3"/>
          <p:cNvSpPr>
            <a:spLocks noGrp="1" noChangeArrowheads="1"/>
          </p:cNvSpPr>
          <p:nvPr>
            <p:ph type="dt" idx="10"/>
          </p:nvPr>
        </p:nvSpPr>
        <p:spPr>
          <a:ln/>
        </p:spPr>
        <p:txBody>
          <a:bodyPr/>
          <a:lstStyle>
            <a:lvl1pPr>
              <a:defRPr/>
            </a:lvl1pPr>
          </a:lstStyle>
          <a:p>
            <a:pPr>
              <a:defRPr/>
            </a:pPr>
            <a:endParaRPr lang="fr-FR"/>
          </a:p>
        </p:txBody>
      </p:sp>
      <p:sp>
        <p:nvSpPr>
          <p:cNvPr id="6" name="Rectangle 4"/>
          <p:cNvSpPr>
            <a:spLocks noGrp="1" noChangeArrowheads="1"/>
          </p:cNvSpPr>
          <p:nvPr>
            <p:ph type="ftr" idx="11"/>
          </p:nvPr>
        </p:nvSpPr>
        <p:spPr>
          <a:ln/>
        </p:spPr>
        <p:txBody>
          <a:bodyPr/>
          <a:lstStyle>
            <a:lvl1pPr>
              <a:defRPr/>
            </a:lvl1pPr>
          </a:lstStyle>
          <a:p>
            <a:pPr>
              <a:defRPr/>
            </a:pPr>
            <a:endParaRPr lang="fr-FR"/>
          </a:p>
        </p:txBody>
      </p:sp>
      <p:sp>
        <p:nvSpPr>
          <p:cNvPr id="7" name="Rectangle 5"/>
          <p:cNvSpPr>
            <a:spLocks noGrp="1" noChangeArrowheads="1"/>
          </p:cNvSpPr>
          <p:nvPr>
            <p:ph type="sldNum" idx="12"/>
          </p:nvPr>
        </p:nvSpPr>
        <p:spPr>
          <a:ln/>
        </p:spPr>
        <p:txBody>
          <a:bodyPr/>
          <a:lstStyle>
            <a:lvl1pPr>
              <a:defRPr/>
            </a:lvl1pPr>
          </a:lstStyle>
          <a:p>
            <a:pPr>
              <a:defRPr/>
            </a:pPr>
            <a:fld id="{480E2B6A-81E9-6545-A1FE-D15889BD6B6B}" type="slidenum">
              <a:rPr lang="en-GB"/>
              <a:pPr>
                <a:defRPr/>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128588"/>
            <a:ext cx="8228013" cy="14335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a:t>Cliquez pour éditer le format du texte-titre</a:t>
            </a:r>
          </a:p>
        </p:txBody>
      </p:sp>
      <p:sp>
        <p:nvSpPr>
          <p:cNvPr id="1027" name="Rectangle 2"/>
          <p:cNvSpPr>
            <a:spLocks noGrp="1" noChangeArrowheads="1"/>
          </p:cNvSpPr>
          <p:nvPr>
            <p:ph type="body" idx="1"/>
          </p:nvPr>
        </p:nvSpPr>
        <p:spPr bwMode="auto">
          <a:xfrm>
            <a:off x="457200" y="1600200"/>
            <a:ext cx="8228013" cy="45243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a:t>Cliquez pour éditer le format du plan de texte</a:t>
            </a:r>
          </a:p>
          <a:p>
            <a:pPr lvl="1"/>
            <a:r>
              <a:rPr lang="en-GB"/>
              <a:t>Second niveau de plan</a:t>
            </a:r>
          </a:p>
          <a:p>
            <a:pPr lvl="2"/>
            <a:r>
              <a:rPr lang="en-GB"/>
              <a:t>Troisième niveau de plan</a:t>
            </a:r>
          </a:p>
          <a:p>
            <a:pPr lvl="3"/>
            <a:r>
              <a:rPr lang="en-GB"/>
              <a:t>Quatrième niveau de plan</a:t>
            </a:r>
          </a:p>
          <a:p>
            <a:pPr lvl="4"/>
            <a:r>
              <a:rPr lang="en-GB"/>
              <a:t>Cinquième niveau de plan</a:t>
            </a:r>
          </a:p>
          <a:p>
            <a:pPr lvl="4"/>
            <a:r>
              <a:rPr lang="en-GB"/>
              <a:t>Sixième niveau de plan</a:t>
            </a:r>
          </a:p>
          <a:p>
            <a:pPr lvl="4"/>
            <a:r>
              <a:rPr lang="en-GB"/>
              <a:t>Septième niveau de plan</a:t>
            </a:r>
          </a:p>
          <a:p>
            <a:pPr lvl="4"/>
            <a:r>
              <a:rPr lang="en-GB"/>
              <a:t>Huitième niveau de plan</a:t>
            </a:r>
          </a:p>
          <a:p>
            <a:pPr lvl="4"/>
            <a:r>
              <a:rPr lang="en-GB"/>
              <a:t>Neuvième niveau de plan</a:t>
            </a:r>
          </a:p>
        </p:txBody>
      </p:sp>
      <p:sp>
        <p:nvSpPr>
          <p:cNvPr id="2" name="Rectangle 3"/>
          <p:cNvSpPr>
            <a:spLocks noGrp="1" noChangeArrowheads="1"/>
          </p:cNvSpPr>
          <p:nvPr>
            <p:ph type="dt"/>
          </p:nvPr>
        </p:nvSpPr>
        <p:spPr bwMode="auto">
          <a:xfrm>
            <a:off x="457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nSpc>
                <a:spcPct val="100000"/>
              </a:lnSpc>
              <a:buFont typeface="Arial" pitchFamily="-1" charset="0"/>
              <a:buNone/>
              <a:defRPr sz="1400">
                <a:solidFill>
                  <a:srgbClr val="000000"/>
                </a:solidFill>
                <a:latin typeface="Arial" pitchFamily="-1" charset="0"/>
                <a:ea typeface="Arial Unicode MS" pitchFamily="-1" charset="0"/>
                <a:cs typeface="Arial Unicode MS" pitchFamily="-1" charset="0"/>
              </a:defRPr>
            </a:lvl1pPr>
          </a:lstStyle>
          <a:p>
            <a:pPr>
              <a:defRPr/>
            </a:pPr>
            <a:endParaRPr lang="fr-FR"/>
          </a:p>
        </p:txBody>
      </p:sp>
      <p:sp>
        <p:nvSpPr>
          <p:cNvPr id="1028" name="Rectangle 4"/>
          <p:cNvSpPr>
            <a:spLocks noGrp="1" noChangeArrowheads="1"/>
          </p:cNvSpPr>
          <p:nvPr>
            <p:ph type="ftr"/>
          </p:nvPr>
        </p:nvSpPr>
        <p:spPr bwMode="auto">
          <a:xfrm>
            <a:off x="3124200" y="6245225"/>
            <a:ext cx="2894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a:lnSpc>
                <a:spcPct val="100000"/>
              </a:lnSpc>
              <a:buFont typeface="Arial" pitchFamily="-1" charset="0"/>
              <a:buNone/>
              <a:defRPr sz="1400">
                <a:solidFill>
                  <a:srgbClr val="000000"/>
                </a:solidFill>
                <a:latin typeface="Arial" pitchFamily="-1" charset="0"/>
                <a:ea typeface="Arial Unicode MS" pitchFamily="-1" charset="0"/>
                <a:cs typeface="Arial Unicode MS" pitchFamily="-1" charset="0"/>
              </a:defRPr>
            </a:lvl1pPr>
          </a:lstStyle>
          <a:p>
            <a:pPr>
              <a:defRPr/>
            </a:pPr>
            <a:endParaRPr lang="fr-FR"/>
          </a:p>
        </p:txBody>
      </p:sp>
      <p:sp>
        <p:nvSpPr>
          <p:cNvPr id="1029" name="Rectangle 5"/>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lnSpc>
                <a:spcPct val="100000"/>
              </a:lnSpc>
              <a:buFont typeface="Arial" pitchFamily="-1" charset="0"/>
              <a:buNone/>
              <a:defRPr sz="1400">
                <a:solidFill>
                  <a:srgbClr val="000000"/>
                </a:solidFill>
                <a:latin typeface="Arial" pitchFamily="-1" charset="0"/>
                <a:ea typeface="Arial Unicode MS" pitchFamily="-1" charset="0"/>
                <a:cs typeface="Arial Unicode MS" pitchFamily="-1" charset="0"/>
              </a:defRPr>
            </a:lvl1pPr>
          </a:lstStyle>
          <a:p>
            <a:pPr>
              <a:defRPr/>
            </a:pPr>
            <a:fld id="{C2D941C5-D1EF-0249-9EAF-7DC2DF7DD35E}" type="slidenum">
              <a:rPr lang="en-GB"/>
              <a:pPr>
                <a:defRPr/>
              </a:pPr>
              <a:t>‹N°›</a:t>
            </a:fld>
            <a:endParaRPr lang="en-GB"/>
          </a:p>
        </p:txBody>
      </p:sp>
      <p:pic>
        <p:nvPicPr>
          <p:cNvPr id="7"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 y="890610"/>
            <a:ext cx="2589212" cy="66085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5pPr>
      <a:lvl6pPr marL="4572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6pPr>
      <a:lvl7pPr marL="9144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7pPr>
      <a:lvl8pPr marL="13716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8pPr>
      <a:lvl9pPr marL="18288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9pPr>
    </p:titleStyle>
    <p:bodyStyle>
      <a:lvl1pPr marL="341313" indent="-341313" algn="l" defTabSz="449263" rtl="0" eaLnBrk="0" fontAlgn="base" hangingPunct="0">
        <a:lnSpc>
          <a:spcPct val="93000"/>
        </a:lnSpc>
        <a:spcBef>
          <a:spcPts val="800"/>
        </a:spcBef>
        <a:spcAft>
          <a:spcPct val="0"/>
        </a:spcAft>
        <a:buClr>
          <a:srgbClr val="000000"/>
        </a:buClr>
        <a:buSzPct val="100000"/>
        <a:buFont typeface="Arial" pitchFamily="-1" charset="0"/>
        <a:buChar char="•"/>
        <a:defRPr sz="3200">
          <a:solidFill>
            <a:srgbClr val="000000"/>
          </a:solidFill>
          <a:latin typeface="+mn-lt"/>
          <a:ea typeface="+mn-ea"/>
          <a:cs typeface="+mn-cs"/>
        </a:defRPr>
      </a:lvl1pPr>
      <a:lvl2pPr marL="741363" indent="-284163" algn="l" defTabSz="449263" rtl="0" eaLnBrk="0" fontAlgn="base" hangingPunct="0">
        <a:lnSpc>
          <a:spcPct val="93000"/>
        </a:lnSpc>
        <a:spcBef>
          <a:spcPts val="700"/>
        </a:spcBef>
        <a:spcAft>
          <a:spcPct val="0"/>
        </a:spcAft>
        <a:buClr>
          <a:srgbClr val="000000"/>
        </a:buClr>
        <a:buSzPct val="100000"/>
        <a:buFont typeface="Arial" pitchFamily="-1" charset="0"/>
        <a:buChar char="–"/>
        <a:defRPr sz="2800">
          <a:solidFill>
            <a:srgbClr val="000000"/>
          </a:solidFill>
          <a:latin typeface="+mn-lt"/>
          <a:ea typeface="+mn-ea"/>
          <a:cs typeface="+mn-cs"/>
        </a:defRPr>
      </a:lvl2pPr>
      <a:lvl3pPr marL="1143000" indent="-228600" algn="l" defTabSz="449263" rtl="0" eaLnBrk="0" fontAlgn="base" hangingPunct="0">
        <a:lnSpc>
          <a:spcPct val="93000"/>
        </a:lnSpc>
        <a:spcBef>
          <a:spcPts val="600"/>
        </a:spcBef>
        <a:spcAft>
          <a:spcPct val="0"/>
        </a:spcAft>
        <a:buClr>
          <a:srgbClr val="000000"/>
        </a:buClr>
        <a:buSzPct val="100000"/>
        <a:buFont typeface="Arial" pitchFamily="-1" charset="0"/>
        <a:buChar char="•"/>
        <a:defRPr sz="2400">
          <a:solidFill>
            <a:srgbClr val="000000"/>
          </a:solidFill>
          <a:latin typeface="+mn-lt"/>
          <a:ea typeface="+mn-ea"/>
          <a:cs typeface="+mn-cs"/>
        </a:defRPr>
      </a:lvl3pPr>
      <a:lvl4pPr marL="1600200" indent="-228600" algn="l" defTabSz="449263" rtl="0" eaLnBrk="0" fontAlgn="base" hangingPunct="0">
        <a:lnSpc>
          <a:spcPct val="93000"/>
        </a:lnSpc>
        <a:spcBef>
          <a:spcPts val="500"/>
        </a:spcBef>
        <a:spcAft>
          <a:spcPct val="0"/>
        </a:spcAft>
        <a:buClr>
          <a:srgbClr val="000000"/>
        </a:buClr>
        <a:buSzPct val="100000"/>
        <a:buFont typeface="Arial" pitchFamily="-1" charset="0"/>
        <a:buChar char="–"/>
        <a:defRPr sz="2000">
          <a:solidFill>
            <a:srgbClr val="000000"/>
          </a:solidFill>
          <a:latin typeface="+mn-lt"/>
          <a:ea typeface="+mn-ea"/>
          <a:cs typeface="+mn-cs"/>
        </a:defRPr>
      </a:lvl4pPr>
      <a:lvl5pPr marL="2057400" indent="-228600" algn="l" defTabSz="449263" rtl="0" eaLnBrk="0" fontAlgn="base" hangingPunct="0">
        <a:lnSpc>
          <a:spcPct val="93000"/>
        </a:lnSpc>
        <a:spcBef>
          <a:spcPts val="500"/>
        </a:spcBef>
        <a:spcAft>
          <a:spcPct val="0"/>
        </a:spcAft>
        <a:buClr>
          <a:srgbClr val="000000"/>
        </a:buClr>
        <a:buSzPct val="100000"/>
        <a:buFont typeface="Arial" pitchFamily="-1" charset="0"/>
        <a:buChar char="»"/>
        <a:defRPr sz="2000">
          <a:solidFill>
            <a:srgbClr val="000000"/>
          </a:solidFill>
          <a:latin typeface="+mn-lt"/>
          <a:ea typeface="+mn-ea"/>
          <a:cs typeface="+mn-cs"/>
        </a:defRPr>
      </a:lvl5pPr>
      <a:lvl6pPr marL="25146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6pPr>
      <a:lvl7pPr marL="29718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7pPr>
      <a:lvl8pPr marL="34290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8pPr>
      <a:lvl9pPr marL="38862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128588"/>
            <a:ext cx="8228013" cy="14335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a:t>Cliquez pour éditer le format du texte-titre</a:t>
            </a:r>
          </a:p>
        </p:txBody>
      </p:sp>
      <p:sp>
        <p:nvSpPr>
          <p:cNvPr id="1027" name="Rectangle 2"/>
          <p:cNvSpPr>
            <a:spLocks noGrp="1" noChangeArrowheads="1"/>
          </p:cNvSpPr>
          <p:nvPr>
            <p:ph type="body" idx="1"/>
          </p:nvPr>
        </p:nvSpPr>
        <p:spPr bwMode="auto">
          <a:xfrm>
            <a:off x="457200" y="1600200"/>
            <a:ext cx="8228013" cy="45243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a:t>Cliquez pour éditer le format du plan de texte</a:t>
            </a:r>
          </a:p>
          <a:p>
            <a:pPr lvl="1"/>
            <a:r>
              <a:rPr lang="en-GB"/>
              <a:t>Second niveau de plan</a:t>
            </a:r>
          </a:p>
          <a:p>
            <a:pPr lvl="2"/>
            <a:r>
              <a:rPr lang="en-GB"/>
              <a:t>Troisième niveau de plan</a:t>
            </a:r>
          </a:p>
          <a:p>
            <a:pPr lvl="3"/>
            <a:r>
              <a:rPr lang="en-GB"/>
              <a:t>Quatrième niveau de plan</a:t>
            </a:r>
          </a:p>
          <a:p>
            <a:pPr lvl="4"/>
            <a:r>
              <a:rPr lang="en-GB"/>
              <a:t>Cinquième niveau de plan</a:t>
            </a:r>
          </a:p>
          <a:p>
            <a:pPr lvl="4"/>
            <a:r>
              <a:rPr lang="en-GB"/>
              <a:t>Sixième niveau de plan</a:t>
            </a:r>
          </a:p>
          <a:p>
            <a:pPr lvl="4"/>
            <a:r>
              <a:rPr lang="en-GB"/>
              <a:t>Septième niveau de plan</a:t>
            </a:r>
          </a:p>
          <a:p>
            <a:pPr lvl="4"/>
            <a:r>
              <a:rPr lang="en-GB"/>
              <a:t>Huitième niveau de plan</a:t>
            </a:r>
          </a:p>
          <a:p>
            <a:pPr lvl="4"/>
            <a:r>
              <a:rPr lang="en-GB"/>
              <a:t>Neuvième niveau de plan</a:t>
            </a:r>
          </a:p>
        </p:txBody>
      </p:sp>
      <p:sp>
        <p:nvSpPr>
          <p:cNvPr id="2" name="Rectangle 3"/>
          <p:cNvSpPr>
            <a:spLocks noGrp="1" noChangeArrowheads="1"/>
          </p:cNvSpPr>
          <p:nvPr>
            <p:ph type="dt"/>
          </p:nvPr>
        </p:nvSpPr>
        <p:spPr bwMode="auto">
          <a:xfrm>
            <a:off x="457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nSpc>
                <a:spcPct val="100000"/>
              </a:lnSpc>
              <a:buFont typeface="Arial" pitchFamily="-1" charset="0"/>
              <a:buNone/>
              <a:defRPr sz="1400">
                <a:solidFill>
                  <a:srgbClr val="000000"/>
                </a:solidFill>
                <a:latin typeface="Arial" pitchFamily="-1" charset="0"/>
                <a:ea typeface="Arial Unicode MS" pitchFamily="-1" charset="0"/>
                <a:cs typeface="Arial Unicode MS" pitchFamily="-1" charset="0"/>
              </a:defRPr>
            </a:lvl1pPr>
          </a:lstStyle>
          <a:p>
            <a:pPr>
              <a:defRPr/>
            </a:pPr>
            <a:fld id="{D7DB2E50-88D6-42D8-808A-4115C8A50978}" type="datetime1">
              <a:rPr lang="fr-FR" smtClean="0"/>
              <a:pPr>
                <a:defRPr/>
              </a:pPr>
              <a:t>29/11/2021</a:t>
            </a:fld>
            <a:endParaRPr lang="fr-FR"/>
          </a:p>
        </p:txBody>
      </p:sp>
      <p:sp>
        <p:nvSpPr>
          <p:cNvPr id="1028" name="Rectangle 4"/>
          <p:cNvSpPr>
            <a:spLocks noGrp="1" noChangeArrowheads="1"/>
          </p:cNvSpPr>
          <p:nvPr>
            <p:ph type="ftr"/>
          </p:nvPr>
        </p:nvSpPr>
        <p:spPr bwMode="auto">
          <a:xfrm>
            <a:off x="3124200" y="6245225"/>
            <a:ext cx="2894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a:lnSpc>
                <a:spcPct val="100000"/>
              </a:lnSpc>
              <a:buFont typeface="Arial" pitchFamily="-1" charset="0"/>
              <a:buNone/>
              <a:defRPr sz="1400">
                <a:solidFill>
                  <a:srgbClr val="000000"/>
                </a:solidFill>
                <a:latin typeface="Arial" pitchFamily="-1" charset="0"/>
                <a:ea typeface="Arial Unicode MS" pitchFamily="-1" charset="0"/>
                <a:cs typeface="Arial Unicode MS" pitchFamily="-1" charset="0"/>
              </a:defRPr>
            </a:lvl1pPr>
          </a:lstStyle>
          <a:p>
            <a:pPr>
              <a:defRPr/>
            </a:pPr>
            <a:r>
              <a:rPr lang="fr-FR"/>
              <a:t>Conseil ED SPIM du 28 janvier 2015</a:t>
            </a:r>
          </a:p>
        </p:txBody>
      </p:sp>
      <p:sp>
        <p:nvSpPr>
          <p:cNvPr id="1029" name="Rectangle 5"/>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lnSpc>
                <a:spcPct val="100000"/>
              </a:lnSpc>
              <a:buFont typeface="Arial" pitchFamily="-1" charset="0"/>
              <a:buNone/>
              <a:defRPr sz="1400">
                <a:solidFill>
                  <a:srgbClr val="000000"/>
                </a:solidFill>
                <a:latin typeface="Arial" pitchFamily="-1" charset="0"/>
                <a:ea typeface="Arial Unicode MS" pitchFamily="-1" charset="0"/>
                <a:cs typeface="Arial Unicode MS" pitchFamily="-1" charset="0"/>
              </a:defRPr>
            </a:lvl1pPr>
          </a:lstStyle>
          <a:p>
            <a:pPr>
              <a:defRPr/>
            </a:pPr>
            <a:fld id="{C2D941C5-D1EF-0249-9EAF-7DC2DF7DD35E}" type="slidenum">
              <a:rPr lang="en-GB"/>
              <a:pPr>
                <a:defRPr/>
              </a:pPr>
              <a:t>‹N°›</a:t>
            </a:fld>
            <a:endParaRPr lang="en-GB"/>
          </a:p>
        </p:txBody>
      </p:sp>
    </p:spTree>
    <p:extLst>
      <p:ext uri="{BB962C8B-B14F-4D97-AF65-F5344CB8AC3E}">
        <p14:creationId xmlns:p14="http://schemas.microsoft.com/office/powerpoint/2010/main" val="29745534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5pPr>
      <a:lvl6pPr marL="4572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6pPr>
      <a:lvl7pPr marL="9144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7pPr>
      <a:lvl8pPr marL="13716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8pPr>
      <a:lvl9pPr marL="18288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9pPr>
    </p:titleStyle>
    <p:bodyStyle>
      <a:lvl1pPr marL="341313" indent="-341313" algn="l" defTabSz="449263" rtl="0" eaLnBrk="0" fontAlgn="base" hangingPunct="0">
        <a:lnSpc>
          <a:spcPct val="93000"/>
        </a:lnSpc>
        <a:spcBef>
          <a:spcPts val="800"/>
        </a:spcBef>
        <a:spcAft>
          <a:spcPct val="0"/>
        </a:spcAft>
        <a:buClr>
          <a:srgbClr val="000000"/>
        </a:buClr>
        <a:buSzPct val="100000"/>
        <a:buFont typeface="Arial" pitchFamily="-1" charset="0"/>
        <a:buChar char="•"/>
        <a:defRPr sz="3200">
          <a:solidFill>
            <a:srgbClr val="000000"/>
          </a:solidFill>
          <a:latin typeface="+mn-lt"/>
          <a:ea typeface="+mn-ea"/>
          <a:cs typeface="+mn-cs"/>
        </a:defRPr>
      </a:lvl1pPr>
      <a:lvl2pPr marL="741363" indent="-284163" algn="l" defTabSz="449263" rtl="0" eaLnBrk="0" fontAlgn="base" hangingPunct="0">
        <a:lnSpc>
          <a:spcPct val="93000"/>
        </a:lnSpc>
        <a:spcBef>
          <a:spcPts val="700"/>
        </a:spcBef>
        <a:spcAft>
          <a:spcPct val="0"/>
        </a:spcAft>
        <a:buClr>
          <a:srgbClr val="000000"/>
        </a:buClr>
        <a:buSzPct val="100000"/>
        <a:buFont typeface="Arial" pitchFamily="-1" charset="0"/>
        <a:buChar char="–"/>
        <a:defRPr sz="2800">
          <a:solidFill>
            <a:srgbClr val="000000"/>
          </a:solidFill>
          <a:latin typeface="+mn-lt"/>
          <a:ea typeface="+mn-ea"/>
          <a:cs typeface="+mn-cs"/>
        </a:defRPr>
      </a:lvl2pPr>
      <a:lvl3pPr marL="1143000" indent="-228600" algn="l" defTabSz="449263" rtl="0" eaLnBrk="0" fontAlgn="base" hangingPunct="0">
        <a:lnSpc>
          <a:spcPct val="93000"/>
        </a:lnSpc>
        <a:spcBef>
          <a:spcPts val="600"/>
        </a:spcBef>
        <a:spcAft>
          <a:spcPct val="0"/>
        </a:spcAft>
        <a:buClr>
          <a:srgbClr val="000000"/>
        </a:buClr>
        <a:buSzPct val="100000"/>
        <a:buFont typeface="Arial" pitchFamily="-1" charset="0"/>
        <a:buChar char="•"/>
        <a:defRPr sz="2400">
          <a:solidFill>
            <a:srgbClr val="000000"/>
          </a:solidFill>
          <a:latin typeface="+mn-lt"/>
          <a:ea typeface="+mn-ea"/>
          <a:cs typeface="+mn-cs"/>
        </a:defRPr>
      </a:lvl3pPr>
      <a:lvl4pPr marL="1600200" indent="-228600" algn="l" defTabSz="449263" rtl="0" eaLnBrk="0" fontAlgn="base" hangingPunct="0">
        <a:lnSpc>
          <a:spcPct val="93000"/>
        </a:lnSpc>
        <a:spcBef>
          <a:spcPts val="500"/>
        </a:spcBef>
        <a:spcAft>
          <a:spcPct val="0"/>
        </a:spcAft>
        <a:buClr>
          <a:srgbClr val="000000"/>
        </a:buClr>
        <a:buSzPct val="100000"/>
        <a:buFont typeface="Arial" pitchFamily="-1" charset="0"/>
        <a:buChar char="–"/>
        <a:defRPr sz="2000">
          <a:solidFill>
            <a:srgbClr val="000000"/>
          </a:solidFill>
          <a:latin typeface="+mn-lt"/>
          <a:ea typeface="+mn-ea"/>
          <a:cs typeface="+mn-cs"/>
        </a:defRPr>
      </a:lvl4pPr>
      <a:lvl5pPr marL="2057400" indent="-228600" algn="l" defTabSz="449263" rtl="0" eaLnBrk="0" fontAlgn="base" hangingPunct="0">
        <a:lnSpc>
          <a:spcPct val="93000"/>
        </a:lnSpc>
        <a:spcBef>
          <a:spcPts val="500"/>
        </a:spcBef>
        <a:spcAft>
          <a:spcPct val="0"/>
        </a:spcAft>
        <a:buClr>
          <a:srgbClr val="000000"/>
        </a:buClr>
        <a:buSzPct val="100000"/>
        <a:buFont typeface="Arial" pitchFamily="-1" charset="0"/>
        <a:buChar char="»"/>
        <a:defRPr sz="2000">
          <a:solidFill>
            <a:srgbClr val="000000"/>
          </a:solidFill>
          <a:latin typeface="+mn-lt"/>
          <a:ea typeface="+mn-ea"/>
          <a:cs typeface="+mn-cs"/>
        </a:defRPr>
      </a:lvl5pPr>
      <a:lvl6pPr marL="25146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6pPr>
      <a:lvl7pPr marL="29718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7pPr>
      <a:lvl8pPr marL="34290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8pPr>
      <a:lvl9pPr marL="38862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51B340-46A5-45E4-B5FE-963153A235EA}"/>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430CD08-8D4B-43C3-8505-5349A6358BA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09A924-ADB2-4B98-8EBD-C0DFB54C1B3E}"/>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473E145-F028-4A6A-BEEF-CA1392C803CB}" type="datetimeFigureOut">
              <a:rPr lang="en-US" smtClean="0"/>
              <a:t>11/29/21</a:t>
            </a:fld>
            <a:endParaRPr lang="en-US"/>
          </a:p>
        </p:txBody>
      </p:sp>
      <p:sp>
        <p:nvSpPr>
          <p:cNvPr id="5" name="Footer Placeholder 4">
            <a:extLst>
              <a:ext uri="{FF2B5EF4-FFF2-40B4-BE49-F238E27FC236}">
                <a16:creationId xmlns:a16="http://schemas.microsoft.com/office/drawing/2014/main" id="{3277F610-17D9-4B92-9C7E-59F1F903C8F4}"/>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CA47BBD-E4EB-4B6D-898E-2EC5DBEBD17E}"/>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FDAD182-814A-437A-B603-9CD40848747B}" type="slidenum">
              <a:rPr lang="en-US" smtClean="0"/>
              <a:t>‹N°›</a:t>
            </a:fld>
            <a:endParaRPr lang="en-US"/>
          </a:p>
        </p:txBody>
      </p:sp>
    </p:spTree>
    <p:extLst>
      <p:ext uri="{BB962C8B-B14F-4D97-AF65-F5344CB8AC3E}">
        <p14:creationId xmlns:p14="http://schemas.microsoft.com/office/powerpoint/2010/main" val="32478106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8.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gif"/><Relationship Id="rId10" Type="http://schemas.openxmlformats.org/officeDocument/2006/relationships/image" Target="../media/image15.png"/><Relationship Id="rId4" Type="http://schemas.openxmlformats.org/officeDocument/2006/relationships/image" Target="../media/image1.png"/><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8.xml"/><Relationship Id="rId5" Type="http://schemas.openxmlformats.org/officeDocument/2006/relationships/chart" Target="../charts/chart1.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image" Target="../media/image3.png"/><Relationship Id="rId7"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18.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8.xml"/><Relationship Id="rId5" Type="http://schemas.openxmlformats.org/officeDocument/2006/relationships/chart" Target="../charts/chart7.xml"/><Relationship Id="rId4" Type="http://schemas.openxmlformats.org/officeDocument/2006/relationships/chart" Target="../charts/chart6.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8.xml"/><Relationship Id="rId4" Type="http://schemas.openxmlformats.org/officeDocument/2006/relationships/image" Target="../media/image18.emf"/></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8.xml"/><Relationship Id="rId4" Type="http://schemas.openxmlformats.org/officeDocument/2006/relationships/image" Target="../media/image19.emf"/></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9.xml"/><Relationship Id="rId5" Type="http://schemas.openxmlformats.org/officeDocument/2006/relationships/image" Target="../media/image20.emf"/><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hyperlink" Target="https://www.redoc-spi.org/" TargetMode="External"/><Relationship Id="rId7" Type="http://schemas.openxmlformats.org/officeDocument/2006/relationships/image" Target="../media/image1.png"/><Relationship Id="rId2" Type="http://schemas.openxmlformats.org/officeDocument/2006/relationships/hyperlink" Target="https://www.docteurs-spi.org/" TargetMode="External"/><Relationship Id="rId1" Type="http://schemas.openxmlformats.org/officeDocument/2006/relationships/slideLayout" Target="../slideLayouts/slideLayout29.xml"/><Relationship Id="rId6" Type="http://schemas.openxmlformats.org/officeDocument/2006/relationships/image" Target="../media/image3.png"/><Relationship Id="rId5" Type="http://schemas.openxmlformats.org/officeDocument/2006/relationships/hyperlink" Target="https://www.ubfc.fr/formations/insertion-professionnelle/reseau-ubfc-alumni/" TargetMode="External"/><Relationship Id="rId4" Type="http://schemas.openxmlformats.org/officeDocument/2006/relationships/hyperlink" Target="https://www.linkedin.com/groups/12092465/profile"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Image 15"/>
          <p:cNvPicPr>
            <a:picLocks noChangeAspect="1"/>
          </p:cNvPicPr>
          <p:nvPr/>
        </p:nvPicPr>
        <p:blipFill>
          <a:blip r:embed="rId3"/>
          <a:srcRect/>
          <a:stretch>
            <a:fillRect/>
          </a:stretch>
        </p:blipFill>
        <p:spPr bwMode="auto">
          <a:xfrm>
            <a:off x="7804799" y="1556792"/>
            <a:ext cx="1080121" cy="837397"/>
          </a:xfrm>
          <a:prstGeom prst="rect">
            <a:avLst/>
          </a:prstGeom>
          <a:noFill/>
          <a:ln w="9525">
            <a:noFill/>
            <a:miter lim="800000"/>
            <a:headEnd/>
            <a:tailEnd/>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968" y="143570"/>
            <a:ext cx="3901104" cy="11945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Image 5"/>
          <p:cNvPicPr>
            <a:picLocks noChangeAspect="1"/>
          </p:cNvPicPr>
          <p:nvPr/>
        </p:nvPicPr>
        <p:blipFill>
          <a:blip r:embed="rId5"/>
          <a:srcRect/>
          <a:stretch>
            <a:fillRect/>
          </a:stretch>
        </p:blipFill>
        <p:spPr bwMode="auto">
          <a:xfrm>
            <a:off x="323528" y="332656"/>
            <a:ext cx="1763713" cy="609600"/>
          </a:xfrm>
          <a:prstGeom prst="rect">
            <a:avLst/>
          </a:prstGeom>
          <a:noFill/>
          <a:ln w="9525">
            <a:noFill/>
            <a:miter lim="800000"/>
            <a:headEnd/>
            <a:tailEnd/>
          </a:ln>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49941" y="2666998"/>
            <a:ext cx="989835" cy="61530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27563" y="3645024"/>
            <a:ext cx="1155469" cy="5677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48029" y="4469904"/>
            <a:ext cx="1188467" cy="47126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Rectangle 8"/>
          <p:cNvSpPr>
            <a:spLocks noChangeArrowheads="1"/>
          </p:cNvSpPr>
          <p:nvPr/>
        </p:nvSpPr>
        <p:spPr bwMode="auto">
          <a:xfrm>
            <a:off x="251520" y="1700808"/>
            <a:ext cx="7632848" cy="5004447"/>
          </a:xfrm>
          <a:prstGeom prst="rect">
            <a:avLst/>
          </a:prstGeom>
          <a:noFill/>
          <a:ln w="9525">
            <a:noFill/>
            <a:miter lim="800000"/>
            <a:headEnd/>
            <a:tailEnd/>
          </a:ln>
        </p:spPr>
        <p:txBody>
          <a:bodyPr wrap="square">
            <a:prstTxWarp prst="textNoShape">
              <a:avLst/>
            </a:prstTxWarp>
            <a:spAutoFit/>
          </a:bodyPr>
          <a:lstStyle/>
          <a:p>
            <a:pPr algn="ctr">
              <a:lnSpc>
                <a:spcPct val="95000"/>
              </a:lnSpc>
            </a:pPr>
            <a:r>
              <a:rPr lang="fr-FR" b="1" dirty="0">
                <a:solidFill>
                  <a:srgbClr val="0070C0"/>
                </a:solidFill>
                <a:ea typeface="Arial Unicode MS" pitchFamily="-83" charset="0"/>
                <a:cs typeface="Arial Unicode MS" pitchFamily="-83" charset="0"/>
              </a:rPr>
              <a:t> </a:t>
            </a:r>
          </a:p>
          <a:p>
            <a:pPr algn="ctr">
              <a:lnSpc>
                <a:spcPct val="95000"/>
              </a:lnSpc>
            </a:pPr>
            <a:r>
              <a:rPr lang="fr-FR" b="1" dirty="0">
                <a:solidFill>
                  <a:srgbClr val="0070C0"/>
                </a:solidFill>
                <a:ea typeface="Arial Unicode MS" pitchFamily="-83" charset="0"/>
                <a:cs typeface="Arial Unicode MS" pitchFamily="-83" charset="0"/>
              </a:rPr>
              <a:t>Ecole Doctorale SPIM</a:t>
            </a:r>
          </a:p>
          <a:p>
            <a:pPr algn="ctr">
              <a:lnSpc>
                <a:spcPct val="95000"/>
              </a:lnSpc>
            </a:pPr>
            <a:r>
              <a:rPr lang="fr-FR" b="1" dirty="0">
                <a:solidFill>
                  <a:srgbClr val="0070C0"/>
                </a:solidFill>
                <a:ea typeface="Arial Unicode MS" pitchFamily="-83" charset="0"/>
                <a:cs typeface="Arial Unicode MS" pitchFamily="-83" charset="0"/>
              </a:rPr>
              <a:t>SPIM Doctoral </a:t>
            </a:r>
            <a:r>
              <a:rPr lang="fr-FR" b="1" dirty="0" err="1">
                <a:solidFill>
                  <a:srgbClr val="0070C0"/>
                </a:solidFill>
                <a:ea typeface="Arial Unicode MS" pitchFamily="-83" charset="0"/>
                <a:cs typeface="Arial Unicode MS" pitchFamily="-83" charset="0"/>
              </a:rPr>
              <a:t>School</a:t>
            </a:r>
            <a:endParaRPr lang="fr-FR" b="1" dirty="0">
              <a:solidFill>
                <a:srgbClr val="0070C0"/>
              </a:solidFill>
              <a:ea typeface="Arial Unicode MS" pitchFamily="-83" charset="0"/>
              <a:cs typeface="Arial Unicode MS" pitchFamily="-83" charset="0"/>
            </a:endParaRPr>
          </a:p>
          <a:p>
            <a:pPr algn="ctr">
              <a:lnSpc>
                <a:spcPct val="95000"/>
              </a:lnSpc>
            </a:pPr>
            <a:endParaRPr lang="fr-FR" b="1" dirty="0">
              <a:solidFill>
                <a:srgbClr val="0070C0"/>
              </a:solidFill>
              <a:ea typeface="Arial Unicode MS" pitchFamily="-83" charset="0"/>
              <a:cs typeface="Arial Unicode MS" pitchFamily="-83" charset="0"/>
            </a:endParaRPr>
          </a:p>
          <a:p>
            <a:pPr algn="ctr">
              <a:lnSpc>
                <a:spcPct val="95000"/>
              </a:lnSpc>
            </a:pPr>
            <a:endParaRPr lang="fr-FR" b="1" dirty="0">
              <a:solidFill>
                <a:srgbClr val="0070C0"/>
              </a:solidFill>
              <a:ea typeface="Arial Unicode MS" pitchFamily="-83" charset="0"/>
              <a:cs typeface="Arial Unicode MS" pitchFamily="-83" charset="0"/>
            </a:endParaRPr>
          </a:p>
          <a:p>
            <a:pPr algn="ctr">
              <a:lnSpc>
                <a:spcPct val="95000"/>
              </a:lnSpc>
            </a:pPr>
            <a:r>
              <a:rPr lang="fr-FR" b="1" dirty="0">
                <a:solidFill>
                  <a:srgbClr val="0070C0"/>
                </a:solidFill>
                <a:ea typeface="Arial Unicode MS" pitchFamily="-83" charset="0"/>
                <a:cs typeface="Arial Unicode MS" pitchFamily="-83" charset="0"/>
              </a:rPr>
              <a:t>Sciences Physiques pour l’Ingénieur et Microtechniques</a:t>
            </a:r>
          </a:p>
          <a:p>
            <a:pPr algn="ctr">
              <a:lnSpc>
                <a:spcPct val="95000"/>
              </a:lnSpc>
            </a:pPr>
            <a:endParaRPr lang="fr-FR" b="1" dirty="0">
              <a:solidFill>
                <a:srgbClr val="0070C0"/>
              </a:solidFill>
              <a:ea typeface="Arial Unicode MS" pitchFamily="-83" charset="0"/>
              <a:cs typeface="Arial Unicode MS" pitchFamily="-83" charset="0"/>
            </a:endParaRPr>
          </a:p>
          <a:p>
            <a:pPr algn="ctr">
              <a:lnSpc>
                <a:spcPct val="95000"/>
              </a:lnSpc>
            </a:pPr>
            <a:r>
              <a:rPr lang="fr-FR" b="1" dirty="0">
                <a:solidFill>
                  <a:srgbClr val="0070C0"/>
                </a:solidFill>
                <a:ea typeface="Arial Unicode MS" pitchFamily="-83" charset="0"/>
                <a:cs typeface="Arial Unicode MS" pitchFamily="-83" charset="0"/>
              </a:rPr>
              <a:t>Engineering Sciences and </a:t>
            </a:r>
            <a:r>
              <a:rPr lang="fr-FR" b="1" dirty="0" err="1">
                <a:solidFill>
                  <a:srgbClr val="0070C0"/>
                </a:solidFill>
                <a:ea typeface="Arial Unicode MS" pitchFamily="-83" charset="0"/>
                <a:cs typeface="Arial Unicode MS" pitchFamily="-83" charset="0"/>
              </a:rPr>
              <a:t>Microtechnologies</a:t>
            </a:r>
            <a:endParaRPr lang="fr-FR" b="1" dirty="0">
              <a:solidFill>
                <a:srgbClr val="0070C0"/>
              </a:solidFill>
              <a:ea typeface="Arial Unicode MS" pitchFamily="-83" charset="0"/>
              <a:cs typeface="Arial Unicode MS" pitchFamily="-83" charset="0"/>
            </a:endParaRPr>
          </a:p>
          <a:p>
            <a:pPr algn="ctr">
              <a:lnSpc>
                <a:spcPct val="95000"/>
              </a:lnSpc>
            </a:pPr>
            <a:endParaRPr lang="fr-FR" b="1" dirty="0">
              <a:solidFill>
                <a:srgbClr val="0070C0"/>
              </a:solidFill>
              <a:ea typeface="Arial Unicode MS" pitchFamily="-83" charset="0"/>
              <a:cs typeface="Arial Unicode MS" pitchFamily="-83" charset="0"/>
            </a:endParaRPr>
          </a:p>
          <a:p>
            <a:pPr algn="ctr"/>
            <a:r>
              <a:rPr lang="fr-FR" b="1" dirty="0">
                <a:solidFill>
                  <a:srgbClr val="00B0F0"/>
                </a:solidFill>
                <a:ea typeface="Arial Unicode MS" pitchFamily="-83" charset="0"/>
                <a:cs typeface="Arial Unicode MS" pitchFamily="-83" charset="0"/>
              </a:rPr>
              <a:t>https://spim.ubfc.fr/</a:t>
            </a:r>
          </a:p>
          <a:p>
            <a:pPr algn="ctr"/>
            <a:r>
              <a:rPr lang="fr-FR" b="1" dirty="0">
                <a:solidFill>
                  <a:srgbClr val="00B0F0"/>
                </a:solidFill>
                <a:ea typeface="Arial Unicode MS" pitchFamily="-83" charset="0"/>
                <a:cs typeface="Arial Unicode MS" pitchFamily="-83" charset="0"/>
              </a:rPr>
              <a:t>https://collegedoctoral.ubfc.fr</a:t>
            </a:r>
          </a:p>
          <a:p>
            <a:pPr algn="ctr"/>
            <a:endParaRPr lang="fr-FR" b="1" dirty="0">
              <a:solidFill>
                <a:srgbClr val="00B0F0"/>
              </a:solidFill>
              <a:ea typeface="Arial Unicode MS" pitchFamily="-83" charset="0"/>
              <a:cs typeface="Arial Unicode MS" pitchFamily="-83" charset="0"/>
            </a:endParaRPr>
          </a:p>
          <a:p>
            <a:pPr algn="ctr"/>
            <a:r>
              <a:rPr lang="fr-FR" b="1" dirty="0">
                <a:solidFill>
                  <a:schemeClr val="tx1">
                    <a:lumMod val="50000"/>
                    <a:lumOff val="50000"/>
                  </a:schemeClr>
                </a:solidFill>
              </a:rPr>
              <a:t>https://fr.linkedin.com › ed-spim-60976b133</a:t>
            </a:r>
            <a:endParaRPr lang="fr-FR" b="1" dirty="0">
              <a:solidFill>
                <a:schemeClr val="tx1">
                  <a:lumMod val="50000"/>
                  <a:lumOff val="50000"/>
                </a:schemeClr>
              </a:solidFill>
              <a:ea typeface="Arial Unicode MS" pitchFamily="-83" charset="0"/>
              <a:cs typeface="Arial Unicode MS" pitchFamily="-83" charset="0"/>
            </a:endParaRPr>
          </a:p>
          <a:p>
            <a:pPr algn="ctr"/>
            <a:endParaRPr lang="fr-FR" b="1" dirty="0">
              <a:solidFill>
                <a:srgbClr val="0070C0"/>
              </a:solidFill>
              <a:ea typeface="Arial Unicode MS" pitchFamily="-83" charset="0"/>
              <a:cs typeface="Arial Unicode MS" pitchFamily="-83"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10</a:t>
            </a:fld>
            <a:endParaRPr lang="en-GB" dirty="0"/>
          </a:p>
        </p:txBody>
      </p:sp>
      <p:sp>
        <p:nvSpPr>
          <p:cNvPr id="21"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57" name="Text Box 1"/>
          <p:cNvSpPr txBox="1">
            <a:spLocks noChangeArrowheads="1"/>
          </p:cNvSpPr>
          <p:nvPr/>
        </p:nvSpPr>
        <p:spPr bwMode="auto">
          <a:xfrm>
            <a:off x="1792052" y="335325"/>
            <a:ext cx="5559896"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cs typeface="Arial Unicode MS" charset="0"/>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9pPr>
          </a:lstStyle>
          <a:p>
            <a:pPr algn="ctr" eaLnBrk="1" hangingPunct="1">
              <a:lnSpc>
                <a:spcPct val="100000"/>
              </a:lnSpc>
              <a:buClr>
                <a:srgbClr val="CC0000"/>
              </a:buClr>
            </a:pPr>
            <a:r>
              <a:rPr lang="en-GB" b="1" dirty="0">
                <a:solidFill>
                  <a:srgbClr val="0070C0"/>
                </a:solidFill>
                <a:latin typeface="Times New Roman" panose="02020603050405020304" pitchFamily="18" charset="0"/>
                <a:cs typeface="Times New Roman" panose="02020603050405020304" pitchFamily="18" charset="0"/>
              </a:rPr>
              <a:t>Missions of the Doctoral Schools in France</a:t>
            </a:r>
          </a:p>
        </p:txBody>
      </p:sp>
      <p:sp>
        <p:nvSpPr>
          <p:cNvPr id="58" name="Rectangle 7"/>
          <p:cNvSpPr>
            <a:spLocks noChangeArrowheads="1"/>
          </p:cNvSpPr>
          <p:nvPr/>
        </p:nvSpPr>
        <p:spPr bwMode="auto">
          <a:xfrm>
            <a:off x="684213" y="1772816"/>
            <a:ext cx="8001000" cy="4244752"/>
          </a:xfrm>
          <a:prstGeom prst="rect">
            <a:avLst/>
          </a:prstGeom>
          <a:noFill/>
          <a:ln w="9525">
            <a:noFill/>
            <a:miter lim="800000"/>
            <a:headEnd/>
            <a:tailEnd/>
          </a:ln>
        </p:spPr>
        <p:txBody>
          <a:bodyPr>
            <a:spAutoFit/>
          </a:bodyPr>
          <a:lstStyle/>
          <a:p>
            <a:pPr marL="342900" indent="-342900">
              <a:buFont typeface="Arial" panose="020B0604020202020204" pitchFamily="34" charset="0"/>
              <a:buChar char="•"/>
            </a:pPr>
            <a:r>
              <a:rPr lang="en-US" sz="2000" dirty="0">
                <a:solidFill>
                  <a:srgbClr val="002060"/>
                </a:solidFill>
              </a:rPr>
              <a:t>Ensure the quality of PhD student recruitment .</a:t>
            </a:r>
          </a:p>
          <a:p>
            <a:pPr marL="342900" indent="-342900">
              <a:buFont typeface="Arial" panose="020B0604020202020204" pitchFamily="34" charset="0"/>
              <a:buChar char="•"/>
            </a:pPr>
            <a:r>
              <a:rPr lang="en-US" sz="2000" dirty="0">
                <a:solidFill>
                  <a:srgbClr val="002060"/>
                </a:solidFill>
              </a:rPr>
              <a:t>Ensure the quality of the thesis </a:t>
            </a:r>
          </a:p>
          <a:p>
            <a:pPr marL="342900" indent="-342900">
              <a:buFont typeface="Arial" panose="020B0604020202020204" pitchFamily="34" charset="0"/>
              <a:buChar char="•"/>
            </a:pPr>
            <a:r>
              <a:rPr lang="fr-FR" sz="2000" dirty="0" err="1">
                <a:solidFill>
                  <a:srgbClr val="002060"/>
                </a:solidFill>
                <a:latin typeface="Times New Roman" panose="02020603050405020304" pitchFamily="18" charset="0"/>
                <a:cs typeface="Times New Roman" panose="02020603050405020304" pitchFamily="18" charset="0"/>
              </a:rPr>
              <a:t>Ensure</a:t>
            </a:r>
            <a:r>
              <a:rPr lang="fr-FR" sz="2000" dirty="0">
                <a:solidFill>
                  <a:srgbClr val="002060"/>
                </a:solidFill>
                <a:latin typeface="Times New Roman" panose="02020603050405020304" pitchFamily="18" charset="0"/>
                <a:cs typeface="Times New Roman" panose="02020603050405020304" pitchFamily="18" charset="0"/>
              </a:rPr>
              <a:t> the </a:t>
            </a:r>
            <a:r>
              <a:rPr lang="fr-FR" sz="2000" dirty="0" err="1">
                <a:solidFill>
                  <a:srgbClr val="002060"/>
                </a:solidFill>
                <a:latin typeface="Times New Roman" panose="02020603050405020304" pitchFamily="18" charset="0"/>
                <a:cs typeface="Times New Roman" panose="02020603050405020304" pitchFamily="18" charset="0"/>
              </a:rPr>
              <a:t>quality</a:t>
            </a:r>
            <a:r>
              <a:rPr lang="fr-FR" sz="2000" dirty="0">
                <a:solidFill>
                  <a:srgbClr val="002060"/>
                </a:solidFill>
                <a:latin typeface="Times New Roman" panose="02020603050405020304" pitchFamily="18" charset="0"/>
                <a:cs typeface="Times New Roman" panose="02020603050405020304" pitchFamily="18" charset="0"/>
              </a:rPr>
              <a:t> of PhD </a:t>
            </a:r>
            <a:r>
              <a:rPr lang="fr-FR" sz="2000" dirty="0" err="1">
                <a:solidFill>
                  <a:srgbClr val="002060"/>
                </a:solidFill>
                <a:latin typeface="Times New Roman" panose="02020603050405020304" pitchFamily="18" charset="0"/>
                <a:cs typeface="Times New Roman" panose="02020603050405020304" pitchFamily="18" charset="0"/>
              </a:rPr>
              <a:t>student</a:t>
            </a:r>
            <a:r>
              <a:rPr lang="fr-FR" sz="2000" dirty="0">
                <a:solidFill>
                  <a:srgbClr val="002060"/>
                </a:solidFill>
                <a:latin typeface="Times New Roman" panose="02020603050405020304" pitchFamily="18" charset="0"/>
                <a:cs typeface="Times New Roman" panose="02020603050405020304" pitchFamily="18" charset="0"/>
              </a:rPr>
              <a:t> supervision and </a:t>
            </a:r>
            <a:r>
              <a:rPr lang="fr-FR" sz="2000" dirty="0" err="1">
                <a:solidFill>
                  <a:srgbClr val="002060"/>
                </a:solidFill>
                <a:latin typeface="Times New Roman" panose="02020603050405020304" pitchFamily="18" charset="0"/>
                <a:cs typeface="Times New Roman" panose="02020603050405020304" pitchFamily="18" charset="0"/>
              </a:rPr>
              <a:t>ensure</a:t>
            </a:r>
            <a:r>
              <a:rPr lang="fr-FR" sz="2000" dirty="0">
                <a:solidFill>
                  <a:srgbClr val="002060"/>
                </a:solidFill>
                <a:latin typeface="Times New Roman" panose="02020603050405020304" pitchFamily="18" charset="0"/>
                <a:cs typeface="Times New Roman" panose="02020603050405020304" pitchFamily="18" charset="0"/>
              </a:rPr>
              <a:t> respect for the Charter of </a:t>
            </a:r>
            <a:r>
              <a:rPr lang="fr-FR" sz="2000" dirty="0" err="1">
                <a:solidFill>
                  <a:srgbClr val="002060"/>
                </a:solidFill>
                <a:latin typeface="Times New Roman" panose="02020603050405020304" pitchFamily="18" charset="0"/>
                <a:cs typeface="Times New Roman" panose="02020603050405020304" pitchFamily="18" charset="0"/>
              </a:rPr>
              <a:t>theses</a:t>
            </a:r>
            <a:endParaRPr lang="fr-FR" sz="2000" dirty="0">
              <a:solidFill>
                <a:srgbClr val="002060"/>
              </a:solidFill>
              <a:latin typeface="Times New Roman" panose="02020603050405020304" pitchFamily="18" charset="0"/>
              <a:cs typeface="Times New Roman" panose="02020603050405020304" pitchFamily="18" charset="0"/>
            </a:endParaRPr>
          </a:p>
          <a:p>
            <a:pPr marL="342900" indent="-342900">
              <a:lnSpc>
                <a:spcPct val="80000"/>
              </a:lnSpc>
              <a:spcBef>
                <a:spcPts val="500"/>
              </a:spcBef>
              <a:spcAft>
                <a:spcPts val="60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dirty="0">
                <a:solidFill>
                  <a:srgbClr val="002060"/>
                </a:solidFill>
              </a:rPr>
              <a:t>Monitor the PhD students</a:t>
            </a:r>
          </a:p>
          <a:p>
            <a:pPr marL="342900" indent="-342900">
              <a:buFont typeface="Arial" panose="020B0604020202020204" pitchFamily="34" charset="0"/>
              <a:buChar char="•"/>
            </a:pPr>
            <a:r>
              <a:rPr lang="en-US" sz="2000" dirty="0">
                <a:solidFill>
                  <a:srgbClr val="002060"/>
                </a:solidFill>
              </a:rPr>
              <a:t>Complete the training of PhD students at a high level</a:t>
            </a:r>
            <a:endParaRPr lang="fr-FR" sz="2000" dirty="0">
              <a:solidFill>
                <a:srgbClr val="002060"/>
              </a:solidFill>
            </a:endParaRPr>
          </a:p>
          <a:p>
            <a:pPr marL="342900" indent="-342900">
              <a:buFont typeface="Arial" panose="020B0604020202020204" pitchFamily="34" charset="0"/>
              <a:buChar char="•"/>
            </a:pPr>
            <a:r>
              <a:rPr lang="fr-FR" sz="2000" dirty="0" err="1">
                <a:solidFill>
                  <a:srgbClr val="002060"/>
                </a:solidFill>
                <a:latin typeface="Times New Roman" panose="02020603050405020304" pitchFamily="18" charset="0"/>
                <a:cs typeface="Times New Roman" panose="02020603050405020304" pitchFamily="18" charset="0"/>
              </a:rPr>
              <a:t>Contribute</a:t>
            </a:r>
            <a:r>
              <a:rPr lang="fr-FR" sz="2000" dirty="0">
                <a:solidFill>
                  <a:srgbClr val="002060"/>
                </a:solidFill>
                <a:latin typeface="Times New Roman" panose="02020603050405020304" pitchFamily="18" charset="0"/>
                <a:cs typeface="Times New Roman" panose="02020603050405020304" pitchFamily="18" charset="0"/>
              </a:rPr>
              <a:t> to the </a:t>
            </a:r>
            <a:r>
              <a:rPr lang="fr-FR" sz="2000" dirty="0" err="1">
                <a:solidFill>
                  <a:srgbClr val="002060"/>
                </a:solidFill>
                <a:latin typeface="Times New Roman" panose="02020603050405020304" pitchFamily="18" charset="0"/>
                <a:cs typeface="Times New Roman" panose="02020603050405020304" pitchFamily="18" charset="0"/>
              </a:rPr>
              <a:t>coherence</a:t>
            </a:r>
            <a:r>
              <a:rPr lang="fr-FR" sz="2000" dirty="0">
                <a:solidFill>
                  <a:srgbClr val="002060"/>
                </a:solidFill>
                <a:latin typeface="Times New Roman" panose="02020603050405020304" pitchFamily="18" charset="0"/>
                <a:cs typeface="Times New Roman" panose="02020603050405020304" pitchFamily="18" charset="0"/>
              </a:rPr>
              <a:t> and international </a:t>
            </a:r>
            <a:r>
              <a:rPr lang="fr-FR" sz="2000" dirty="0" err="1">
                <a:solidFill>
                  <a:srgbClr val="002060"/>
                </a:solidFill>
                <a:latin typeface="Times New Roman" panose="02020603050405020304" pitchFamily="18" charset="0"/>
                <a:cs typeface="Times New Roman" panose="02020603050405020304" pitchFamily="18" charset="0"/>
              </a:rPr>
              <a:t>visibility</a:t>
            </a:r>
            <a:r>
              <a:rPr lang="fr-FR" sz="2000" dirty="0">
                <a:solidFill>
                  <a:srgbClr val="002060"/>
                </a:solidFill>
                <a:latin typeface="Times New Roman" panose="02020603050405020304" pitchFamily="18" charset="0"/>
                <a:cs typeface="Times New Roman" panose="02020603050405020304" pitchFamily="18" charset="0"/>
              </a:rPr>
              <a:t> in the </a:t>
            </a:r>
            <a:r>
              <a:rPr lang="fr-FR" sz="2000" dirty="0" err="1">
                <a:solidFill>
                  <a:srgbClr val="002060"/>
                </a:solidFill>
                <a:latin typeface="Times New Roman" panose="02020603050405020304" pitchFamily="18" charset="0"/>
                <a:cs typeface="Times New Roman" panose="02020603050405020304" pitchFamily="18" charset="0"/>
              </a:rPr>
              <a:t>supply</a:t>
            </a:r>
            <a:r>
              <a:rPr lang="fr-FR" sz="2000" dirty="0">
                <a:solidFill>
                  <a:srgbClr val="002060"/>
                </a:solidFill>
                <a:latin typeface="Times New Roman" panose="02020603050405020304" pitchFamily="18" charset="0"/>
                <a:cs typeface="Times New Roman" panose="02020603050405020304" pitchFamily="18" charset="0"/>
              </a:rPr>
              <a:t> of doctoral training institutions</a:t>
            </a:r>
          </a:p>
          <a:p>
            <a:pPr marL="342900" indent="-342900">
              <a:lnSpc>
                <a:spcPct val="80000"/>
              </a:lnSpc>
              <a:spcBef>
                <a:spcPts val="500"/>
              </a:spcBef>
              <a:spcAft>
                <a:spcPts val="60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000" dirty="0" err="1">
                <a:solidFill>
                  <a:srgbClr val="002060"/>
                </a:solidFill>
                <a:latin typeface="Times New Roman" panose="02020603050405020304" pitchFamily="18" charset="0"/>
                <a:cs typeface="Times New Roman" panose="02020603050405020304" pitchFamily="18" charset="0"/>
              </a:rPr>
              <a:t>Give</a:t>
            </a:r>
            <a:r>
              <a:rPr lang="fr-FR" sz="2000" dirty="0">
                <a:solidFill>
                  <a:srgbClr val="002060"/>
                </a:solidFill>
                <a:latin typeface="Times New Roman" panose="02020603050405020304" pitchFamily="18" charset="0"/>
                <a:cs typeface="Times New Roman" panose="02020603050405020304" pitchFamily="18" charset="0"/>
              </a:rPr>
              <a:t> the </a:t>
            </a:r>
            <a:r>
              <a:rPr lang="fr-FR" sz="2000" dirty="0" err="1">
                <a:solidFill>
                  <a:srgbClr val="002060"/>
                </a:solidFill>
                <a:latin typeface="Times New Roman" panose="02020603050405020304" pitchFamily="18" charset="0"/>
                <a:cs typeface="Times New Roman" panose="02020603050405020304" pitchFamily="18" charset="0"/>
              </a:rPr>
              <a:t>opportunity</a:t>
            </a:r>
            <a:r>
              <a:rPr lang="fr-FR" sz="2000" dirty="0">
                <a:solidFill>
                  <a:srgbClr val="002060"/>
                </a:solidFill>
                <a:latin typeface="Times New Roman" panose="02020603050405020304" pitchFamily="18" charset="0"/>
                <a:cs typeface="Times New Roman" panose="02020603050405020304" pitchFamily="18" charset="0"/>
              </a:rPr>
              <a:t> for PhD </a:t>
            </a:r>
            <a:r>
              <a:rPr lang="fr-FR" sz="2000" dirty="0" err="1">
                <a:solidFill>
                  <a:srgbClr val="002060"/>
                </a:solidFill>
                <a:latin typeface="Times New Roman" panose="02020603050405020304" pitchFamily="18" charset="0"/>
                <a:cs typeface="Times New Roman" panose="02020603050405020304" pitchFamily="18" charset="0"/>
              </a:rPr>
              <a:t>students</a:t>
            </a:r>
            <a:r>
              <a:rPr lang="fr-FR" sz="2000" dirty="0">
                <a:solidFill>
                  <a:srgbClr val="002060"/>
                </a:solidFill>
                <a:latin typeface="Times New Roman" panose="02020603050405020304" pitchFamily="18" charset="0"/>
                <a:cs typeface="Times New Roman" panose="02020603050405020304" pitchFamily="18" charset="0"/>
              </a:rPr>
              <a:t> to </a:t>
            </a:r>
            <a:r>
              <a:rPr lang="fr-FR" sz="2000" dirty="0" err="1">
                <a:solidFill>
                  <a:srgbClr val="002060"/>
                </a:solidFill>
                <a:latin typeface="Times New Roman" panose="02020603050405020304" pitchFamily="18" charset="0"/>
                <a:cs typeface="Times New Roman" panose="02020603050405020304" pitchFamily="18" charset="0"/>
              </a:rPr>
              <a:t>prepare</a:t>
            </a:r>
            <a:r>
              <a:rPr lang="fr-FR" sz="2000" dirty="0">
                <a:solidFill>
                  <a:srgbClr val="002060"/>
                </a:solidFill>
                <a:latin typeface="Times New Roman" panose="02020603050405020304" pitchFamily="18" charset="0"/>
                <a:cs typeface="Times New Roman" panose="02020603050405020304" pitchFamily="18" charset="0"/>
              </a:rPr>
              <a:t> and </a:t>
            </a:r>
            <a:r>
              <a:rPr lang="fr-FR" sz="2000" dirty="0" err="1">
                <a:solidFill>
                  <a:srgbClr val="002060"/>
                </a:solidFill>
                <a:latin typeface="Times New Roman" panose="02020603050405020304" pitchFamily="18" charset="0"/>
                <a:cs typeface="Times New Roman" panose="02020603050405020304" pitchFamily="18" charset="0"/>
              </a:rPr>
              <a:t>defend</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their</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theses</a:t>
            </a:r>
            <a:r>
              <a:rPr lang="fr-FR" sz="2000" dirty="0">
                <a:solidFill>
                  <a:srgbClr val="002060"/>
                </a:solidFill>
                <a:latin typeface="Times New Roman" panose="02020603050405020304" pitchFamily="18" charset="0"/>
                <a:cs typeface="Times New Roman" panose="02020603050405020304" pitchFamily="18" charset="0"/>
              </a:rPr>
              <a:t> in the best conditions</a:t>
            </a:r>
          </a:p>
          <a:p>
            <a:pPr marL="342900" indent="-342900">
              <a:lnSpc>
                <a:spcPct val="80000"/>
              </a:lnSpc>
              <a:spcBef>
                <a:spcPts val="500"/>
              </a:spcBef>
              <a:spcAft>
                <a:spcPts val="60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000" dirty="0" err="1">
                <a:solidFill>
                  <a:srgbClr val="002060"/>
                </a:solidFill>
                <a:latin typeface="Times New Roman" panose="02020603050405020304" pitchFamily="18" charset="0"/>
                <a:cs typeface="Times New Roman" panose="02020603050405020304" pitchFamily="18" charset="0"/>
              </a:rPr>
              <a:t>Organize</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scientific</a:t>
            </a:r>
            <a:r>
              <a:rPr lang="fr-FR" sz="2000" dirty="0">
                <a:solidFill>
                  <a:srgbClr val="002060"/>
                </a:solidFill>
                <a:latin typeface="Times New Roman" panose="02020603050405020304" pitchFamily="18" charset="0"/>
                <a:cs typeface="Times New Roman" panose="02020603050405020304" pitchFamily="18" charset="0"/>
              </a:rPr>
              <a:t> exchanges </a:t>
            </a:r>
            <a:r>
              <a:rPr lang="fr-FR" sz="2000" dirty="0" err="1">
                <a:solidFill>
                  <a:srgbClr val="002060"/>
                </a:solidFill>
                <a:latin typeface="Times New Roman" panose="02020603050405020304" pitchFamily="18" charset="0"/>
                <a:cs typeface="Times New Roman" panose="02020603050405020304" pitchFamily="18" charset="0"/>
              </a:rPr>
              <a:t>between</a:t>
            </a:r>
            <a:r>
              <a:rPr lang="fr-FR" sz="2000" dirty="0">
                <a:solidFill>
                  <a:srgbClr val="002060"/>
                </a:solidFill>
                <a:latin typeface="Times New Roman" panose="02020603050405020304" pitchFamily="18" charset="0"/>
                <a:cs typeface="Times New Roman" panose="02020603050405020304" pitchFamily="18" charset="0"/>
              </a:rPr>
              <a:t> PhD </a:t>
            </a:r>
            <a:r>
              <a:rPr lang="fr-FR" sz="2000" dirty="0" err="1">
                <a:solidFill>
                  <a:srgbClr val="002060"/>
                </a:solidFill>
                <a:latin typeface="Times New Roman" panose="02020603050405020304" pitchFamily="18" charset="0"/>
                <a:cs typeface="Times New Roman" panose="02020603050405020304" pitchFamily="18" charset="0"/>
              </a:rPr>
              <a:t>students</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with</a:t>
            </a:r>
            <a:r>
              <a:rPr lang="fr-FR" sz="2000" dirty="0">
                <a:solidFill>
                  <a:srgbClr val="002060"/>
                </a:solidFill>
                <a:latin typeface="Times New Roman" panose="02020603050405020304" pitchFamily="18" charset="0"/>
                <a:cs typeface="Times New Roman" panose="02020603050405020304" pitchFamily="18" charset="0"/>
              </a:rPr>
              <a:t> associations)</a:t>
            </a:r>
          </a:p>
          <a:p>
            <a:pPr marL="342900" indent="-342900">
              <a:lnSpc>
                <a:spcPct val="80000"/>
              </a:lnSpc>
              <a:spcBef>
                <a:spcPts val="500"/>
              </a:spcBef>
              <a:spcAft>
                <a:spcPts val="600"/>
              </a:spcAft>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2000" dirty="0" err="1">
                <a:solidFill>
                  <a:srgbClr val="002060"/>
                </a:solidFill>
                <a:latin typeface="Times New Roman" panose="02020603050405020304" pitchFamily="18" charset="0"/>
                <a:cs typeface="Times New Roman" panose="02020603050405020304" pitchFamily="18" charset="0"/>
              </a:rPr>
              <a:t>Prepare</a:t>
            </a:r>
            <a:r>
              <a:rPr lang="fr-FR" sz="2000" dirty="0">
                <a:solidFill>
                  <a:srgbClr val="002060"/>
                </a:solidFill>
                <a:latin typeface="Times New Roman" panose="02020603050405020304" pitchFamily="18" charset="0"/>
                <a:cs typeface="Times New Roman" panose="02020603050405020304" pitchFamily="18" charset="0"/>
              </a:rPr>
              <a:t> and help for the </a:t>
            </a:r>
            <a:r>
              <a:rPr lang="fr-FR" sz="2000" dirty="0" err="1">
                <a:solidFill>
                  <a:srgbClr val="002060"/>
                </a:solidFill>
                <a:latin typeface="Times New Roman" panose="02020603050405020304" pitchFamily="18" charset="0"/>
                <a:cs typeface="Times New Roman" panose="02020603050405020304" pitchFamily="18" charset="0"/>
              </a:rPr>
              <a:t>professional</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integration</a:t>
            </a:r>
            <a:r>
              <a:rPr lang="fr-FR" sz="2000" dirty="0">
                <a:solidFill>
                  <a:srgbClr val="002060"/>
                </a:solidFill>
                <a:latin typeface="Times New Roman" panose="02020603050405020304" pitchFamily="18" charset="0"/>
                <a:cs typeface="Times New Roman" panose="02020603050405020304" pitchFamily="18" charset="0"/>
              </a:rPr>
              <a:t> of </a:t>
            </a:r>
            <a:r>
              <a:rPr lang="fr-FR" sz="2000" dirty="0" err="1">
                <a:solidFill>
                  <a:srgbClr val="002060"/>
                </a:solidFill>
                <a:latin typeface="Times New Roman" panose="02020603050405020304" pitchFamily="18" charset="0"/>
                <a:cs typeface="Times New Roman" panose="02020603050405020304" pitchFamily="18" charset="0"/>
              </a:rPr>
              <a:t>graduates</a:t>
            </a:r>
            <a:endParaRPr lang="fr-FR" sz="2000" dirty="0">
              <a:solidFill>
                <a:srgbClr val="002060"/>
              </a:solidFill>
              <a:latin typeface="Times New Roman" panose="02020603050405020304" pitchFamily="18" charset="0"/>
              <a:cs typeface="Times New Roman" panose="02020603050405020304" pitchFamily="18" charset="0"/>
            </a:endParaRPr>
          </a:p>
          <a:p>
            <a:pPr>
              <a:lnSpc>
                <a:spcPct val="80000"/>
              </a:lnSpc>
              <a:spcBef>
                <a:spcPts val="500"/>
              </a:spcBef>
              <a:spcAft>
                <a:spcPts val="600"/>
              </a:spcAft>
              <a:buFont typeface="Arial Narrow"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fr-FR" sz="2000" b="1" dirty="0">
              <a:solidFill>
                <a:srgbClr val="000000"/>
              </a:solidFill>
              <a:latin typeface="Times New Roman" panose="02020603050405020304" pitchFamily="18" charset="0"/>
              <a:cs typeface="Times New Roman" panose="02020603050405020304" pitchFamily="18" charset="0"/>
            </a:endParaRP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3760" y="0"/>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458341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11</a:t>
            </a:fld>
            <a:endParaRPr lang="en-GB" dirty="0"/>
          </a:p>
        </p:txBody>
      </p:sp>
      <p:sp>
        <p:nvSpPr>
          <p:cNvPr id="21"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8" name="Text Box 1"/>
          <p:cNvSpPr txBox="1">
            <a:spLocks noChangeArrowheads="1"/>
          </p:cNvSpPr>
          <p:nvPr/>
        </p:nvSpPr>
        <p:spPr bwMode="auto">
          <a:xfrm>
            <a:off x="1499625" y="267492"/>
            <a:ext cx="6051376" cy="808038"/>
          </a:xfrm>
          <a:prstGeom prst="rect">
            <a:avLst/>
          </a:prstGeom>
          <a:noFill/>
          <a:ln w="9525">
            <a:noFill/>
            <a:round/>
            <a:headEnd/>
            <a:tailEnd/>
          </a:ln>
        </p:spPr>
        <p:txBody>
          <a:bodyPr lIns="90000" tIns="46800" rIns="90000" bIns="46800" anchor="ctr">
            <a:prstTxWarp prst="textNoShape">
              <a:avLst/>
            </a:prstTxWarp>
          </a:bodyPr>
          <a:lstStyle/>
          <a:p>
            <a:pPr algn="ctr">
              <a:buClr>
                <a:srgbClr val="CC0000"/>
              </a:buClr>
              <a:buFont typeface="Arial" pitchFamily="-83"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70C0"/>
                </a:solidFill>
                <a:ea typeface="Arial Unicode MS" pitchFamily="-83" charset="0"/>
                <a:cs typeface="Arial Unicode MS" pitchFamily="-83" charset="0"/>
              </a:rPr>
              <a:t>What is your Doctoral School ?</a:t>
            </a:r>
          </a:p>
        </p:txBody>
      </p:sp>
      <p:sp>
        <p:nvSpPr>
          <p:cNvPr id="9" name="ZoneTexte 9"/>
          <p:cNvSpPr txBox="1">
            <a:spLocks noChangeArrowheads="1"/>
          </p:cNvSpPr>
          <p:nvPr/>
        </p:nvSpPr>
        <p:spPr bwMode="auto">
          <a:xfrm>
            <a:off x="196057" y="1628800"/>
            <a:ext cx="4684936" cy="4585871"/>
          </a:xfrm>
          <a:prstGeom prst="rect">
            <a:avLst/>
          </a:prstGeom>
          <a:noFill/>
          <a:ln w="9525">
            <a:noFill/>
            <a:miter lim="800000"/>
            <a:headEnd/>
            <a:tailEnd/>
          </a:ln>
        </p:spPr>
        <p:txBody>
          <a:bodyPr wrap="square">
            <a:prstTxWarp prst="textNoShape">
              <a:avLst/>
            </a:prstTxWarp>
            <a:spAutoFit/>
          </a:bodyPr>
          <a:lstStyle/>
          <a:p>
            <a:pPr>
              <a:spcAft>
                <a:spcPts val="600"/>
              </a:spcAft>
            </a:pPr>
            <a:r>
              <a:rPr lang="fr-FR" sz="2000" b="1" dirty="0">
                <a:solidFill>
                  <a:srgbClr val="002060"/>
                </a:solidFill>
                <a:ea typeface="Arial Unicode MS" pitchFamily="-83" charset="0"/>
                <a:cs typeface="Arial Unicode MS" pitchFamily="-83" charset="0"/>
              </a:rPr>
              <a:t>8 </a:t>
            </a:r>
            <a:r>
              <a:rPr lang="fr-FR" sz="2000" b="1" dirty="0" err="1">
                <a:solidFill>
                  <a:srgbClr val="002060"/>
                </a:solidFill>
                <a:ea typeface="Arial Unicode MS" pitchFamily="-83" charset="0"/>
                <a:cs typeface="Arial Unicode MS" pitchFamily="-83" charset="0"/>
              </a:rPr>
              <a:t>Research</a:t>
            </a:r>
            <a:r>
              <a:rPr lang="fr-FR" sz="2000" b="1" dirty="0">
                <a:solidFill>
                  <a:srgbClr val="002060"/>
                </a:solidFill>
                <a:ea typeface="Arial Unicode MS" pitchFamily="-83" charset="0"/>
                <a:cs typeface="Arial Unicode MS" pitchFamily="-83" charset="0"/>
              </a:rPr>
              <a:t> </a:t>
            </a:r>
            <a:r>
              <a:rPr lang="fr-FR" sz="2000" b="1" dirty="0" err="1">
                <a:solidFill>
                  <a:srgbClr val="002060"/>
                </a:solidFill>
                <a:ea typeface="Arial Unicode MS" pitchFamily="-83" charset="0"/>
                <a:cs typeface="Arial Unicode MS" pitchFamily="-83" charset="0"/>
              </a:rPr>
              <a:t>Units</a:t>
            </a:r>
            <a:r>
              <a:rPr lang="fr-FR" sz="2000" b="1" dirty="0">
                <a:solidFill>
                  <a:srgbClr val="002060"/>
                </a:solidFill>
                <a:ea typeface="Arial Unicode MS" pitchFamily="-83" charset="0"/>
                <a:cs typeface="Arial Unicode MS" pitchFamily="-83" charset="0"/>
              </a:rPr>
              <a:t>:</a:t>
            </a:r>
          </a:p>
          <a:p>
            <a:pPr>
              <a:spcAft>
                <a:spcPts val="600"/>
              </a:spcAft>
              <a:buFontTx/>
              <a:buChar char="-"/>
            </a:pPr>
            <a:r>
              <a:rPr lang="fr-FR" sz="2000" dirty="0">
                <a:solidFill>
                  <a:srgbClr val="002060"/>
                </a:solidFill>
                <a:ea typeface="Arial Unicode MS" pitchFamily="-83" charset="0"/>
                <a:cs typeface="Arial Unicode MS" pitchFamily="-83" charset="0"/>
              </a:rPr>
              <a:t> FEMTO-ST Institute (7 </a:t>
            </a:r>
            <a:r>
              <a:rPr lang="fr-FR" sz="2000" dirty="0" err="1">
                <a:solidFill>
                  <a:srgbClr val="002060"/>
                </a:solidFill>
                <a:ea typeface="Arial Unicode MS" pitchFamily="-83" charset="0"/>
                <a:cs typeface="Arial Unicode MS" pitchFamily="-83" charset="0"/>
              </a:rPr>
              <a:t>departments</a:t>
            </a:r>
            <a:r>
              <a:rPr lang="fr-FR" sz="2000" dirty="0">
                <a:solidFill>
                  <a:srgbClr val="002060"/>
                </a:solidFill>
                <a:ea typeface="Arial Unicode MS" pitchFamily="-83" charset="0"/>
                <a:cs typeface="Arial Unicode MS" pitchFamily="-83" charset="0"/>
              </a:rPr>
              <a:t>: Besançon, Belfort, Montbéliard)</a:t>
            </a:r>
          </a:p>
          <a:p>
            <a:pPr>
              <a:spcAft>
                <a:spcPts val="600"/>
              </a:spcAft>
              <a:buFontTx/>
              <a:buChar char="-"/>
            </a:pPr>
            <a:r>
              <a:rPr lang="fr-FR" sz="2000" dirty="0">
                <a:solidFill>
                  <a:srgbClr val="002060"/>
                </a:solidFill>
                <a:ea typeface="Arial Unicode MS" pitchFamily="-83" charset="0"/>
                <a:cs typeface="Arial Unicode MS" pitchFamily="-83" charset="0"/>
              </a:rPr>
              <a:t> </a:t>
            </a:r>
            <a:r>
              <a:rPr lang="fr-FR" sz="2000" dirty="0" err="1">
                <a:solidFill>
                  <a:srgbClr val="002060"/>
                </a:solidFill>
                <a:ea typeface="Arial Unicode MS" pitchFamily="-83" charset="0"/>
                <a:cs typeface="Arial Unicode MS" pitchFamily="-83" charset="0"/>
              </a:rPr>
              <a:t>Nanomédecine</a:t>
            </a:r>
            <a:r>
              <a:rPr lang="fr-FR" sz="2000" dirty="0">
                <a:solidFill>
                  <a:srgbClr val="002060"/>
                </a:solidFill>
                <a:ea typeface="Arial Unicode MS" pitchFamily="-83" charset="0"/>
                <a:cs typeface="Arial Unicode MS" pitchFamily="-83" charset="0"/>
              </a:rPr>
              <a:t> </a:t>
            </a:r>
            <a:r>
              <a:rPr lang="fr-FR" sz="2000" dirty="0" err="1">
                <a:solidFill>
                  <a:srgbClr val="002060"/>
                </a:solidFill>
                <a:ea typeface="Arial Unicode MS" pitchFamily="-83" charset="0"/>
                <a:cs typeface="Arial Unicode MS" pitchFamily="-83" charset="0"/>
              </a:rPr>
              <a:t>Lab</a:t>
            </a:r>
            <a:r>
              <a:rPr lang="fr-FR" sz="2000" dirty="0">
                <a:solidFill>
                  <a:srgbClr val="002060"/>
                </a:solidFill>
                <a:ea typeface="Arial Unicode MS" pitchFamily="-83" charset="0"/>
                <a:cs typeface="Arial Unicode MS" pitchFamily="-83" charset="0"/>
              </a:rPr>
              <a:t> (Besançon, Belfort </a:t>
            </a:r>
            <a:r>
              <a:rPr lang="fr-FR" sz="2000" dirty="0" err="1">
                <a:solidFill>
                  <a:srgbClr val="002060"/>
                </a:solidFill>
                <a:ea typeface="Arial Unicode MS" pitchFamily="-83" charset="0"/>
                <a:cs typeface="Arial Unicode MS" pitchFamily="-83" charset="0"/>
              </a:rPr>
              <a:t>Sévenans</a:t>
            </a:r>
            <a:r>
              <a:rPr lang="fr-FR" sz="2000" dirty="0">
                <a:solidFill>
                  <a:srgbClr val="002060"/>
                </a:solidFill>
                <a:ea typeface="Arial Unicode MS" pitchFamily="-83" charset="0"/>
                <a:cs typeface="Arial Unicode MS" pitchFamily="-83" charset="0"/>
              </a:rPr>
              <a:t>)</a:t>
            </a:r>
          </a:p>
          <a:p>
            <a:pPr>
              <a:spcAft>
                <a:spcPts val="600"/>
              </a:spcAft>
              <a:buFontTx/>
              <a:buChar char="-"/>
            </a:pPr>
            <a:r>
              <a:rPr lang="fr-FR" sz="2000" dirty="0">
                <a:solidFill>
                  <a:srgbClr val="002060"/>
                </a:solidFill>
                <a:ea typeface="Arial Unicode MS" pitchFamily="-83" charset="0"/>
                <a:cs typeface="Arial Unicode MS" pitchFamily="-83" charset="0"/>
              </a:rPr>
              <a:t> ICB </a:t>
            </a:r>
            <a:r>
              <a:rPr lang="fr-FR" sz="2000" dirty="0" err="1">
                <a:solidFill>
                  <a:srgbClr val="002060"/>
                </a:solidFill>
                <a:ea typeface="Arial Unicode MS" pitchFamily="-83" charset="0"/>
                <a:cs typeface="Arial Unicode MS" pitchFamily="-83" charset="0"/>
              </a:rPr>
              <a:t>through</a:t>
            </a:r>
            <a:r>
              <a:rPr lang="fr-FR" sz="2000" dirty="0">
                <a:solidFill>
                  <a:srgbClr val="002060"/>
                </a:solidFill>
                <a:ea typeface="Arial Unicode MS" pitchFamily="-83" charset="0"/>
                <a:cs typeface="Arial Unicode MS" pitchFamily="-83" charset="0"/>
              </a:rPr>
              <a:t> 2 axes of the </a:t>
            </a:r>
            <a:r>
              <a:rPr lang="fr-FR" sz="2000" dirty="0" err="1">
                <a:solidFill>
                  <a:srgbClr val="002060"/>
                </a:solidFill>
                <a:ea typeface="Arial Unicode MS" pitchFamily="-83" charset="0"/>
                <a:cs typeface="Arial Unicode MS" pitchFamily="-83" charset="0"/>
              </a:rPr>
              <a:t>laboratory</a:t>
            </a:r>
            <a:r>
              <a:rPr lang="fr-FR" sz="2000" dirty="0">
                <a:solidFill>
                  <a:srgbClr val="002060"/>
                </a:solidFill>
                <a:ea typeface="Arial Unicode MS" pitchFamily="-83" charset="0"/>
                <a:cs typeface="Arial Unicode MS" pitchFamily="-83" charset="0"/>
              </a:rPr>
              <a:t> (</a:t>
            </a:r>
            <a:r>
              <a:rPr lang="fr-FR" sz="2000" dirty="0" err="1">
                <a:solidFill>
                  <a:srgbClr val="002060"/>
                </a:solidFill>
                <a:ea typeface="Arial Unicode MS" pitchFamily="-83" charset="0"/>
                <a:cs typeface="Arial Unicode MS" pitchFamily="-83" charset="0"/>
              </a:rPr>
              <a:t>Sévenans</a:t>
            </a:r>
            <a:r>
              <a:rPr lang="fr-FR" sz="2000" dirty="0">
                <a:solidFill>
                  <a:srgbClr val="002060"/>
                </a:solidFill>
                <a:ea typeface="Arial Unicode MS" pitchFamily="-83" charset="0"/>
                <a:cs typeface="Arial Unicode MS" pitchFamily="-83" charset="0"/>
              </a:rPr>
              <a:t>)</a:t>
            </a:r>
          </a:p>
          <a:p>
            <a:pPr>
              <a:spcAft>
                <a:spcPts val="600"/>
              </a:spcAft>
              <a:buFontTx/>
              <a:buChar char="-"/>
            </a:pPr>
            <a:r>
              <a:rPr lang="fr-FR" sz="2000" dirty="0">
                <a:solidFill>
                  <a:srgbClr val="002060"/>
                </a:solidFill>
                <a:ea typeface="Arial Unicode MS" pitchFamily="-83" charset="0"/>
                <a:cs typeface="Arial Unicode MS" pitchFamily="-83" charset="0"/>
              </a:rPr>
              <a:t> DRIVE (Nevers, Auxerre)</a:t>
            </a:r>
          </a:p>
          <a:p>
            <a:pPr>
              <a:spcAft>
                <a:spcPts val="600"/>
              </a:spcAft>
              <a:buFontTx/>
              <a:buChar char="-"/>
            </a:pPr>
            <a:r>
              <a:rPr lang="fr-FR" sz="2000" dirty="0">
                <a:solidFill>
                  <a:srgbClr val="002060"/>
                </a:solidFill>
                <a:ea typeface="Arial Unicode MS" pitchFamily="-83" charset="0"/>
                <a:cs typeface="Arial Unicode MS" pitchFamily="-83" charset="0"/>
              </a:rPr>
              <a:t> </a:t>
            </a:r>
            <a:r>
              <a:rPr lang="fr-FR" sz="2000" dirty="0" err="1">
                <a:solidFill>
                  <a:srgbClr val="002060"/>
                </a:solidFill>
                <a:ea typeface="Arial Unicode MS" pitchFamily="-83" charset="0"/>
                <a:cs typeface="Arial Unicode MS" pitchFamily="-83" charset="0"/>
              </a:rPr>
              <a:t>ImViA</a:t>
            </a:r>
            <a:r>
              <a:rPr lang="fr-FR" sz="2000" dirty="0">
                <a:solidFill>
                  <a:srgbClr val="002060"/>
                </a:solidFill>
                <a:ea typeface="Arial Unicode MS" pitchFamily="-83" charset="0"/>
                <a:cs typeface="Arial Unicode MS" pitchFamily="-83" charset="0"/>
              </a:rPr>
              <a:t> (Dijon, Le Creusot)</a:t>
            </a:r>
          </a:p>
          <a:p>
            <a:pPr>
              <a:spcAft>
                <a:spcPts val="600"/>
              </a:spcAft>
              <a:buFontTx/>
              <a:buChar char="-"/>
            </a:pPr>
            <a:r>
              <a:rPr lang="fr-FR" sz="2000" dirty="0">
                <a:solidFill>
                  <a:srgbClr val="002060"/>
                </a:solidFill>
                <a:ea typeface="Arial Unicode MS" pitchFamily="-83" charset="0"/>
                <a:cs typeface="Arial Unicode MS" pitchFamily="-83" charset="0"/>
              </a:rPr>
              <a:t> CIAD (Dijon, Belfort)</a:t>
            </a:r>
          </a:p>
          <a:p>
            <a:pPr>
              <a:spcAft>
                <a:spcPts val="600"/>
              </a:spcAft>
              <a:buFontTx/>
              <a:buChar char="-"/>
            </a:pPr>
            <a:r>
              <a:rPr lang="fr-FR" sz="2000" dirty="0">
                <a:solidFill>
                  <a:srgbClr val="002060"/>
                </a:solidFill>
                <a:ea typeface="Arial Unicode MS" pitchFamily="-83" charset="0"/>
                <a:cs typeface="Arial Unicode MS" pitchFamily="-83" charset="0"/>
              </a:rPr>
              <a:t> LIB (Dijon)</a:t>
            </a:r>
          </a:p>
          <a:p>
            <a:pPr>
              <a:spcAft>
                <a:spcPts val="600"/>
              </a:spcAft>
              <a:buFontTx/>
              <a:buChar char="-"/>
            </a:pPr>
            <a:r>
              <a:rPr lang="fr-FR" sz="2000" dirty="0">
                <a:solidFill>
                  <a:srgbClr val="002060"/>
                </a:solidFill>
                <a:ea typeface="Arial Unicode MS" pitchFamily="-83" charset="0"/>
                <a:cs typeface="Arial Unicode MS" pitchFamily="-83" charset="0"/>
              </a:rPr>
              <a:t> ELLIAD (Belfort)</a:t>
            </a:r>
          </a:p>
          <a:p>
            <a:pPr>
              <a:spcAft>
                <a:spcPts val="600"/>
              </a:spcAft>
            </a:pPr>
            <a:endParaRPr lang="fr-FR" sz="2000" dirty="0">
              <a:solidFill>
                <a:srgbClr val="002060"/>
              </a:solidFill>
              <a:ea typeface="Arial Unicode MS" pitchFamily="-83" charset="0"/>
              <a:cs typeface="Arial Unicode MS" pitchFamily="-83" charset="0"/>
            </a:endParaRPr>
          </a:p>
        </p:txBody>
      </p:sp>
      <p:sp>
        <p:nvSpPr>
          <p:cNvPr id="10" name="ZoneTexte 12"/>
          <p:cNvSpPr txBox="1">
            <a:spLocks noChangeArrowheads="1"/>
          </p:cNvSpPr>
          <p:nvPr/>
        </p:nvSpPr>
        <p:spPr bwMode="auto">
          <a:xfrm>
            <a:off x="1228936" y="5800627"/>
            <a:ext cx="6923112" cy="1091068"/>
          </a:xfrm>
          <a:prstGeom prst="rect">
            <a:avLst/>
          </a:prstGeom>
          <a:noFill/>
          <a:ln w="9525">
            <a:noFill/>
            <a:miter lim="800000"/>
            <a:headEnd/>
            <a:tailEnd/>
          </a:ln>
        </p:spPr>
        <p:txBody>
          <a:bodyPr wrap="square">
            <a:prstTxWarp prst="textNoShape">
              <a:avLst/>
            </a:prstTxWarp>
            <a:spAutoFit/>
          </a:bodyPr>
          <a:lstStyle/>
          <a:p>
            <a:pPr algn="ctr">
              <a:lnSpc>
                <a:spcPct val="100000"/>
              </a:lnSpc>
              <a:spcAft>
                <a:spcPts val="0"/>
              </a:spcAft>
            </a:pPr>
            <a:r>
              <a:rPr lang="fr-FR" sz="2200" dirty="0">
                <a:solidFill>
                  <a:srgbClr val="0070C0"/>
                </a:solidFill>
              </a:rPr>
              <a:t>Information sciences and </a:t>
            </a:r>
            <a:r>
              <a:rPr lang="fr-FR" sz="2200" dirty="0" err="1">
                <a:solidFill>
                  <a:srgbClr val="0070C0"/>
                </a:solidFill>
              </a:rPr>
              <a:t>technology</a:t>
            </a:r>
            <a:r>
              <a:rPr lang="fr-FR" sz="2200" dirty="0">
                <a:solidFill>
                  <a:srgbClr val="0070C0"/>
                </a:solidFill>
              </a:rPr>
              <a:t> / Engineering and </a:t>
            </a:r>
            <a:r>
              <a:rPr lang="fr-FR" sz="2200" dirty="0" err="1">
                <a:solidFill>
                  <a:srgbClr val="0070C0"/>
                </a:solidFill>
              </a:rPr>
              <a:t>systems</a:t>
            </a:r>
            <a:r>
              <a:rPr lang="fr-FR" sz="2200" dirty="0">
                <a:solidFill>
                  <a:srgbClr val="0070C0"/>
                </a:solidFill>
              </a:rPr>
              <a:t> science </a:t>
            </a:r>
          </a:p>
          <a:p>
            <a:pPr algn="ctr">
              <a:spcAft>
                <a:spcPts val="3000"/>
              </a:spcAft>
            </a:pPr>
            <a:r>
              <a:rPr lang="fr-FR" sz="2200" dirty="0" err="1">
                <a:solidFill>
                  <a:srgbClr val="0070C0"/>
                </a:solidFill>
              </a:rPr>
              <a:t>Burgundy</a:t>
            </a:r>
            <a:r>
              <a:rPr lang="fr-FR" sz="2200" dirty="0">
                <a:solidFill>
                  <a:srgbClr val="0070C0"/>
                </a:solidFill>
              </a:rPr>
              <a:t> - Franche-Comté</a:t>
            </a:r>
            <a:endParaRPr lang="fr-FR" sz="2200" dirty="0">
              <a:solidFill>
                <a:srgbClr val="0070C0"/>
              </a:solidFill>
              <a:ea typeface="Arial Unicode MS" pitchFamily="-83" charset="0"/>
              <a:cs typeface="Arial Unicode MS" pitchFamily="-83" charset="0"/>
            </a:endParaRPr>
          </a:p>
        </p:txBody>
      </p:sp>
      <p:sp>
        <p:nvSpPr>
          <p:cNvPr id="11" name="Flèche vers le bas 6"/>
          <p:cNvSpPr>
            <a:spLocks noChangeArrowheads="1"/>
          </p:cNvSpPr>
          <p:nvPr/>
        </p:nvSpPr>
        <p:spPr bwMode="auto">
          <a:xfrm>
            <a:off x="4499992" y="4495311"/>
            <a:ext cx="381000" cy="762000"/>
          </a:xfrm>
          <a:prstGeom prst="downArrow">
            <a:avLst>
              <a:gd name="adj1" fmla="val 50000"/>
              <a:gd name="adj2" fmla="val 50000"/>
            </a:avLst>
          </a:prstGeom>
          <a:solidFill>
            <a:srgbClr val="00B8FF"/>
          </a:solidFill>
          <a:ln w="9525">
            <a:solidFill>
              <a:schemeClr val="tx1"/>
            </a:solidFill>
            <a:round/>
            <a:headEnd/>
            <a:tailEnd/>
          </a:ln>
        </p:spPr>
        <p:txBody>
          <a:bodyPr>
            <a:prstTxWarp prst="textNoShape">
              <a:avLst/>
            </a:prstTxWarp>
          </a:bodyPr>
          <a:lstStyle/>
          <a:p>
            <a:endParaRPr lang="fr-FR">
              <a:solidFill>
                <a:srgbClr val="FFFFFF"/>
              </a:solidFill>
              <a:ea typeface="Arial Unicode MS" pitchFamily="-83" charset="0"/>
              <a:cs typeface="Arial Unicode MS" pitchFamily="-83" charset="0"/>
            </a:endParaRPr>
          </a:p>
        </p:txBody>
      </p:sp>
      <p:sp>
        <p:nvSpPr>
          <p:cNvPr id="12" name="Rectangle 11"/>
          <p:cNvSpPr>
            <a:spLocks noChangeArrowheads="1"/>
          </p:cNvSpPr>
          <p:nvPr/>
        </p:nvSpPr>
        <p:spPr bwMode="auto">
          <a:xfrm>
            <a:off x="164644" y="1124744"/>
            <a:ext cx="6324600" cy="384721"/>
          </a:xfrm>
          <a:prstGeom prst="rect">
            <a:avLst/>
          </a:prstGeom>
          <a:noFill/>
          <a:ln w="9525">
            <a:noFill/>
            <a:miter lim="800000"/>
            <a:headEnd/>
            <a:tailEnd/>
          </a:ln>
        </p:spPr>
        <p:txBody>
          <a:bodyPr>
            <a:prstTxWarp prst="textNoShape">
              <a:avLst/>
            </a:prstTxWarp>
            <a:spAutoFit/>
          </a:bodyPr>
          <a:lstStyle/>
          <a:p>
            <a:pPr>
              <a:buClr>
                <a:srgbClr val="FF0000"/>
              </a:buClr>
              <a:buFont typeface="Arial" pitchFamily="-83"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dirty="0">
                <a:solidFill>
                  <a:srgbClr val="002060"/>
                </a:solidFill>
                <a:ea typeface="Arial Unicode MS" pitchFamily="-83" charset="0"/>
                <a:cs typeface="Arial Unicode MS" pitchFamily="-83" charset="0"/>
              </a:rPr>
              <a:t>Boundaries of ED SPIM</a:t>
            </a:r>
          </a:p>
        </p:txBody>
      </p:sp>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3760" y="0"/>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 name="Imag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27145" y="1104938"/>
            <a:ext cx="2605117" cy="2791197"/>
          </a:xfrm>
          <a:prstGeom prst="rect">
            <a:avLst/>
          </a:prstGeom>
        </p:spPr>
      </p:pic>
      <p:pic>
        <p:nvPicPr>
          <p:cNvPr id="3" name="Imag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84000" y="1678677"/>
            <a:ext cx="1101213" cy="750827"/>
          </a:xfrm>
          <a:prstGeom prst="rect">
            <a:avLst/>
          </a:prstGeom>
        </p:spPr>
      </p:pic>
      <p:pic>
        <p:nvPicPr>
          <p:cNvPr id="4" name="Image 3"/>
          <p:cNvPicPr>
            <a:picLocks noChangeAspect="1"/>
          </p:cNvPicPr>
          <p:nvPr/>
        </p:nvPicPr>
        <p:blipFill>
          <a:blip r:embed="rId7"/>
          <a:stretch>
            <a:fillRect/>
          </a:stretch>
        </p:blipFill>
        <p:spPr>
          <a:xfrm>
            <a:off x="7750436" y="894026"/>
            <a:ext cx="1154646" cy="769764"/>
          </a:xfrm>
          <a:prstGeom prst="rect">
            <a:avLst/>
          </a:prstGeom>
        </p:spPr>
      </p:pic>
      <p:pic>
        <p:nvPicPr>
          <p:cNvPr id="5" name="Image 4"/>
          <p:cNvPicPr>
            <a:picLocks noChangeAspect="1"/>
          </p:cNvPicPr>
          <p:nvPr/>
        </p:nvPicPr>
        <p:blipFill>
          <a:blip r:embed="rId8"/>
          <a:stretch>
            <a:fillRect/>
          </a:stretch>
        </p:blipFill>
        <p:spPr>
          <a:xfrm>
            <a:off x="7149185" y="2477292"/>
            <a:ext cx="940041" cy="735684"/>
          </a:xfrm>
          <a:prstGeom prst="rect">
            <a:avLst/>
          </a:prstGeom>
        </p:spPr>
      </p:pic>
      <p:pic>
        <p:nvPicPr>
          <p:cNvPr id="7" name="Image 6"/>
          <p:cNvPicPr>
            <a:picLocks noChangeAspect="1"/>
          </p:cNvPicPr>
          <p:nvPr/>
        </p:nvPicPr>
        <p:blipFill>
          <a:blip r:embed="rId9"/>
          <a:stretch>
            <a:fillRect/>
          </a:stretch>
        </p:blipFill>
        <p:spPr>
          <a:xfrm>
            <a:off x="7972697" y="3307336"/>
            <a:ext cx="1127373" cy="841744"/>
          </a:xfrm>
          <a:prstGeom prst="rect">
            <a:avLst/>
          </a:prstGeom>
        </p:spPr>
      </p:pic>
      <p:pic>
        <p:nvPicPr>
          <p:cNvPr id="14" name="Image 13"/>
          <p:cNvPicPr>
            <a:picLocks noChangeAspect="1"/>
          </p:cNvPicPr>
          <p:nvPr/>
        </p:nvPicPr>
        <p:blipFill>
          <a:blip r:embed="rId10"/>
          <a:stretch>
            <a:fillRect/>
          </a:stretch>
        </p:blipFill>
        <p:spPr>
          <a:xfrm>
            <a:off x="5185860" y="3888634"/>
            <a:ext cx="1132135" cy="864574"/>
          </a:xfrm>
          <a:prstGeom prst="rect">
            <a:avLst/>
          </a:prstGeom>
        </p:spPr>
      </p:pic>
      <p:pic>
        <p:nvPicPr>
          <p:cNvPr id="15" name="Image 14"/>
          <p:cNvPicPr>
            <a:picLocks noChangeAspect="1"/>
          </p:cNvPicPr>
          <p:nvPr/>
        </p:nvPicPr>
        <p:blipFill>
          <a:blip r:embed="rId11"/>
          <a:stretch>
            <a:fillRect/>
          </a:stretch>
        </p:blipFill>
        <p:spPr>
          <a:xfrm>
            <a:off x="7750436" y="4280793"/>
            <a:ext cx="1108323" cy="789937"/>
          </a:xfrm>
          <a:prstGeom prst="rect">
            <a:avLst/>
          </a:prstGeom>
        </p:spPr>
      </p:pic>
      <p:pic>
        <p:nvPicPr>
          <p:cNvPr id="16" name="Image 15"/>
          <p:cNvPicPr>
            <a:picLocks noChangeAspect="1"/>
          </p:cNvPicPr>
          <p:nvPr/>
        </p:nvPicPr>
        <p:blipFill>
          <a:blip r:embed="rId12"/>
          <a:stretch>
            <a:fillRect/>
          </a:stretch>
        </p:blipFill>
        <p:spPr>
          <a:xfrm>
            <a:off x="6741706" y="4177956"/>
            <a:ext cx="814957" cy="995612"/>
          </a:xfrm>
          <a:prstGeom prst="rect">
            <a:avLst/>
          </a:prstGeom>
        </p:spPr>
      </p:pic>
    </p:spTree>
    <p:extLst>
      <p:ext uri="{BB962C8B-B14F-4D97-AF65-F5344CB8AC3E}">
        <p14:creationId xmlns:p14="http://schemas.microsoft.com/office/powerpoint/2010/main" val="42399076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12</a:t>
            </a:fld>
            <a:endParaRPr lang="en-GB" dirty="0"/>
          </a:p>
        </p:txBody>
      </p:sp>
      <p:sp>
        <p:nvSpPr>
          <p:cNvPr id="21"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6" name="Text Box 1"/>
          <p:cNvSpPr txBox="1">
            <a:spLocks noChangeArrowheads="1"/>
          </p:cNvSpPr>
          <p:nvPr/>
        </p:nvSpPr>
        <p:spPr bwMode="auto">
          <a:xfrm>
            <a:off x="1547664" y="387880"/>
            <a:ext cx="6843713" cy="808038"/>
          </a:xfrm>
          <a:prstGeom prst="rect">
            <a:avLst/>
          </a:prstGeom>
          <a:noFill/>
          <a:ln w="9525">
            <a:noFill/>
            <a:round/>
            <a:headEnd/>
            <a:tailEnd/>
          </a:ln>
        </p:spPr>
        <p:txBody>
          <a:bodyPr lIns="90000" tIns="46800" rIns="90000" bIns="46800" anchor="ctr">
            <a:prstTxWarp prst="textNoShape">
              <a:avLst/>
            </a:prstTxWarp>
          </a:bodyPr>
          <a:lstStyle/>
          <a:p>
            <a:pPr algn="ctr">
              <a:buClr>
                <a:srgbClr val="CC0000"/>
              </a:buClr>
              <a:buFont typeface="Arial" pitchFamily="-83"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70C0"/>
                </a:solidFill>
                <a:ea typeface="Arial Unicode MS" pitchFamily="-83" charset="0"/>
                <a:cs typeface="Arial Unicode MS" pitchFamily="-83" charset="0"/>
              </a:rPr>
              <a:t>What is your Doctoral School ?</a:t>
            </a:r>
          </a:p>
        </p:txBody>
      </p:sp>
      <p:sp>
        <p:nvSpPr>
          <p:cNvPr id="7" name="ZoneTexte 13"/>
          <p:cNvSpPr txBox="1">
            <a:spLocks noChangeArrowheads="1"/>
          </p:cNvSpPr>
          <p:nvPr/>
        </p:nvSpPr>
        <p:spPr bwMode="auto">
          <a:xfrm>
            <a:off x="418764" y="3357638"/>
            <a:ext cx="4248472" cy="2768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300"/>
              </a:spcAft>
            </a:pPr>
            <a:r>
              <a:rPr lang="fr-FR" sz="1800" b="1" dirty="0">
                <a:solidFill>
                  <a:srgbClr val="002060"/>
                </a:solidFill>
              </a:rPr>
              <a:t>Main </a:t>
            </a:r>
            <a:r>
              <a:rPr lang="fr-FR" sz="1800" b="1" dirty="0" err="1">
                <a:solidFill>
                  <a:srgbClr val="002060"/>
                </a:solidFill>
              </a:rPr>
              <a:t>scientific</a:t>
            </a:r>
            <a:r>
              <a:rPr lang="fr-FR" sz="1800" b="1" dirty="0">
                <a:solidFill>
                  <a:srgbClr val="002060"/>
                </a:solidFill>
              </a:rPr>
              <a:t> </a:t>
            </a:r>
            <a:r>
              <a:rPr lang="fr-FR" sz="1800" b="1" dirty="0" err="1">
                <a:solidFill>
                  <a:srgbClr val="002060"/>
                </a:solidFill>
              </a:rPr>
              <a:t>themes</a:t>
            </a:r>
            <a:r>
              <a:rPr lang="fr-FR" sz="1800" b="1" dirty="0">
                <a:solidFill>
                  <a:srgbClr val="002060"/>
                </a:solidFill>
              </a:rPr>
              <a:t>:</a:t>
            </a:r>
          </a:p>
          <a:p>
            <a:pPr eaLnBrk="1" hangingPunct="1">
              <a:spcAft>
                <a:spcPts val="300"/>
              </a:spcAft>
              <a:buFontTx/>
              <a:buChar char="-"/>
            </a:pPr>
            <a:r>
              <a:rPr lang="fr-FR" sz="1800" b="1" dirty="0">
                <a:solidFill>
                  <a:srgbClr val="002060"/>
                </a:solidFill>
              </a:rPr>
              <a:t> </a:t>
            </a:r>
            <a:r>
              <a:rPr lang="fr-FR" sz="1800" dirty="0">
                <a:solidFill>
                  <a:srgbClr val="002060"/>
                </a:solidFill>
              </a:rPr>
              <a:t>Microsystems and </a:t>
            </a:r>
            <a:r>
              <a:rPr lang="fr-FR" sz="1800" dirty="0" err="1">
                <a:solidFill>
                  <a:srgbClr val="002060"/>
                </a:solidFill>
              </a:rPr>
              <a:t>microtechnologies</a:t>
            </a:r>
            <a:endParaRPr lang="fr-FR" sz="1800" dirty="0">
              <a:solidFill>
                <a:srgbClr val="002060"/>
              </a:solidFill>
            </a:endParaRPr>
          </a:p>
          <a:p>
            <a:pPr eaLnBrk="1" hangingPunct="1">
              <a:spcAft>
                <a:spcPts val="300"/>
              </a:spcAft>
              <a:buFontTx/>
              <a:buChar char="-"/>
            </a:pPr>
            <a:r>
              <a:rPr lang="fr-FR" sz="1800" dirty="0">
                <a:solidFill>
                  <a:srgbClr val="002060"/>
                </a:solidFill>
              </a:rPr>
              <a:t> </a:t>
            </a:r>
            <a:r>
              <a:rPr lang="fr-FR" sz="1800" dirty="0" err="1">
                <a:solidFill>
                  <a:srgbClr val="002060"/>
                </a:solidFill>
              </a:rPr>
              <a:t>Optics</a:t>
            </a:r>
            <a:r>
              <a:rPr lang="fr-FR" sz="1800" dirty="0">
                <a:solidFill>
                  <a:srgbClr val="002060"/>
                </a:solidFill>
              </a:rPr>
              <a:t>, </a:t>
            </a:r>
            <a:r>
              <a:rPr lang="fr-FR" sz="1800" dirty="0" err="1">
                <a:solidFill>
                  <a:srgbClr val="002060"/>
                </a:solidFill>
              </a:rPr>
              <a:t>microscopy</a:t>
            </a:r>
            <a:r>
              <a:rPr lang="fr-FR" sz="1800" dirty="0">
                <a:solidFill>
                  <a:srgbClr val="002060"/>
                </a:solidFill>
              </a:rPr>
              <a:t>, </a:t>
            </a:r>
            <a:r>
              <a:rPr lang="fr-FR" sz="1800" dirty="0" err="1">
                <a:solidFill>
                  <a:srgbClr val="002060"/>
                </a:solidFill>
              </a:rPr>
              <a:t>telecommunication</a:t>
            </a:r>
            <a:endParaRPr lang="fr-FR" sz="1800" dirty="0">
              <a:solidFill>
                <a:srgbClr val="002060"/>
              </a:solidFill>
            </a:endParaRPr>
          </a:p>
          <a:p>
            <a:pPr eaLnBrk="1" hangingPunct="1">
              <a:spcAft>
                <a:spcPts val="300"/>
              </a:spcAft>
              <a:buFontTx/>
              <a:buChar char="-"/>
            </a:pPr>
            <a:r>
              <a:rPr lang="fr-FR" sz="1800" dirty="0">
                <a:solidFill>
                  <a:srgbClr val="002060"/>
                </a:solidFill>
              </a:rPr>
              <a:t> </a:t>
            </a:r>
            <a:r>
              <a:rPr lang="fr-FR" sz="1800" dirty="0" err="1">
                <a:solidFill>
                  <a:srgbClr val="002060"/>
                </a:solidFill>
              </a:rPr>
              <a:t>Mechanics</a:t>
            </a:r>
            <a:r>
              <a:rPr lang="fr-FR" sz="1800" dirty="0">
                <a:solidFill>
                  <a:srgbClr val="002060"/>
                </a:solidFill>
              </a:rPr>
              <a:t>, </a:t>
            </a:r>
            <a:r>
              <a:rPr lang="fr-FR" sz="1800" dirty="0" err="1">
                <a:solidFill>
                  <a:srgbClr val="002060"/>
                </a:solidFill>
              </a:rPr>
              <a:t>mechatronics</a:t>
            </a:r>
            <a:r>
              <a:rPr lang="fr-FR" sz="1800" dirty="0">
                <a:solidFill>
                  <a:srgbClr val="002060"/>
                </a:solidFill>
              </a:rPr>
              <a:t>, </a:t>
            </a:r>
            <a:r>
              <a:rPr lang="fr-FR" sz="1800" dirty="0" err="1">
                <a:solidFill>
                  <a:srgbClr val="002060"/>
                </a:solidFill>
              </a:rPr>
              <a:t>materials</a:t>
            </a:r>
            <a:endParaRPr lang="fr-FR" sz="1800" dirty="0">
              <a:solidFill>
                <a:srgbClr val="002060"/>
              </a:solidFill>
            </a:endParaRPr>
          </a:p>
          <a:p>
            <a:pPr eaLnBrk="1" hangingPunct="1">
              <a:spcAft>
                <a:spcPts val="300"/>
              </a:spcAft>
              <a:buFontTx/>
              <a:buChar char="-"/>
            </a:pPr>
            <a:r>
              <a:rPr lang="fr-FR" sz="1800" dirty="0">
                <a:solidFill>
                  <a:srgbClr val="002060"/>
                </a:solidFill>
              </a:rPr>
              <a:t> Information sciences</a:t>
            </a:r>
          </a:p>
          <a:p>
            <a:pPr eaLnBrk="1" hangingPunct="1">
              <a:spcAft>
                <a:spcPts val="300"/>
              </a:spcAft>
              <a:buFontTx/>
              <a:buChar char="-"/>
            </a:pPr>
            <a:r>
              <a:rPr lang="fr-FR" sz="1800" dirty="0">
                <a:solidFill>
                  <a:srgbClr val="002060"/>
                </a:solidFill>
              </a:rPr>
              <a:t> Control of </a:t>
            </a:r>
            <a:r>
              <a:rPr lang="fr-FR" sz="1800" dirty="0" err="1">
                <a:solidFill>
                  <a:srgbClr val="002060"/>
                </a:solidFill>
              </a:rPr>
              <a:t>complex</a:t>
            </a:r>
            <a:r>
              <a:rPr lang="fr-FR" sz="1800" dirty="0">
                <a:solidFill>
                  <a:srgbClr val="002060"/>
                </a:solidFill>
              </a:rPr>
              <a:t> </a:t>
            </a:r>
            <a:r>
              <a:rPr lang="fr-FR" sz="1800" dirty="0" err="1">
                <a:solidFill>
                  <a:srgbClr val="002060"/>
                </a:solidFill>
              </a:rPr>
              <a:t>systems</a:t>
            </a:r>
            <a:endParaRPr lang="fr-FR" sz="1800" dirty="0">
              <a:solidFill>
                <a:srgbClr val="002060"/>
              </a:solidFill>
            </a:endParaRPr>
          </a:p>
          <a:p>
            <a:pPr eaLnBrk="1" hangingPunct="1">
              <a:spcAft>
                <a:spcPts val="300"/>
              </a:spcAft>
              <a:buFontTx/>
              <a:buChar char="-"/>
            </a:pPr>
            <a:r>
              <a:rPr lang="fr-FR" sz="1800" dirty="0">
                <a:solidFill>
                  <a:srgbClr val="002060"/>
                </a:solidFill>
              </a:rPr>
              <a:t> </a:t>
            </a:r>
            <a:r>
              <a:rPr lang="fr-FR" sz="1800" dirty="0" err="1">
                <a:solidFill>
                  <a:srgbClr val="002060"/>
                </a:solidFill>
              </a:rPr>
              <a:t>Electronics</a:t>
            </a:r>
            <a:endParaRPr lang="fr-FR" sz="1800" dirty="0">
              <a:solidFill>
                <a:srgbClr val="002060"/>
              </a:solidFill>
            </a:endParaRPr>
          </a:p>
          <a:p>
            <a:pPr eaLnBrk="1" hangingPunct="1">
              <a:spcAft>
                <a:spcPts val="300"/>
              </a:spcAft>
              <a:buFontTx/>
              <a:buChar char="-"/>
            </a:pPr>
            <a:r>
              <a:rPr lang="fr-FR" sz="1800" dirty="0">
                <a:solidFill>
                  <a:srgbClr val="002060"/>
                </a:solidFill>
              </a:rPr>
              <a:t> </a:t>
            </a:r>
            <a:r>
              <a:rPr lang="fr-FR" sz="1800" dirty="0" err="1">
                <a:solidFill>
                  <a:srgbClr val="002060"/>
                </a:solidFill>
              </a:rPr>
              <a:t>Energy</a:t>
            </a:r>
            <a:r>
              <a:rPr lang="fr-FR" sz="1800" dirty="0">
                <a:solidFill>
                  <a:srgbClr val="002060"/>
                </a:solidFill>
              </a:rPr>
              <a:t>	                                                   </a:t>
            </a:r>
          </a:p>
          <a:p>
            <a:pPr eaLnBrk="1" hangingPunct="1">
              <a:spcAft>
                <a:spcPts val="300"/>
              </a:spcAft>
            </a:pPr>
            <a:r>
              <a:rPr lang="fr-FR" sz="1800" dirty="0">
                <a:solidFill>
                  <a:srgbClr val="002060"/>
                </a:solidFill>
              </a:rPr>
              <a:t>- Time and </a:t>
            </a:r>
            <a:r>
              <a:rPr lang="fr-FR" sz="1800" dirty="0" err="1">
                <a:solidFill>
                  <a:srgbClr val="002060"/>
                </a:solidFill>
              </a:rPr>
              <a:t>frequency</a:t>
            </a:r>
            <a:endParaRPr lang="fr-FR" sz="1800" dirty="0">
              <a:solidFill>
                <a:srgbClr val="002060"/>
              </a:solidFill>
            </a:endParaRPr>
          </a:p>
        </p:txBody>
      </p:sp>
      <p:sp>
        <p:nvSpPr>
          <p:cNvPr id="8" name="ZoneTexte 13"/>
          <p:cNvSpPr txBox="1">
            <a:spLocks noChangeArrowheads="1"/>
          </p:cNvSpPr>
          <p:nvPr/>
        </p:nvSpPr>
        <p:spPr bwMode="auto">
          <a:xfrm>
            <a:off x="323528" y="1360800"/>
            <a:ext cx="8712968" cy="15619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300"/>
              </a:spcAft>
            </a:pPr>
            <a:r>
              <a:rPr lang="fr-FR" sz="1800" b="1" dirty="0" err="1">
                <a:solidFill>
                  <a:srgbClr val="002060"/>
                </a:solidFill>
              </a:rPr>
              <a:t>Scientific</a:t>
            </a:r>
            <a:r>
              <a:rPr lang="fr-FR" sz="1800" b="1" dirty="0">
                <a:solidFill>
                  <a:srgbClr val="002060"/>
                </a:solidFill>
              </a:rPr>
              <a:t> </a:t>
            </a:r>
            <a:r>
              <a:rPr lang="fr-FR" sz="1800" b="1" dirty="0" err="1">
                <a:solidFill>
                  <a:srgbClr val="002060"/>
                </a:solidFill>
              </a:rPr>
              <a:t>Strategy</a:t>
            </a:r>
            <a:r>
              <a:rPr lang="fr-FR" sz="1800" b="1" dirty="0">
                <a:solidFill>
                  <a:srgbClr val="002060"/>
                </a:solidFill>
              </a:rPr>
              <a:t> of the SPIM Doctoral </a:t>
            </a:r>
            <a:r>
              <a:rPr lang="fr-FR" sz="1800" b="1" dirty="0" err="1">
                <a:solidFill>
                  <a:srgbClr val="002060"/>
                </a:solidFill>
              </a:rPr>
              <a:t>School</a:t>
            </a:r>
            <a:endParaRPr lang="fr-FR" sz="1800" b="1" dirty="0">
              <a:solidFill>
                <a:srgbClr val="002060"/>
              </a:solidFill>
            </a:endParaRPr>
          </a:p>
          <a:p>
            <a:pPr eaLnBrk="1" hangingPunct="1">
              <a:spcAft>
                <a:spcPts val="300"/>
              </a:spcAft>
              <a:buFontTx/>
              <a:buChar char="-"/>
            </a:pPr>
            <a:r>
              <a:rPr lang="fr-FR" sz="1800" dirty="0">
                <a:solidFill>
                  <a:srgbClr val="002060"/>
                </a:solidFill>
              </a:rPr>
              <a:t> </a:t>
            </a:r>
            <a:r>
              <a:rPr lang="fr-FR" sz="1800" dirty="0" err="1">
                <a:solidFill>
                  <a:srgbClr val="002060"/>
                </a:solidFill>
              </a:rPr>
              <a:t>Research</a:t>
            </a:r>
            <a:r>
              <a:rPr lang="fr-FR" sz="1800" dirty="0">
                <a:solidFill>
                  <a:srgbClr val="002060"/>
                </a:solidFill>
              </a:rPr>
              <a:t> </a:t>
            </a:r>
            <a:r>
              <a:rPr lang="fr-FR" sz="1800" dirty="0" err="1">
                <a:solidFill>
                  <a:srgbClr val="002060"/>
                </a:solidFill>
              </a:rPr>
              <a:t>activities</a:t>
            </a:r>
            <a:r>
              <a:rPr lang="fr-FR" sz="1800" dirty="0">
                <a:solidFill>
                  <a:srgbClr val="002060"/>
                </a:solidFill>
              </a:rPr>
              <a:t>: Information sciences and </a:t>
            </a:r>
            <a:r>
              <a:rPr lang="fr-FR" sz="1800" dirty="0" err="1">
                <a:solidFill>
                  <a:srgbClr val="002060"/>
                </a:solidFill>
              </a:rPr>
              <a:t>technology</a:t>
            </a:r>
            <a:r>
              <a:rPr lang="fr-FR" sz="1800" dirty="0">
                <a:solidFill>
                  <a:srgbClr val="002060"/>
                </a:solidFill>
              </a:rPr>
              <a:t> / Engineering science  </a:t>
            </a:r>
          </a:p>
          <a:p>
            <a:pPr eaLnBrk="1" hangingPunct="1">
              <a:spcAft>
                <a:spcPts val="300"/>
              </a:spcAft>
              <a:buFontTx/>
              <a:buChar char="-"/>
            </a:pPr>
            <a:r>
              <a:rPr lang="fr-FR" sz="1800" dirty="0">
                <a:solidFill>
                  <a:srgbClr val="002060"/>
                </a:solidFill>
              </a:rPr>
              <a:t> Support the international exchanges and the </a:t>
            </a:r>
            <a:r>
              <a:rPr lang="fr-FR" sz="1800" dirty="0" err="1">
                <a:solidFill>
                  <a:srgbClr val="002060"/>
                </a:solidFill>
              </a:rPr>
              <a:t>cooperation</a:t>
            </a:r>
            <a:r>
              <a:rPr lang="fr-FR" sz="1800" dirty="0">
                <a:solidFill>
                  <a:srgbClr val="002060"/>
                </a:solidFill>
              </a:rPr>
              <a:t> </a:t>
            </a:r>
            <a:r>
              <a:rPr lang="fr-FR" sz="1800" dirty="0" err="1">
                <a:solidFill>
                  <a:srgbClr val="002060"/>
                </a:solidFill>
              </a:rPr>
              <a:t>between</a:t>
            </a:r>
            <a:r>
              <a:rPr lang="fr-FR" sz="1800" dirty="0">
                <a:solidFill>
                  <a:srgbClr val="002060"/>
                </a:solidFill>
              </a:rPr>
              <a:t> teams</a:t>
            </a:r>
          </a:p>
          <a:p>
            <a:pPr eaLnBrk="1" hangingPunct="1">
              <a:spcAft>
                <a:spcPts val="300"/>
              </a:spcAft>
              <a:buFontTx/>
              <a:buChar char="-"/>
            </a:pPr>
            <a:r>
              <a:rPr lang="fr-FR" sz="1800" dirty="0">
                <a:solidFill>
                  <a:srgbClr val="002060"/>
                </a:solidFill>
              </a:rPr>
              <a:t> </a:t>
            </a:r>
            <a:r>
              <a:rPr lang="fr-FR" sz="1800" dirty="0" err="1">
                <a:solidFill>
                  <a:srgbClr val="002060"/>
                </a:solidFill>
              </a:rPr>
              <a:t>Give</a:t>
            </a:r>
            <a:r>
              <a:rPr lang="fr-FR" sz="1800" dirty="0">
                <a:solidFill>
                  <a:srgbClr val="002060"/>
                </a:solidFill>
              </a:rPr>
              <a:t> a training program </a:t>
            </a:r>
            <a:r>
              <a:rPr lang="fr-FR" sz="1800" dirty="0" err="1">
                <a:solidFill>
                  <a:srgbClr val="002060"/>
                </a:solidFill>
              </a:rPr>
              <a:t>well</a:t>
            </a:r>
            <a:r>
              <a:rPr lang="fr-FR" sz="1800" dirty="0">
                <a:solidFill>
                  <a:srgbClr val="002060"/>
                </a:solidFill>
              </a:rPr>
              <a:t> </a:t>
            </a:r>
            <a:r>
              <a:rPr lang="fr-FR" sz="1800" dirty="0" err="1">
                <a:solidFill>
                  <a:srgbClr val="002060"/>
                </a:solidFill>
              </a:rPr>
              <a:t>adapted</a:t>
            </a:r>
            <a:r>
              <a:rPr lang="fr-FR" sz="1800" dirty="0">
                <a:solidFill>
                  <a:srgbClr val="002060"/>
                </a:solidFill>
              </a:rPr>
              <a:t> to PhD </a:t>
            </a:r>
            <a:r>
              <a:rPr lang="fr-FR" sz="1800" dirty="0" err="1">
                <a:solidFill>
                  <a:srgbClr val="002060"/>
                </a:solidFill>
              </a:rPr>
              <a:t>needs</a:t>
            </a:r>
            <a:r>
              <a:rPr lang="fr-FR" sz="1800" dirty="0">
                <a:solidFill>
                  <a:srgbClr val="002060"/>
                </a:solidFill>
              </a:rPr>
              <a:t> and at high </a:t>
            </a:r>
            <a:r>
              <a:rPr lang="fr-FR" sz="1800" dirty="0" err="1">
                <a:solidFill>
                  <a:srgbClr val="002060"/>
                </a:solidFill>
              </a:rPr>
              <a:t>level</a:t>
            </a:r>
            <a:endParaRPr lang="fr-FR" sz="1800" dirty="0">
              <a:solidFill>
                <a:srgbClr val="002060"/>
              </a:solidFill>
            </a:endParaRPr>
          </a:p>
          <a:p>
            <a:pPr eaLnBrk="1" hangingPunct="1">
              <a:spcAft>
                <a:spcPts val="300"/>
              </a:spcAft>
              <a:buFontTx/>
              <a:buChar char="-"/>
            </a:pPr>
            <a:r>
              <a:rPr lang="fr-FR" sz="1800" dirty="0">
                <a:solidFill>
                  <a:srgbClr val="002060"/>
                </a:solidFill>
              </a:rPr>
              <a:t> </a:t>
            </a:r>
            <a:r>
              <a:rPr lang="fr-FR" sz="1800" dirty="0" err="1">
                <a:solidFill>
                  <a:srgbClr val="002060"/>
                </a:solidFill>
              </a:rPr>
              <a:t>Ensure</a:t>
            </a:r>
            <a:r>
              <a:rPr lang="fr-FR" sz="1800" dirty="0">
                <a:solidFill>
                  <a:srgbClr val="002060"/>
                </a:solidFill>
              </a:rPr>
              <a:t> excellence </a:t>
            </a:r>
            <a:r>
              <a:rPr lang="fr-FR" sz="1800" dirty="0" err="1">
                <a:solidFill>
                  <a:srgbClr val="002060"/>
                </a:solidFill>
              </a:rPr>
              <a:t>from</a:t>
            </a:r>
            <a:r>
              <a:rPr lang="fr-FR" sz="1800" dirty="0">
                <a:solidFill>
                  <a:srgbClr val="002060"/>
                </a:solidFill>
              </a:rPr>
              <a:t> </a:t>
            </a:r>
            <a:r>
              <a:rPr lang="fr-FR" sz="1800" dirty="0" err="1">
                <a:solidFill>
                  <a:srgbClr val="002060"/>
                </a:solidFill>
              </a:rPr>
              <a:t>recruitment</a:t>
            </a:r>
            <a:r>
              <a:rPr lang="fr-FR" sz="1800" dirty="0">
                <a:solidFill>
                  <a:srgbClr val="002060"/>
                </a:solidFill>
              </a:rPr>
              <a:t> to </a:t>
            </a:r>
            <a:r>
              <a:rPr lang="fr-FR" sz="1800" dirty="0" err="1">
                <a:solidFill>
                  <a:srgbClr val="002060"/>
                </a:solidFill>
              </a:rPr>
              <a:t>thesis</a:t>
            </a:r>
            <a:r>
              <a:rPr lang="fr-FR" sz="1800" dirty="0">
                <a:solidFill>
                  <a:srgbClr val="002060"/>
                </a:solidFill>
              </a:rPr>
              <a:t> </a:t>
            </a:r>
            <a:r>
              <a:rPr lang="fr-FR" sz="1800" dirty="0" err="1">
                <a:solidFill>
                  <a:srgbClr val="002060"/>
                </a:solidFill>
              </a:rPr>
              <a:t>defense</a:t>
            </a:r>
            <a:endParaRPr lang="fr-FR" sz="1800" dirty="0">
              <a:solidFill>
                <a:srgbClr val="002060"/>
              </a:solidFill>
            </a:endParaRP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280" y="1"/>
            <a:ext cx="2051720" cy="58841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ZoneTexte 13"/>
          <p:cNvSpPr txBox="1">
            <a:spLocks noChangeArrowheads="1"/>
          </p:cNvSpPr>
          <p:nvPr/>
        </p:nvSpPr>
        <p:spPr bwMode="auto">
          <a:xfrm>
            <a:off x="5321805" y="3320415"/>
            <a:ext cx="3024336" cy="33716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300"/>
              </a:spcAft>
            </a:pPr>
            <a:r>
              <a:rPr lang="fr-FR" sz="1800" b="1" dirty="0" err="1">
                <a:solidFill>
                  <a:srgbClr val="002060"/>
                </a:solidFill>
              </a:rPr>
              <a:t>Specialities</a:t>
            </a:r>
            <a:r>
              <a:rPr lang="fr-FR" sz="1800" b="1" dirty="0">
                <a:solidFill>
                  <a:srgbClr val="002060"/>
                </a:solidFill>
              </a:rPr>
              <a:t> of PhD:</a:t>
            </a:r>
          </a:p>
          <a:p>
            <a:pPr eaLnBrk="1" hangingPunct="1">
              <a:spcAft>
                <a:spcPts val="300"/>
              </a:spcAft>
              <a:buFontTx/>
              <a:buChar char="-"/>
            </a:pPr>
            <a:r>
              <a:rPr lang="fr-FR" sz="1800" b="1" dirty="0">
                <a:solidFill>
                  <a:srgbClr val="002060"/>
                </a:solidFill>
              </a:rPr>
              <a:t> </a:t>
            </a:r>
            <a:r>
              <a:rPr lang="fr-FR" sz="1800" dirty="0">
                <a:solidFill>
                  <a:srgbClr val="002060"/>
                </a:solidFill>
              </a:rPr>
              <a:t>Control</a:t>
            </a:r>
          </a:p>
          <a:p>
            <a:pPr eaLnBrk="1" hangingPunct="1">
              <a:spcAft>
                <a:spcPts val="300"/>
              </a:spcAft>
              <a:buFontTx/>
              <a:buChar char="-"/>
            </a:pPr>
            <a:r>
              <a:rPr lang="fr-FR" sz="1800" dirty="0">
                <a:solidFill>
                  <a:srgbClr val="002060"/>
                </a:solidFill>
              </a:rPr>
              <a:t> </a:t>
            </a:r>
            <a:r>
              <a:rPr lang="fr-FR" sz="1800" dirty="0" err="1">
                <a:solidFill>
                  <a:srgbClr val="002060"/>
                </a:solidFill>
              </a:rPr>
              <a:t>Mechanics</a:t>
            </a:r>
            <a:endParaRPr lang="fr-FR" sz="1800" dirty="0">
              <a:solidFill>
                <a:srgbClr val="002060"/>
              </a:solidFill>
            </a:endParaRPr>
          </a:p>
          <a:p>
            <a:pPr eaLnBrk="1" hangingPunct="1">
              <a:spcAft>
                <a:spcPts val="300"/>
              </a:spcAft>
              <a:buFontTx/>
              <a:buChar char="-"/>
            </a:pPr>
            <a:r>
              <a:rPr lang="fr-FR" sz="1800" dirty="0">
                <a:solidFill>
                  <a:srgbClr val="002060"/>
                </a:solidFill>
              </a:rPr>
              <a:t> </a:t>
            </a:r>
            <a:r>
              <a:rPr lang="fr-FR" sz="1800" dirty="0" err="1">
                <a:solidFill>
                  <a:srgbClr val="002060"/>
                </a:solidFill>
              </a:rPr>
              <a:t>Materials</a:t>
            </a:r>
            <a:endParaRPr lang="fr-FR" sz="1800" dirty="0">
              <a:solidFill>
                <a:srgbClr val="002060"/>
              </a:solidFill>
            </a:endParaRPr>
          </a:p>
          <a:p>
            <a:pPr eaLnBrk="1" hangingPunct="1">
              <a:spcAft>
                <a:spcPts val="300"/>
              </a:spcAft>
              <a:buFontTx/>
              <a:buChar char="-"/>
            </a:pPr>
            <a:r>
              <a:rPr lang="fr-FR" sz="1800" dirty="0">
                <a:solidFill>
                  <a:srgbClr val="002060"/>
                </a:solidFill>
              </a:rPr>
              <a:t> </a:t>
            </a:r>
            <a:r>
              <a:rPr lang="fr-FR" sz="1800" dirty="0" err="1">
                <a:solidFill>
                  <a:srgbClr val="002060"/>
                </a:solidFill>
              </a:rPr>
              <a:t>Energy</a:t>
            </a:r>
            <a:endParaRPr lang="fr-FR" sz="1800" dirty="0">
              <a:solidFill>
                <a:srgbClr val="002060"/>
              </a:solidFill>
            </a:endParaRPr>
          </a:p>
          <a:p>
            <a:pPr eaLnBrk="1" hangingPunct="1">
              <a:spcAft>
                <a:spcPts val="300"/>
              </a:spcAft>
              <a:buFontTx/>
              <a:buChar char="-"/>
            </a:pPr>
            <a:r>
              <a:rPr lang="fr-FR" sz="1800" dirty="0">
                <a:solidFill>
                  <a:srgbClr val="002060"/>
                </a:solidFill>
              </a:rPr>
              <a:t> Computer science</a:t>
            </a:r>
          </a:p>
          <a:p>
            <a:pPr eaLnBrk="1" hangingPunct="1">
              <a:spcAft>
                <a:spcPts val="300"/>
              </a:spcAft>
              <a:buFontTx/>
              <a:buChar char="-"/>
            </a:pPr>
            <a:r>
              <a:rPr lang="fr-FR" sz="1800" dirty="0">
                <a:solidFill>
                  <a:srgbClr val="002060"/>
                </a:solidFill>
              </a:rPr>
              <a:t> </a:t>
            </a:r>
            <a:r>
              <a:rPr lang="fr-FR" sz="1800" dirty="0" err="1">
                <a:solidFill>
                  <a:srgbClr val="002060"/>
                </a:solidFill>
              </a:rPr>
              <a:t>Energy</a:t>
            </a:r>
            <a:r>
              <a:rPr lang="fr-FR" sz="1800" dirty="0">
                <a:solidFill>
                  <a:srgbClr val="002060"/>
                </a:solidFill>
              </a:rPr>
              <a:t> and </a:t>
            </a:r>
            <a:r>
              <a:rPr lang="fr-FR" sz="1800" dirty="0" err="1">
                <a:solidFill>
                  <a:srgbClr val="002060"/>
                </a:solidFill>
              </a:rPr>
              <a:t>mechanics</a:t>
            </a:r>
            <a:endParaRPr lang="fr-FR" sz="1800" dirty="0">
              <a:solidFill>
                <a:srgbClr val="002060"/>
              </a:solidFill>
            </a:endParaRPr>
          </a:p>
          <a:p>
            <a:pPr eaLnBrk="1" hangingPunct="1">
              <a:spcAft>
                <a:spcPts val="300"/>
              </a:spcAft>
              <a:buFontTx/>
              <a:buChar char="-"/>
            </a:pPr>
            <a:r>
              <a:rPr lang="fr-FR" sz="1800" dirty="0">
                <a:solidFill>
                  <a:srgbClr val="002060"/>
                </a:solidFill>
              </a:rPr>
              <a:t> </a:t>
            </a:r>
            <a:r>
              <a:rPr lang="fr-FR" sz="1800" dirty="0" err="1">
                <a:solidFill>
                  <a:srgbClr val="002060"/>
                </a:solidFill>
              </a:rPr>
              <a:t>Optics</a:t>
            </a:r>
            <a:r>
              <a:rPr lang="fr-FR" sz="1800" dirty="0">
                <a:solidFill>
                  <a:srgbClr val="002060"/>
                </a:solidFill>
              </a:rPr>
              <a:t> and </a:t>
            </a:r>
            <a:r>
              <a:rPr lang="fr-FR" sz="1800" dirty="0" err="1">
                <a:solidFill>
                  <a:srgbClr val="002060"/>
                </a:solidFill>
              </a:rPr>
              <a:t>photonics</a:t>
            </a:r>
            <a:endParaRPr lang="fr-FR" sz="1800" dirty="0">
              <a:solidFill>
                <a:srgbClr val="002060"/>
              </a:solidFill>
            </a:endParaRPr>
          </a:p>
          <a:p>
            <a:pPr eaLnBrk="1" hangingPunct="1">
              <a:spcAft>
                <a:spcPts val="300"/>
              </a:spcAft>
            </a:pPr>
            <a:r>
              <a:rPr lang="fr-FR" sz="1800" dirty="0">
                <a:solidFill>
                  <a:srgbClr val="002060"/>
                </a:solidFill>
              </a:rPr>
              <a:t>- </a:t>
            </a:r>
            <a:r>
              <a:rPr lang="fr-FR" sz="1800" dirty="0" err="1">
                <a:solidFill>
                  <a:srgbClr val="002060"/>
                </a:solidFill>
              </a:rPr>
              <a:t>Electrical</a:t>
            </a:r>
            <a:r>
              <a:rPr lang="fr-FR" sz="1800" dirty="0">
                <a:solidFill>
                  <a:srgbClr val="002060"/>
                </a:solidFill>
              </a:rPr>
              <a:t> engineering</a:t>
            </a:r>
          </a:p>
          <a:p>
            <a:pPr eaLnBrk="1" hangingPunct="1">
              <a:spcAft>
                <a:spcPts val="300"/>
              </a:spcAft>
            </a:pPr>
            <a:r>
              <a:rPr lang="fr-FR" sz="1800" dirty="0">
                <a:solidFill>
                  <a:srgbClr val="002060"/>
                </a:solidFill>
              </a:rPr>
              <a:t>- </a:t>
            </a:r>
            <a:r>
              <a:rPr lang="fr-FR" sz="1800" dirty="0" err="1">
                <a:solidFill>
                  <a:srgbClr val="002060"/>
                </a:solidFill>
              </a:rPr>
              <a:t>Microtechnology</a:t>
            </a:r>
            <a:endParaRPr lang="fr-FR" sz="1800" dirty="0">
              <a:solidFill>
                <a:srgbClr val="002060"/>
              </a:solidFill>
            </a:endParaRPr>
          </a:p>
          <a:p>
            <a:pPr eaLnBrk="1" hangingPunct="1">
              <a:spcAft>
                <a:spcPts val="300"/>
              </a:spcAft>
            </a:pPr>
            <a:r>
              <a:rPr lang="fr-FR" sz="1800" dirty="0">
                <a:solidFill>
                  <a:srgbClr val="002060"/>
                </a:solidFill>
              </a:rPr>
              <a:t>- Instrumentation</a:t>
            </a:r>
          </a:p>
        </p:txBody>
      </p:sp>
    </p:spTree>
    <p:extLst>
      <p:ext uri="{BB962C8B-B14F-4D97-AF65-F5344CB8AC3E}">
        <p14:creationId xmlns:p14="http://schemas.microsoft.com/office/powerpoint/2010/main" val="118507737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13</a:t>
            </a:fld>
            <a:endParaRPr lang="en-GB" dirty="0"/>
          </a:p>
        </p:txBody>
      </p:sp>
      <p:sp>
        <p:nvSpPr>
          <p:cNvPr id="21"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6" name="Text Box 1"/>
          <p:cNvSpPr txBox="1">
            <a:spLocks noChangeArrowheads="1"/>
          </p:cNvSpPr>
          <p:nvPr/>
        </p:nvSpPr>
        <p:spPr bwMode="auto">
          <a:xfrm>
            <a:off x="1150143" y="189546"/>
            <a:ext cx="6843713" cy="808038"/>
          </a:xfrm>
          <a:prstGeom prst="rect">
            <a:avLst/>
          </a:prstGeom>
          <a:noFill/>
          <a:ln w="9525">
            <a:noFill/>
            <a:round/>
            <a:headEnd/>
            <a:tailEnd/>
          </a:ln>
        </p:spPr>
        <p:txBody>
          <a:bodyPr lIns="90000" tIns="46800" rIns="90000" bIns="46800" anchor="ctr">
            <a:prstTxWarp prst="textNoShape">
              <a:avLst/>
            </a:prstTxWarp>
          </a:bodyPr>
          <a:lstStyle/>
          <a:p>
            <a:pPr algn="ctr">
              <a:buClr>
                <a:srgbClr val="CC0000"/>
              </a:buClr>
              <a:buFont typeface="Arial" pitchFamily="-83"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70C0"/>
                </a:solidFill>
                <a:ea typeface="Arial Unicode MS" pitchFamily="-83" charset="0"/>
                <a:cs typeface="Arial Unicode MS" pitchFamily="-83" charset="0"/>
              </a:rPr>
              <a:t>What is your PhD graduate school ?</a:t>
            </a:r>
          </a:p>
        </p:txBody>
      </p:sp>
      <p:sp>
        <p:nvSpPr>
          <p:cNvPr id="7" name="Rectangle 1"/>
          <p:cNvSpPr>
            <a:spLocks noChangeArrowheads="1"/>
          </p:cNvSpPr>
          <p:nvPr/>
        </p:nvSpPr>
        <p:spPr bwMode="auto">
          <a:xfrm>
            <a:off x="3779838" y="1931988"/>
            <a:ext cx="184150" cy="457200"/>
          </a:xfrm>
          <a:prstGeom prst="rect">
            <a:avLst/>
          </a:prstGeom>
          <a:noFill/>
          <a:ln w="9525">
            <a:noFill/>
            <a:round/>
            <a:headEnd/>
            <a:tailEnd/>
          </a:ln>
        </p:spPr>
        <p:txBody>
          <a:bodyPr wrap="none" anchor="ctr">
            <a:prstTxWarp prst="textNoShape">
              <a:avLst/>
            </a:prstTxWarp>
          </a:bodyPr>
          <a:lstStyle/>
          <a:p>
            <a:endParaRPr lang="fr-FR"/>
          </a:p>
        </p:txBody>
      </p:sp>
      <p:sp>
        <p:nvSpPr>
          <p:cNvPr id="8"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9" name="Rectangle 1"/>
          <p:cNvSpPr>
            <a:spLocks noChangeArrowheads="1"/>
          </p:cNvSpPr>
          <p:nvPr/>
        </p:nvSpPr>
        <p:spPr bwMode="auto">
          <a:xfrm>
            <a:off x="3779838" y="1931988"/>
            <a:ext cx="184150" cy="457200"/>
          </a:xfrm>
          <a:prstGeom prst="rect">
            <a:avLst/>
          </a:prstGeom>
          <a:noFill/>
          <a:ln w="9525">
            <a:noFill/>
            <a:round/>
            <a:headEnd/>
            <a:tailEnd/>
          </a:ln>
        </p:spPr>
        <p:txBody>
          <a:bodyPr wrap="none" anchor="ctr">
            <a:prstTxWarp prst="textNoShape">
              <a:avLst/>
            </a:prstTxWarp>
          </a:bodyPr>
          <a:lstStyle/>
          <a:p>
            <a:endParaRPr lang="fr-FR"/>
          </a:p>
        </p:txBody>
      </p:sp>
      <p:sp>
        <p:nvSpPr>
          <p:cNvPr id="10"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11" name="Rectangle 4"/>
          <p:cNvSpPr>
            <a:spLocks noChangeArrowheads="1"/>
          </p:cNvSpPr>
          <p:nvPr/>
        </p:nvSpPr>
        <p:spPr bwMode="auto">
          <a:xfrm>
            <a:off x="1588" y="4808538"/>
            <a:ext cx="180975" cy="641350"/>
          </a:xfrm>
          <a:prstGeom prst="rect">
            <a:avLst/>
          </a:prstGeom>
          <a:noFill/>
          <a:ln w="9525">
            <a:noFill/>
            <a:round/>
            <a:headEnd/>
            <a:tailEnd/>
          </a:ln>
        </p:spPr>
        <p:txBody>
          <a:bodyPr wrap="none" lIns="90000" tIns="46800" rIns="90000" bIns="46800" anchor="ctr">
            <a:prstTxWarp prst="textNoShape">
              <a:avLst/>
            </a:prstTxWarp>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br>
              <a:rPr lang="en-GB" sz="1200">
                <a:solidFill>
                  <a:srgbClr val="000000"/>
                </a:solidFill>
                <a:ea typeface="Times New Roman" pitchFamily="-1" charset="0"/>
                <a:cs typeface="Times New Roman" pitchFamily="-1" charset="0"/>
              </a:rPr>
            </a:br>
            <a:endParaRPr lang="en-GB" sz="1200">
              <a:solidFill>
                <a:srgbClr val="000000"/>
              </a:solidFill>
              <a:ea typeface="Times New Roman" pitchFamily="-1" charset="0"/>
              <a:cs typeface="Times New Roman" pitchFamily="-1" charset="0"/>
            </a:endParaRPr>
          </a:p>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200">
              <a:solidFill>
                <a:srgbClr val="000000"/>
              </a:solidFill>
              <a:ea typeface="Times New Roman" pitchFamily="-1" charset="0"/>
              <a:cs typeface="Times New Roman" pitchFamily="-1" charset="0"/>
            </a:endParaRPr>
          </a:p>
        </p:txBody>
      </p:sp>
      <p:sp>
        <p:nvSpPr>
          <p:cNvPr id="46" name="ZoneTexte 9"/>
          <p:cNvSpPr txBox="1">
            <a:spLocks noChangeArrowheads="1"/>
          </p:cNvSpPr>
          <p:nvPr/>
        </p:nvSpPr>
        <p:spPr bwMode="auto">
          <a:xfrm>
            <a:off x="467544" y="1200461"/>
            <a:ext cx="8496944" cy="6796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600"/>
              </a:spcAft>
            </a:pPr>
            <a:r>
              <a:rPr lang="fr-FR" sz="2000" b="1" dirty="0" err="1">
                <a:solidFill>
                  <a:srgbClr val="002060"/>
                </a:solidFill>
              </a:rPr>
              <a:t>Research</a:t>
            </a:r>
            <a:r>
              <a:rPr lang="fr-FR" sz="2000" b="1" dirty="0">
                <a:solidFill>
                  <a:srgbClr val="002060"/>
                </a:solidFill>
              </a:rPr>
              <a:t> </a:t>
            </a:r>
            <a:r>
              <a:rPr lang="fr-FR" sz="2000" b="1" dirty="0" err="1">
                <a:solidFill>
                  <a:srgbClr val="002060"/>
                </a:solidFill>
              </a:rPr>
              <a:t>laboratories</a:t>
            </a:r>
            <a:r>
              <a:rPr lang="fr-FR" sz="2000" b="1" dirty="0">
                <a:solidFill>
                  <a:srgbClr val="002060"/>
                </a:solidFill>
              </a:rPr>
              <a:t> : </a:t>
            </a:r>
            <a:r>
              <a:rPr lang="fr-FR" sz="2000" dirty="0">
                <a:solidFill>
                  <a:srgbClr val="002060"/>
                </a:solidFill>
              </a:rPr>
              <a:t>FEMTO-ST, ICB, </a:t>
            </a:r>
            <a:r>
              <a:rPr lang="fr-FR" sz="2000" dirty="0" err="1">
                <a:solidFill>
                  <a:srgbClr val="002060"/>
                </a:solidFill>
              </a:rPr>
              <a:t>ImViA</a:t>
            </a:r>
            <a:r>
              <a:rPr lang="fr-FR" sz="2000" dirty="0">
                <a:solidFill>
                  <a:srgbClr val="002060"/>
                </a:solidFill>
              </a:rPr>
              <a:t>, DRIVE, </a:t>
            </a:r>
            <a:r>
              <a:rPr lang="fr-FR" sz="2000" dirty="0" err="1">
                <a:solidFill>
                  <a:srgbClr val="002060"/>
                </a:solidFill>
              </a:rPr>
              <a:t>Nanomedecine</a:t>
            </a:r>
            <a:r>
              <a:rPr lang="fr-FR" sz="2000" dirty="0">
                <a:solidFill>
                  <a:srgbClr val="002060"/>
                </a:solidFill>
              </a:rPr>
              <a:t> </a:t>
            </a:r>
            <a:r>
              <a:rPr lang="fr-FR" sz="2000" dirty="0" err="1">
                <a:solidFill>
                  <a:srgbClr val="002060"/>
                </a:solidFill>
              </a:rPr>
              <a:t>Lab</a:t>
            </a:r>
            <a:r>
              <a:rPr lang="fr-FR" sz="2000" dirty="0">
                <a:solidFill>
                  <a:srgbClr val="002060"/>
                </a:solidFill>
              </a:rPr>
              <a:t>, CIAD, LIB, ELLIADD</a:t>
            </a:r>
          </a:p>
        </p:txBody>
      </p:sp>
      <p:sp>
        <p:nvSpPr>
          <p:cNvPr id="48" name="ZoneTexte 10"/>
          <p:cNvSpPr txBox="1">
            <a:spLocks noChangeArrowheads="1"/>
          </p:cNvSpPr>
          <p:nvPr/>
        </p:nvSpPr>
        <p:spPr bwMode="auto">
          <a:xfrm>
            <a:off x="782533" y="1995071"/>
            <a:ext cx="8217669" cy="4770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r>
              <a:rPr lang="fr-FR" sz="2000" dirty="0">
                <a:solidFill>
                  <a:srgbClr val="002060"/>
                </a:solidFill>
              </a:rPr>
              <a:t>HDR: </a:t>
            </a:r>
            <a:r>
              <a:rPr lang="fr-FR" sz="2000" b="1" dirty="0">
                <a:solidFill>
                  <a:srgbClr val="002060"/>
                </a:solidFill>
              </a:rPr>
              <a:t>226 (active </a:t>
            </a:r>
            <a:r>
              <a:rPr lang="fr-FR" sz="2000" b="1" dirty="0" err="1">
                <a:solidFill>
                  <a:srgbClr val="002060"/>
                </a:solidFill>
              </a:rPr>
              <a:t>researchers</a:t>
            </a:r>
            <a:r>
              <a:rPr lang="fr-FR" sz="2000" b="1" dirty="0">
                <a:solidFill>
                  <a:srgbClr val="002060"/>
                </a:solidFill>
              </a:rPr>
              <a:t> as </a:t>
            </a:r>
            <a:r>
              <a:rPr lang="fr-FR" sz="2000" b="1" dirty="0" err="1">
                <a:solidFill>
                  <a:srgbClr val="002060"/>
                </a:solidFill>
              </a:rPr>
              <a:t>defined</a:t>
            </a:r>
            <a:r>
              <a:rPr lang="fr-FR" sz="2000" b="1" dirty="0">
                <a:solidFill>
                  <a:srgbClr val="002060"/>
                </a:solidFill>
              </a:rPr>
              <a:t> in HCERES) </a:t>
            </a:r>
            <a:endParaRPr lang="fr-FR" sz="2000" dirty="0">
              <a:solidFill>
                <a:srgbClr val="002060"/>
              </a:solidFill>
            </a:endParaRPr>
          </a:p>
          <a:p>
            <a:pPr lvl="1" eaLnBrk="1" hangingPunct="1">
              <a:buFontTx/>
              <a:buChar char="-"/>
            </a:pPr>
            <a:r>
              <a:rPr lang="fr-FR" sz="2000" dirty="0">
                <a:solidFill>
                  <a:srgbClr val="002060"/>
                </a:solidFill>
                <a:ea typeface="ＭＳ Ｐゴシック" charset="0"/>
              </a:rPr>
              <a:t> FEMTO-ST: 126						- DRIVE: 13</a:t>
            </a:r>
          </a:p>
          <a:p>
            <a:pPr lvl="1" eaLnBrk="1" hangingPunct="1">
              <a:buFontTx/>
              <a:buChar char="-"/>
            </a:pPr>
            <a:r>
              <a:rPr lang="fr-FR" sz="2000" dirty="0">
                <a:solidFill>
                  <a:srgbClr val="002060"/>
                </a:solidFill>
                <a:ea typeface="ＭＳ Ｐゴシック" charset="0"/>
              </a:rPr>
              <a:t> </a:t>
            </a:r>
            <a:r>
              <a:rPr lang="fr-FR" sz="2000" dirty="0" err="1">
                <a:solidFill>
                  <a:srgbClr val="002060"/>
                </a:solidFill>
                <a:ea typeface="ＭＳ Ｐゴシック" charset="0"/>
              </a:rPr>
              <a:t>Nanomédecine</a:t>
            </a:r>
            <a:r>
              <a:rPr lang="fr-FR" sz="2000" dirty="0">
                <a:solidFill>
                  <a:srgbClr val="002060"/>
                </a:solidFill>
                <a:ea typeface="ＭＳ Ｐゴシック" charset="0"/>
              </a:rPr>
              <a:t> </a:t>
            </a:r>
            <a:r>
              <a:rPr lang="fr-FR" sz="2000" dirty="0" err="1">
                <a:solidFill>
                  <a:srgbClr val="002060"/>
                </a:solidFill>
                <a:ea typeface="ＭＳ Ｐゴシック" charset="0"/>
              </a:rPr>
              <a:t>Lab</a:t>
            </a:r>
            <a:r>
              <a:rPr lang="fr-FR" sz="2000" dirty="0">
                <a:solidFill>
                  <a:srgbClr val="002060"/>
                </a:solidFill>
                <a:ea typeface="ＭＳ Ｐゴシック" charset="0"/>
              </a:rPr>
              <a:t>: 4					- </a:t>
            </a:r>
            <a:r>
              <a:rPr lang="fr-FR" sz="2000" dirty="0" err="1">
                <a:solidFill>
                  <a:srgbClr val="002060"/>
                </a:solidFill>
                <a:ea typeface="ＭＳ Ｐゴシック" charset="0"/>
              </a:rPr>
              <a:t>ImViA</a:t>
            </a:r>
            <a:r>
              <a:rPr lang="fr-FR" sz="2000" dirty="0">
                <a:solidFill>
                  <a:srgbClr val="002060"/>
                </a:solidFill>
                <a:ea typeface="ＭＳ Ｐゴシック" charset="0"/>
              </a:rPr>
              <a:t>: 28</a:t>
            </a:r>
          </a:p>
          <a:p>
            <a:pPr lvl="1" eaLnBrk="1" hangingPunct="1">
              <a:buFontTx/>
              <a:buChar char="-"/>
            </a:pPr>
            <a:r>
              <a:rPr lang="fr-FR" sz="2000" dirty="0">
                <a:solidFill>
                  <a:srgbClr val="002060"/>
                </a:solidFill>
                <a:ea typeface="ＭＳ Ｐゴシック" charset="0"/>
              </a:rPr>
              <a:t> ICB: 15								- CIAD: 9</a:t>
            </a:r>
          </a:p>
          <a:p>
            <a:pPr lvl="1" eaLnBrk="1" hangingPunct="1">
              <a:buFontTx/>
              <a:buChar char="-"/>
            </a:pPr>
            <a:r>
              <a:rPr lang="fr-FR" sz="2000" dirty="0">
                <a:solidFill>
                  <a:srgbClr val="002060"/>
                </a:solidFill>
                <a:ea typeface="ＭＳ Ｐゴシック" charset="0"/>
              </a:rPr>
              <a:t> LIB: 14								- ELLIAD: 1	</a:t>
            </a:r>
          </a:p>
          <a:p>
            <a:pPr lvl="1" eaLnBrk="1" hangingPunct="1"/>
            <a:endParaRPr lang="fr-FR" sz="2000" dirty="0">
              <a:solidFill>
                <a:srgbClr val="002060"/>
              </a:solidFill>
              <a:ea typeface="ＭＳ Ｐゴシック" charset="0"/>
            </a:endParaRPr>
          </a:p>
          <a:p>
            <a:pPr eaLnBrk="1" hangingPunct="1"/>
            <a:r>
              <a:rPr lang="fr-FR" sz="2000" dirty="0">
                <a:solidFill>
                  <a:srgbClr val="002060"/>
                </a:solidFill>
                <a:ea typeface="ＭＳ Ｐゴシック" charset="0"/>
              </a:rPr>
              <a:t>Doctoral </a:t>
            </a:r>
            <a:r>
              <a:rPr lang="fr-FR" sz="2000" dirty="0" err="1">
                <a:solidFill>
                  <a:srgbClr val="002060"/>
                </a:solidFill>
                <a:ea typeface="ＭＳ Ｐゴシック" charset="0"/>
              </a:rPr>
              <a:t>enrollments</a:t>
            </a:r>
            <a:r>
              <a:rPr lang="fr-FR" sz="2000" dirty="0">
                <a:solidFill>
                  <a:srgbClr val="002060"/>
                </a:solidFill>
                <a:ea typeface="ＭＳ Ｐゴシック" charset="0"/>
              </a:rPr>
              <a:t> 2020/2021: </a:t>
            </a:r>
            <a:r>
              <a:rPr lang="fr-FR" sz="2000" b="1" dirty="0">
                <a:solidFill>
                  <a:srgbClr val="002060"/>
                </a:solidFill>
                <a:ea typeface="ＭＳ Ｐゴシック" charset="0"/>
              </a:rPr>
              <a:t>390</a:t>
            </a:r>
            <a:r>
              <a:rPr lang="fr-FR" sz="2000" dirty="0">
                <a:solidFill>
                  <a:srgbClr val="002060"/>
                </a:solidFill>
                <a:ea typeface="ＭＳ Ｐゴシック" charset="0"/>
              </a:rPr>
              <a:t>       </a:t>
            </a:r>
            <a:r>
              <a:rPr lang="fr-FR" sz="2000" dirty="0">
                <a:solidFill>
                  <a:srgbClr val="002060"/>
                </a:solidFill>
              </a:rPr>
              <a:t>Joint Supervision</a:t>
            </a:r>
            <a:r>
              <a:rPr lang="fr-FR" sz="2000" b="1" dirty="0">
                <a:solidFill>
                  <a:srgbClr val="002060"/>
                </a:solidFill>
              </a:rPr>
              <a:t>: 35</a:t>
            </a:r>
            <a:endParaRPr lang="fr-FR" sz="2000" dirty="0">
              <a:solidFill>
                <a:srgbClr val="002060"/>
              </a:solidFill>
              <a:ea typeface="ＭＳ Ｐゴシック" charset="0"/>
            </a:endParaRPr>
          </a:p>
          <a:p>
            <a:pPr lvl="1" eaLnBrk="1" hangingPunct="1">
              <a:buFontTx/>
              <a:buChar char="-"/>
            </a:pPr>
            <a:r>
              <a:rPr lang="fr-FR" sz="2000" dirty="0">
                <a:solidFill>
                  <a:srgbClr val="002060"/>
                </a:solidFill>
                <a:ea typeface="ＭＳ Ｐゴシック" charset="0"/>
              </a:rPr>
              <a:t>Control: 					- </a:t>
            </a:r>
            <a:r>
              <a:rPr lang="fr-FR" sz="2000" dirty="0" err="1">
                <a:solidFill>
                  <a:srgbClr val="002060"/>
                </a:solidFill>
                <a:ea typeface="ＭＳ Ｐゴシック" charset="0"/>
              </a:rPr>
              <a:t>Electrical</a:t>
            </a:r>
            <a:r>
              <a:rPr lang="fr-FR" sz="2000" dirty="0">
                <a:solidFill>
                  <a:srgbClr val="002060"/>
                </a:solidFill>
                <a:ea typeface="ＭＳ Ｐゴシック" charset="0"/>
              </a:rPr>
              <a:t> engineering: </a:t>
            </a:r>
          </a:p>
          <a:p>
            <a:pPr lvl="1" eaLnBrk="1" hangingPunct="1">
              <a:buFontTx/>
              <a:buChar char="-"/>
            </a:pPr>
            <a:r>
              <a:rPr lang="fr-FR" sz="2000" dirty="0" err="1">
                <a:solidFill>
                  <a:srgbClr val="002060"/>
                </a:solidFill>
                <a:ea typeface="ＭＳ Ｐゴシック" charset="0"/>
              </a:rPr>
              <a:t>Mechanics</a:t>
            </a:r>
            <a:r>
              <a:rPr lang="fr-FR" sz="2000" dirty="0">
                <a:solidFill>
                  <a:srgbClr val="002060"/>
                </a:solidFill>
                <a:ea typeface="ＭＳ Ｐゴシック" charset="0"/>
              </a:rPr>
              <a:t>: 					- </a:t>
            </a:r>
            <a:r>
              <a:rPr lang="fr-FR" sz="2000" dirty="0" err="1">
                <a:solidFill>
                  <a:srgbClr val="002060"/>
                </a:solidFill>
                <a:ea typeface="ＭＳ Ｐゴシック" charset="0"/>
              </a:rPr>
              <a:t>Optics</a:t>
            </a:r>
            <a:r>
              <a:rPr lang="fr-FR" sz="2000" dirty="0">
                <a:solidFill>
                  <a:srgbClr val="002060"/>
                </a:solidFill>
                <a:ea typeface="ＭＳ Ｐゴシック" charset="0"/>
              </a:rPr>
              <a:t>, </a:t>
            </a:r>
            <a:r>
              <a:rPr lang="fr-FR" sz="2000" dirty="0" err="1">
                <a:solidFill>
                  <a:srgbClr val="002060"/>
                </a:solidFill>
                <a:ea typeface="ＭＳ Ｐゴシック" charset="0"/>
              </a:rPr>
              <a:t>photonics</a:t>
            </a:r>
            <a:r>
              <a:rPr lang="fr-FR" sz="2000" dirty="0">
                <a:solidFill>
                  <a:srgbClr val="002060"/>
                </a:solidFill>
                <a:ea typeface="ＭＳ Ｐゴシック" charset="0"/>
              </a:rPr>
              <a:t>: </a:t>
            </a:r>
          </a:p>
          <a:p>
            <a:pPr lvl="1" eaLnBrk="1" hangingPunct="1">
              <a:buFontTx/>
              <a:buChar char="-"/>
            </a:pPr>
            <a:r>
              <a:rPr lang="fr-FR" sz="2000" dirty="0" err="1">
                <a:solidFill>
                  <a:srgbClr val="002060"/>
                </a:solidFill>
                <a:ea typeface="ＭＳ Ｐゴシック" charset="0"/>
              </a:rPr>
              <a:t>Material</a:t>
            </a:r>
            <a:r>
              <a:rPr lang="fr-FR" sz="2000" dirty="0">
                <a:solidFill>
                  <a:srgbClr val="002060"/>
                </a:solidFill>
                <a:ea typeface="ＭＳ Ｐゴシック" charset="0"/>
              </a:rPr>
              <a:t>: 					- </a:t>
            </a:r>
            <a:r>
              <a:rPr lang="fr-FR" sz="2000" dirty="0" err="1">
                <a:solidFill>
                  <a:srgbClr val="002060"/>
                </a:solidFill>
                <a:ea typeface="ＭＳ Ｐゴシック" charset="0"/>
              </a:rPr>
              <a:t>Microtechnics</a:t>
            </a:r>
            <a:r>
              <a:rPr lang="fr-FR" sz="2000" dirty="0">
                <a:solidFill>
                  <a:srgbClr val="002060"/>
                </a:solidFill>
                <a:ea typeface="ＭＳ Ｐゴシック" charset="0"/>
              </a:rPr>
              <a:t>: </a:t>
            </a:r>
          </a:p>
          <a:p>
            <a:pPr lvl="1" eaLnBrk="1" hangingPunct="1">
              <a:buFontTx/>
              <a:buChar char="-"/>
            </a:pPr>
            <a:r>
              <a:rPr lang="fr-FR" sz="2000" dirty="0" err="1">
                <a:solidFill>
                  <a:srgbClr val="002060"/>
                </a:solidFill>
                <a:ea typeface="ＭＳ Ｐゴシック" charset="0"/>
              </a:rPr>
              <a:t>Energy</a:t>
            </a:r>
            <a:r>
              <a:rPr lang="fr-FR" sz="2000" dirty="0">
                <a:solidFill>
                  <a:srgbClr val="002060"/>
                </a:solidFill>
                <a:ea typeface="ＭＳ Ｐゴシック" charset="0"/>
              </a:rPr>
              <a:t>: 					- Computer sciences: </a:t>
            </a:r>
          </a:p>
          <a:p>
            <a:pPr lvl="1" eaLnBrk="1" hangingPunct="1">
              <a:buFontTx/>
              <a:buChar char="-"/>
            </a:pPr>
            <a:r>
              <a:rPr lang="fr-FR" sz="2000" dirty="0" err="1">
                <a:solidFill>
                  <a:srgbClr val="002060"/>
                </a:solidFill>
                <a:ea typeface="ＭＳ Ｐゴシック" charset="0"/>
              </a:rPr>
              <a:t>Energy</a:t>
            </a:r>
            <a:r>
              <a:rPr lang="fr-FR" sz="2000" dirty="0">
                <a:solidFill>
                  <a:srgbClr val="002060"/>
                </a:solidFill>
                <a:ea typeface="ＭＳ Ｐゴシック" charset="0"/>
              </a:rPr>
              <a:t> and </a:t>
            </a:r>
            <a:r>
              <a:rPr lang="fr-FR" sz="2000" dirty="0" err="1">
                <a:solidFill>
                  <a:srgbClr val="002060"/>
                </a:solidFill>
                <a:ea typeface="ＭＳ Ｐゴシック" charset="0"/>
              </a:rPr>
              <a:t>mechanics</a:t>
            </a:r>
            <a:r>
              <a:rPr lang="fr-FR" sz="2000" dirty="0">
                <a:solidFill>
                  <a:srgbClr val="002060"/>
                </a:solidFill>
                <a:ea typeface="ＭＳ Ｐゴシック" charset="0"/>
              </a:rPr>
              <a:t>: 		- Instrumentation: </a:t>
            </a:r>
          </a:p>
          <a:p>
            <a:pPr lvl="1" eaLnBrk="1" hangingPunct="1">
              <a:buFontTx/>
              <a:buChar char="-"/>
            </a:pPr>
            <a:endParaRPr lang="fr-FR" sz="2000" dirty="0">
              <a:solidFill>
                <a:srgbClr val="002060"/>
              </a:solidFill>
              <a:ea typeface="ＭＳ Ｐゴシック" charset="0"/>
            </a:endParaRPr>
          </a:p>
          <a:p>
            <a:pPr eaLnBrk="1" hangingPunct="1"/>
            <a:r>
              <a:rPr lang="fr-FR" sz="2000" dirty="0" err="1">
                <a:solidFill>
                  <a:srgbClr val="002060"/>
                </a:solidFill>
              </a:rPr>
              <a:t>Defended</a:t>
            </a:r>
            <a:r>
              <a:rPr lang="fr-FR" sz="2000" dirty="0">
                <a:solidFill>
                  <a:srgbClr val="002060"/>
                </a:solidFill>
              </a:rPr>
              <a:t> </a:t>
            </a:r>
            <a:r>
              <a:rPr lang="fr-FR" sz="2000" dirty="0" err="1">
                <a:solidFill>
                  <a:srgbClr val="002060"/>
                </a:solidFill>
              </a:rPr>
              <a:t>thesis</a:t>
            </a:r>
            <a:r>
              <a:rPr lang="fr-FR" sz="2000" dirty="0">
                <a:solidFill>
                  <a:srgbClr val="002060"/>
                </a:solidFill>
              </a:rPr>
              <a:t> in 2021: </a:t>
            </a:r>
            <a:r>
              <a:rPr lang="fr-FR" sz="2000" b="1" dirty="0">
                <a:solidFill>
                  <a:srgbClr val="002060"/>
                </a:solidFill>
              </a:rPr>
              <a:t>65  </a:t>
            </a:r>
            <a:r>
              <a:rPr lang="fr-FR" sz="2000" dirty="0" err="1">
                <a:solidFill>
                  <a:srgbClr val="002060"/>
                </a:solidFill>
              </a:rPr>
              <a:t>Defended</a:t>
            </a:r>
            <a:r>
              <a:rPr lang="fr-FR" sz="2000" dirty="0">
                <a:solidFill>
                  <a:srgbClr val="002060"/>
                </a:solidFill>
              </a:rPr>
              <a:t> </a:t>
            </a:r>
            <a:r>
              <a:rPr lang="fr-FR" sz="2000" dirty="0" err="1">
                <a:solidFill>
                  <a:srgbClr val="002060"/>
                </a:solidFill>
              </a:rPr>
              <a:t>thesis</a:t>
            </a:r>
            <a:r>
              <a:rPr lang="fr-FR" sz="2000" dirty="0">
                <a:solidFill>
                  <a:srgbClr val="002060"/>
                </a:solidFill>
              </a:rPr>
              <a:t> in 2020</a:t>
            </a:r>
            <a:r>
              <a:rPr lang="fr-FR" sz="2000" b="1" dirty="0">
                <a:solidFill>
                  <a:srgbClr val="002060"/>
                </a:solidFill>
              </a:rPr>
              <a:t>: 85</a:t>
            </a:r>
          </a:p>
          <a:p>
            <a:pPr eaLnBrk="1" hangingPunct="1"/>
            <a:r>
              <a:rPr lang="fr-FR" sz="2000" dirty="0" err="1">
                <a:solidFill>
                  <a:srgbClr val="002060"/>
                </a:solidFill>
              </a:rPr>
              <a:t>Average</a:t>
            </a:r>
            <a:r>
              <a:rPr lang="fr-FR" sz="2000" dirty="0">
                <a:solidFill>
                  <a:srgbClr val="002060"/>
                </a:solidFill>
              </a:rPr>
              <a:t> duration of a PhD      </a:t>
            </a:r>
            <a:r>
              <a:rPr lang="fr-FR" sz="2000" dirty="0" err="1">
                <a:solidFill>
                  <a:srgbClr val="002060"/>
                </a:solidFill>
              </a:rPr>
              <a:t>currently</a:t>
            </a:r>
            <a:r>
              <a:rPr lang="fr-FR" sz="2000" dirty="0">
                <a:solidFill>
                  <a:srgbClr val="002060"/>
                </a:solidFill>
              </a:rPr>
              <a:t>: </a:t>
            </a:r>
            <a:r>
              <a:rPr lang="fr-FR" sz="2000" b="1" dirty="0">
                <a:solidFill>
                  <a:srgbClr val="002060"/>
                </a:solidFill>
              </a:rPr>
              <a:t>41 </a:t>
            </a:r>
            <a:r>
              <a:rPr lang="fr-FR" sz="2000" b="1" dirty="0" err="1">
                <a:solidFill>
                  <a:srgbClr val="002060"/>
                </a:solidFill>
              </a:rPr>
              <a:t>months</a:t>
            </a:r>
            <a:endParaRPr lang="fr-FR" sz="2000" b="1" dirty="0">
              <a:solidFill>
                <a:srgbClr val="002060"/>
              </a:solidFill>
            </a:endParaRPr>
          </a:p>
          <a:p>
            <a:pPr eaLnBrk="1" hangingPunct="1"/>
            <a:r>
              <a:rPr lang="fr-FR" sz="2000" dirty="0">
                <a:solidFill>
                  <a:srgbClr val="002060"/>
                </a:solidFill>
                <a:sym typeface="Wingdings" panose="05000000000000000000" pitchFamily="2" charset="2"/>
              </a:rPr>
              <a:t>			 </a:t>
            </a:r>
            <a:r>
              <a:rPr lang="fr-FR" sz="2000" dirty="0">
                <a:solidFill>
                  <a:srgbClr val="002060"/>
                </a:solidFill>
              </a:rPr>
              <a:t>objective: max </a:t>
            </a:r>
            <a:r>
              <a:rPr lang="fr-FR" sz="2000" b="1" dirty="0">
                <a:solidFill>
                  <a:srgbClr val="002060"/>
                </a:solidFill>
              </a:rPr>
              <a:t>40 </a:t>
            </a:r>
            <a:r>
              <a:rPr lang="fr-FR" sz="2000" b="1" dirty="0" err="1">
                <a:solidFill>
                  <a:srgbClr val="002060"/>
                </a:solidFill>
              </a:rPr>
              <a:t>months</a:t>
            </a:r>
            <a:endParaRPr lang="fr-FR" sz="2000" b="1" dirty="0">
              <a:solidFill>
                <a:srgbClr val="002060"/>
              </a:solidFill>
            </a:endParaRPr>
          </a:p>
        </p:txBody>
      </p:sp>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3760" y="0"/>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5285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14</a:t>
            </a:fld>
            <a:endParaRPr lang="en-GB" dirty="0"/>
          </a:p>
        </p:txBody>
      </p:sp>
      <p:sp>
        <p:nvSpPr>
          <p:cNvPr id="21"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6" name="Text Box 1"/>
          <p:cNvSpPr txBox="1">
            <a:spLocks noChangeArrowheads="1"/>
          </p:cNvSpPr>
          <p:nvPr/>
        </p:nvSpPr>
        <p:spPr bwMode="auto">
          <a:xfrm>
            <a:off x="1150143" y="189546"/>
            <a:ext cx="6843713" cy="808038"/>
          </a:xfrm>
          <a:prstGeom prst="rect">
            <a:avLst/>
          </a:prstGeom>
          <a:noFill/>
          <a:ln w="9525">
            <a:noFill/>
            <a:round/>
            <a:headEnd/>
            <a:tailEnd/>
          </a:ln>
        </p:spPr>
        <p:txBody>
          <a:bodyPr lIns="90000" tIns="46800" rIns="90000" bIns="46800" anchor="ctr">
            <a:prstTxWarp prst="textNoShape">
              <a:avLst/>
            </a:prstTxWarp>
          </a:bodyPr>
          <a:lstStyle/>
          <a:p>
            <a:pPr algn="ctr">
              <a:buClr>
                <a:srgbClr val="CC0000"/>
              </a:buClr>
              <a:buFont typeface="Arial" pitchFamily="-83"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70C0"/>
                </a:solidFill>
                <a:ea typeface="Arial Unicode MS" pitchFamily="-83" charset="0"/>
                <a:cs typeface="Arial Unicode MS" pitchFamily="-83" charset="0"/>
              </a:rPr>
              <a:t>What is your PhD graduate school ?</a:t>
            </a:r>
          </a:p>
        </p:txBody>
      </p:sp>
      <p:sp>
        <p:nvSpPr>
          <p:cNvPr id="7" name="Rectangle 1"/>
          <p:cNvSpPr>
            <a:spLocks noChangeArrowheads="1"/>
          </p:cNvSpPr>
          <p:nvPr/>
        </p:nvSpPr>
        <p:spPr bwMode="auto">
          <a:xfrm>
            <a:off x="3779838" y="1931988"/>
            <a:ext cx="184150" cy="457200"/>
          </a:xfrm>
          <a:prstGeom prst="rect">
            <a:avLst/>
          </a:prstGeom>
          <a:noFill/>
          <a:ln w="9525">
            <a:noFill/>
            <a:round/>
            <a:headEnd/>
            <a:tailEnd/>
          </a:ln>
        </p:spPr>
        <p:txBody>
          <a:bodyPr wrap="none" anchor="ctr">
            <a:prstTxWarp prst="textNoShape">
              <a:avLst/>
            </a:prstTxWarp>
          </a:bodyPr>
          <a:lstStyle/>
          <a:p>
            <a:endParaRPr lang="fr-FR"/>
          </a:p>
        </p:txBody>
      </p:sp>
      <p:sp>
        <p:nvSpPr>
          <p:cNvPr id="8"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9" name="Rectangle 1"/>
          <p:cNvSpPr>
            <a:spLocks noChangeArrowheads="1"/>
          </p:cNvSpPr>
          <p:nvPr/>
        </p:nvSpPr>
        <p:spPr bwMode="auto">
          <a:xfrm>
            <a:off x="3779838" y="1931988"/>
            <a:ext cx="184150" cy="457200"/>
          </a:xfrm>
          <a:prstGeom prst="rect">
            <a:avLst/>
          </a:prstGeom>
          <a:noFill/>
          <a:ln w="9525">
            <a:noFill/>
            <a:round/>
            <a:headEnd/>
            <a:tailEnd/>
          </a:ln>
        </p:spPr>
        <p:txBody>
          <a:bodyPr wrap="none" anchor="ctr">
            <a:prstTxWarp prst="textNoShape">
              <a:avLst/>
            </a:prstTxWarp>
          </a:bodyPr>
          <a:lstStyle/>
          <a:p>
            <a:endParaRPr lang="fr-FR"/>
          </a:p>
        </p:txBody>
      </p:sp>
      <p:sp>
        <p:nvSpPr>
          <p:cNvPr id="10"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11" name="Rectangle 4"/>
          <p:cNvSpPr>
            <a:spLocks noChangeArrowheads="1"/>
          </p:cNvSpPr>
          <p:nvPr/>
        </p:nvSpPr>
        <p:spPr bwMode="auto">
          <a:xfrm>
            <a:off x="1588" y="4808538"/>
            <a:ext cx="180975" cy="641350"/>
          </a:xfrm>
          <a:prstGeom prst="rect">
            <a:avLst/>
          </a:prstGeom>
          <a:noFill/>
          <a:ln w="9525">
            <a:noFill/>
            <a:round/>
            <a:headEnd/>
            <a:tailEnd/>
          </a:ln>
        </p:spPr>
        <p:txBody>
          <a:bodyPr wrap="none" lIns="90000" tIns="46800" rIns="90000" bIns="46800" anchor="ctr">
            <a:prstTxWarp prst="textNoShape">
              <a:avLst/>
            </a:prstTxWarp>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br>
              <a:rPr lang="en-GB" sz="1200">
                <a:solidFill>
                  <a:srgbClr val="000000"/>
                </a:solidFill>
                <a:ea typeface="Times New Roman" pitchFamily="-1" charset="0"/>
                <a:cs typeface="Times New Roman" pitchFamily="-1" charset="0"/>
              </a:rPr>
            </a:br>
            <a:endParaRPr lang="en-GB" sz="1200">
              <a:solidFill>
                <a:srgbClr val="000000"/>
              </a:solidFill>
              <a:ea typeface="Times New Roman" pitchFamily="-1" charset="0"/>
              <a:cs typeface="Times New Roman" pitchFamily="-1" charset="0"/>
            </a:endParaRPr>
          </a:p>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200">
              <a:solidFill>
                <a:srgbClr val="000000"/>
              </a:solidFill>
              <a:ea typeface="Times New Roman" pitchFamily="-1" charset="0"/>
              <a:cs typeface="Times New Roman" pitchFamily="-1" charset="0"/>
            </a:endParaRPr>
          </a:p>
        </p:txBody>
      </p:sp>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3760" y="0"/>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16" name="Graphique 15"/>
          <p:cNvGraphicFramePr>
            <a:graphicFrameLocks noChangeAspect="1"/>
          </p:cNvGraphicFramePr>
          <p:nvPr>
            <p:extLst>
              <p:ext uri="{D42A27DB-BD31-4B8C-83A1-F6EECF244321}">
                <p14:modId xmlns:p14="http://schemas.microsoft.com/office/powerpoint/2010/main" val="490587484"/>
              </p:ext>
            </p:extLst>
          </p:nvPr>
        </p:nvGraphicFramePr>
        <p:xfrm>
          <a:off x="467544" y="1183635"/>
          <a:ext cx="9113605" cy="54681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67079060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15</a:t>
            </a:fld>
            <a:endParaRPr lang="en-GB" dirty="0"/>
          </a:p>
        </p:txBody>
      </p:sp>
      <p:sp>
        <p:nvSpPr>
          <p:cNvPr id="21"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6" name="Text Box 1"/>
          <p:cNvSpPr txBox="1">
            <a:spLocks noChangeArrowheads="1"/>
          </p:cNvSpPr>
          <p:nvPr/>
        </p:nvSpPr>
        <p:spPr bwMode="auto">
          <a:xfrm>
            <a:off x="1028080" y="160242"/>
            <a:ext cx="6843713" cy="808038"/>
          </a:xfrm>
          <a:prstGeom prst="rect">
            <a:avLst/>
          </a:prstGeom>
          <a:noFill/>
          <a:ln w="9525">
            <a:noFill/>
            <a:round/>
            <a:headEnd/>
            <a:tailEnd/>
          </a:ln>
        </p:spPr>
        <p:txBody>
          <a:bodyPr lIns="90000" tIns="46800" rIns="90000" bIns="46800" anchor="ctr">
            <a:prstTxWarp prst="textNoShape">
              <a:avLst/>
            </a:prstTxWarp>
          </a:bodyPr>
          <a:lstStyle/>
          <a:p>
            <a:pPr algn="ctr">
              <a:buClr>
                <a:srgbClr val="CC0000"/>
              </a:buClr>
              <a:buFont typeface="Arial" pitchFamily="-83"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70C0"/>
                </a:solidFill>
                <a:ea typeface="Arial Unicode MS" pitchFamily="-83" charset="0"/>
                <a:cs typeface="Arial Unicode MS" pitchFamily="-83" charset="0"/>
              </a:rPr>
              <a:t>What is your Doctoral School ?</a:t>
            </a:r>
          </a:p>
        </p:txBody>
      </p:sp>
      <p:sp>
        <p:nvSpPr>
          <p:cNvPr id="7" name="Rectangle 1"/>
          <p:cNvSpPr>
            <a:spLocks noChangeArrowheads="1"/>
          </p:cNvSpPr>
          <p:nvPr/>
        </p:nvSpPr>
        <p:spPr bwMode="auto">
          <a:xfrm>
            <a:off x="3779838" y="1931988"/>
            <a:ext cx="184150" cy="457200"/>
          </a:xfrm>
          <a:prstGeom prst="rect">
            <a:avLst/>
          </a:prstGeom>
          <a:noFill/>
          <a:ln w="9525">
            <a:noFill/>
            <a:round/>
            <a:headEnd/>
            <a:tailEnd/>
          </a:ln>
        </p:spPr>
        <p:txBody>
          <a:bodyPr wrap="none" anchor="ctr">
            <a:prstTxWarp prst="textNoShape">
              <a:avLst/>
            </a:prstTxWarp>
          </a:bodyPr>
          <a:lstStyle/>
          <a:p>
            <a:endParaRPr lang="fr-FR"/>
          </a:p>
        </p:txBody>
      </p:sp>
      <p:sp>
        <p:nvSpPr>
          <p:cNvPr id="8"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9" name="Rectangle 1"/>
          <p:cNvSpPr>
            <a:spLocks noChangeArrowheads="1"/>
          </p:cNvSpPr>
          <p:nvPr/>
        </p:nvSpPr>
        <p:spPr bwMode="auto">
          <a:xfrm>
            <a:off x="3779838" y="1931988"/>
            <a:ext cx="184150" cy="457200"/>
          </a:xfrm>
          <a:prstGeom prst="rect">
            <a:avLst/>
          </a:prstGeom>
          <a:noFill/>
          <a:ln w="9525">
            <a:noFill/>
            <a:round/>
            <a:headEnd/>
            <a:tailEnd/>
          </a:ln>
        </p:spPr>
        <p:txBody>
          <a:bodyPr wrap="none" anchor="ctr">
            <a:prstTxWarp prst="textNoShape">
              <a:avLst/>
            </a:prstTxWarp>
          </a:bodyPr>
          <a:lstStyle/>
          <a:p>
            <a:endParaRPr lang="fr-FR"/>
          </a:p>
        </p:txBody>
      </p:sp>
      <p:sp>
        <p:nvSpPr>
          <p:cNvPr id="10"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11" name="Rectangle 4"/>
          <p:cNvSpPr>
            <a:spLocks noChangeArrowheads="1"/>
          </p:cNvSpPr>
          <p:nvPr/>
        </p:nvSpPr>
        <p:spPr bwMode="auto">
          <a:xfrm>
            <a:off x="1588" y="4808538"/>
            <a:ext cx="180975" cy="641350"/>
          </a:xfrm>
          <a:prstGeom prst="rect">
            <a:avLst/>
          </a:prstGeom>
          <a:noFill/>
          <a:ln w="9525">
            <a:noFill/>
            <a:round/>
            <a:headEnd/>
            <a:tailEnd/>
          </a:ln>
        </p:spPr>
        <p:txBody>
          <a:bodyPr wrap="none" lIns="90000" tIns="46800" rIns="90000" bIns="46800" anchor="ctr">
            <a:prstTxWarp prst="textNoShape">
              <a:avLst/>
            </a:prstTxWarp>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br>
              <a:rPr lang="en-GB" sz="1200">
                <a:solidFill>
                  <a:srgbClr val="000000"/>
                </a:solidFill>
                <a:ea typeface="Times New Roman" pitchFamily="-1" charset="0"/>
                <a:cs typeface="Times New Roman" pitchFamily="-1" charset="0"/>
              </a:rPr>
            </a:br>
            <a:endParaRPr lang="en-GB" sz="1200">
              <a:solidFill>
                <a:srgbClr val="000000"/>
              </a:solidFill>
              <a:ea typeface="Times New Roman" pitchFamily="-1" charset="0"/>
              <a:cs typeface="Times New Roman" pitchFamily="-1" charset="0"/>
            </a:endParaRPr>
          </a:p>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200">
              <a:solidFill>
                <a:srgbClr val="000000"/>
              </a:solidFill>
              <a:ea typeface="Times New Roman" pitchFamily="-1" charset="0"/>
              <a:cs typeface="Times New Roman" pitchFamily="-1" charset="0"/>
            </a:endParaRPr>
          </a:p>
        </p:txBody>
      </p:sp>
      <p:sp>
        <p:nvSpPr>
          <p:cNvPr id="48" name="ZoneTexte 10"/>
          <p:cNvSpPr txBox="1">
            <a:spLocks noChangeArrowheads="1"/>
          </p:cNvSpPr>
          <p:nvPr/>
        </p:nvSpPr>
        <p:spPr bwMode="auto">
          <a:xfrm>
            <a:off x="218549" y="762000"/>
            <a:ext cx="4010595" cy="11449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lvl="1" eaLnBrk="1" hangingPunct="1">
              <a:buFontTx/>
              <a:buChar char="-"/>
            </a:pPr>
            <a:endParaRPr lang="fr-FR" sz="1800" dirty="0">
              <a:solidFill>
                <a:schemeClr val="tx1"/>
              </a:solidFill>
              <a:ea typeface="ＭＳ Ｐゴシック" charset="0"/>
            </a:endParaRPr>
          </a:p>
          <a:p>
            <a:pPr eaLnBrk="1" hangingPunct="1"/>
            <a:r>
              <a:rPr lang="fr-FR" sz="1800" dirty="0">
                <a:solidFill>
                  <a:schemeClr val="tx1"/>
                </a:solidFill>
              </a:rPr>
              <a:t>SPIM PhD </a:t>
            </a:r>
            <a:r>
              <a:rPr lang="fr-FR" sz="1800" dirty="0" err="1">
                <a:solidFill>
                  <a:schemeClr val="tx1"/>
                </a:solidFill>
              </a:rPr>
              <a:t>Students</a:t>
            </a:r>
            <a:r>
              <a:rPr lang="fr-FR" sz="1800" dirty="0">
                <a:solidFill>
                  <a:schemeClr val="tx1"/>
                </a:solidFill>
              </a:rPr>
              <a:t>:   </a:t>
            </a:r>
          </a:p>
          <a:p>
            <a:pPr eaLnBrk="1" hangingPunct="1"/>
            <a:r>
              <a:rPr lang="fr-FR" sz="1800" dirty="0">
                <a:solidFill>
                  <a:schemeClr val="tx1"/>
                </a:solidFill>
              </a:rPr>
              <a:t> </a:t>
            </a:r>
            <a:r>
              <a:rPr lang="fr-FR" sz="1800" b="1" dirty="0">
                <a:solidFill>
                  <a:schemeClr val="tx1"/>
                </a:solidFill>
              </a:rPr>
              <a:t>390 </a:t>
            </a:r>
            <a:r>
              <a:rPr lang="fr-FR" sz="1800" dirty="0">
                <a:solidFill>
                  <a:schemeClr val="tx1"/>
                </a:solidFill>
              </a:rPr>
              <a:t>(2020-21)</a:t>
            </a:r>
            <a:r>
              <a:rPr lang="fr-FR" sz="1800" b="1" dirty="0">
                <a:solidFill>
                  <a:schemeClr val="tx1"/>
                </a:solidFill>
              </a:rPr>
              <a:t>	47 </a:t>
            </a:r>
            <a:r>
              <a:rPr lang="fr-FR" sz="1800" b="1" dirty="0" err="1">
                <a:solidFill>
                  <a:schemeClr val="tx1"/>
                </a:solidFill>
              </a:rPr>
              <a:t>nationalities</a:t>
            </a:r>
            <a:r>
              <a:rPr lang="fr-FR" sz="1800" b="1" dirty="0">
                <a:solidFill>
                  <a:schemeClr val="tx1"/>
                </a:solidFill>
              </a:rPr>
              <a:t>	</a:t>
            </a:r>
          </a:p>
          <a:p>
            <a:pPr eaLnBrk="1" hangingPunct="1"/>
            <a:r>
              <a:rPr lang="fr-FR" sz="1800" b="1" dirty="0">
                <a:solidFill>
                  <a:schemeClr val="tx1"/>
                </a:solidFill>
              </a:rPr>
              <a:t> </a:t>
            </a:r>
            <a:r>
              <a:rPr lang="fr-FR" sz="1800" b="1" dirty="0">
                <a:solidFill>
                  <a:srgbClr val="FF0000"/>
                </a:solidFill>
              </a:rPr>
              <a:t>XXX</a:t>
            </a:r>
            <a:r>
              <a:rPr lang="fr-FR" sz="1800" dirty="0">
                <a:solidFill>
                  <a:schemeClr val="tx1"/>
                </a:solidFill>
              </a:rPr>
              <a:t> (2021-22 at 2021-11-15) </a:t>
            </a:r>
          </a:p>
        </p:txBody>
      </p:sp>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3760" y="0"/>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24" name="Graphique 23"/>
          <p:cNvGraphicFramePr>
            <a:graphicFrameLocks noChangeAspect="1"/>
          </p:cNvGraphicFramePr>
          <p:nvPr>
            <p:extLst>
              <p:ext uri="{D42A27DB-BD31-4B8C-83A1-F6EECF244321}">
                <p14:modId xmlns:p14="http://schemas.microsoft.com/office/powerpoint/2010/main" val="2926796530"/>
              </p:ext>
            </p:extLst>
          </p:nvPr>
        </p:nvGraphicFramePr>
        <p:xfrm>
          <a:off x="5816280" y="4919782"/>
          <a:ext cx="2958858" cy="252115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5" name="Graphique 24"/>
          <p:cNvGraphicFramePr>
            <a:graphicFrameLocks/>
          </p:cNvGraphicFramePr>
          <p:nvPr>
            <p:extLst>
              <p:ext uri="{D42A27DB-BD31-4B8C-83A1-F6EECF244321}">
                <p14:modId xmlns:p14="http://schemas.microsoft.com/office/powerpoint/2010/main" val="3364796643"/>
              </p:ext>
            </p:extLst>
          </p:nvPr>
        </p:nvGraphicFramePr>
        <p:xfrm>
          <a:off x="5798822" y="2728094"/>
          <a:ext cx="2959200" cy="252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6" name="Graphique 25"/>
          <p:cNvGraphicFramePr>
            <a:graphicFrameLocks noChangeAspect="1"/>
          </p:cNvGraphicFramePr>
          <p:nvPr>
            <p:extLst>
              <p:ext uri="{D42A27DB-BD31-4B8C-83A1-F6EECF244321}">
                <p14:modId xmlns:p14="http://schemas.microsoft.com/office/powerpoint/2010/main" val="146943584"/>
              </p:ext>
            </p:extLst>
          </p:nvPr>
        </p:nvGraphicFramePr>
        <p:xfrm>
          <a:off x="5921875" y="807705"/>
          <a:ext cx="2713095" cy="242661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7" name="Graphique 26"/>
          <p:cNvGraphicFramePr>
            <a:graphicFrameLocks noChangeAspect="1"/>
          </p:cNvGraphicFramePr>
          <p:nvPr>
            <p:extLst>
              <p:ext uri="{D42A27DB-BD31-4B8C-83A1-F6EECF244321}">
                <p14:modId xmlns:p14="http://schemas.microsoft.com/office/powerpoint/2010/main" val="1342463943"/>
              </p:ext>
            </p:extLst>
          </p:nvPr>
        </p:nvGraphicFramePr>
        <p:xfrm>
          <a:off x="202107" y="2083260"/>
          <a:ext cx="6000000" cy="4514091"/>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4403303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16</a:t>
            </a:fld>
            <a:endParaRPr lang="en-GB" dirty="0"/>
          </a:p>
        </p:txBody>
      </p:sp>
      <p:sp>
        <p:nvSpPr>
          <p:cNvPr id="21"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7" name="Text Box 1"/>
          <p:cNvSpPr txBox="1">
            <a:spLocks noChangeArrowheads="1"/>
          </p:cNvSpPr>
          <p:nvPr/>
        </p:nvSpPr>
        <p:spPr bwMode="auto">
          <a:xfrm>
            <a:off x="2480815" y="116632"/>
            <a:ext cx="4251425" cy="808038"/>
          </a:xfrm>
          <a:prstGeom prst="rect">
            <a:avLst/>
          </a:prstGeom>
          <a:noFill/>
          <a:ln w="9525">
            <a:noFill/>
            <a:round/>
            <a:headEnd/>
            <a:tailEnd/>
          </a:ln>
        </p:spPr>
        <p:txBody>
          <a:bodyPr lIns="90000" tIns="46800" rIns="90000" bIns="46800" anchor="ctr">
            <a:prstTxWarp prst="textNoShape">
              <a:avLst/>
            </a:prstTxWarp>
          </a:bodyPr>
          <a:lstStyle/>
          <a:p>
            <a:r>
              <a:rPr lang="fr-FR" b="1" dirty="0" err="1">
                <a:solidFill>
                  <a:srgbClr val="0070C0"/>
                </a:solidFill>
                <a:ea typeface="Arial Unicode MS" pitchFamily="-83" charset="0"/>
                <a:cs typeface="Arial Unicode MS" pitchFamily="-83" charset="0"/>
              </a:rPr>
              <a:t>PhD</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contracts</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procedures</a:t>
            </a:r>
            <a:r>
              <a:rPr lang="fr-FR" b="1" dirty="0">
                <a:solidFill>
                  <a:srgbClr val="0070C0"/>
                </a:solidFill>
                <a:ea typeface="Arial Unicode MS" pitchFamily="-83" charset="0"/>
                <a:cs typeface="Arial Unicode MS" pitchFamily="-83" charset="0"/>
              </a:rPr>
              <a:t>)</a:t>
            </a:r>
          </a:p>
        </p:txBody>
      </p:sp>
      <p:sp>
        <p:nvSpPr>
          <p:cNvPr id="8" name="ZoneTexte 7"/>
          <p:cNvSpPr txBox="1">
            <a:spLocks noChangeArrowheads="1"/>
          </p:cNvSpPr>
          <p:nvPr/>
        </p:nvSpPr>
        <p:spPr bwMode="auto">
          <a:xfrm>
            <a:off x="467544" y="1155716"/>
            <a:ext cx="7751440" cy="1556836"/>
          </a:xfrm>
          <a:prstGeom prst="rect">
            <a:avLst/>
          </a:prstGeom>
          <a:noFill/>
          <a:ln w="9525">
            <a:noFill/>
            <a:miter lim="800000"/>
            <a:headEnd/>
            <a:tailEnd/>
          </a:ln>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0"/>
              </a:spcAft>
            </a:pPr>
            <a:r>
              <a:rPr lang="fr-FR" sz="2000" b="1" dirty="0">
                <a:solidFill>
                  <a:srgbClr val="002060"/>
                </a:solidFill>
                <a:latin typeface="Times New Roman" panose="02020603050405020304" pitchFamily="18" charset="0"/>
                <a:cs typeface="Times New Roman" panose="02020603050405020304" pitchFamily="18" charset="0"/>
              </a:rPr>
              <a:t>As PhD </a:t>
            </a:r>
            <a:r>
              <a:rPr lang="fr-FR" sz="2000" b="1" dirty="0" err="1">
                <a:solidFill>
                  <a:srgbClr val="002060"/>
                </a:solidFill>
                <a:latin typeface="Times New Roman" panose="02020603050405020304" pitchFamily="18" charset="0"/>
                <a:cs typeface="Times New Roman" panose="02020603050405020304" pitchFamily="18" charset="0"/>
              </a:rPr>
              <a:t>student</a:t>
            </a:r>
            <a:r>
              <a:rPr lang="fr-FR" sz="2000" b="1" dirty="0">
                <a:solidFill>
                  <a:srgbClr val="002060"/>
                </a:solidFill>
                <a:latin typeface="Times New Roman" panose="02020603050405020304" pitchFamily="18" charset="0"/>
                <a:cs typeface="Times New Roman" panose="02020603050405020304" pitchFamily="18" charset="0"/>
              </a:rPr>
              <a:t>, </a:t>
            </a:r>
            <a:r>
              <a:rPr lang="fr-FR" sz="2000" b="1" dirty="0" err="1">
                <a:solidFill>
                  <a:srgbClr val="002060"/>
                </a:solidFill>
                <a:latin typeface="Times New Roman" panose="02020603050405020304" pitchFamily="18" charset="0"/>
                <a:cs typeface="Times New Roman" panose="02020603050405020304" pitchFamily="18" charset="0"/>
              </a:rPr>
              <a:t>you</a:t>
            </a:r>
            <a:r>
              <a:rPr lang="fr-FR" sz="2000" b="1" dirty="0">
                <a:solidFill>
                  <a:srgbClr val="002060"/>
                </a:solidFill>
                <a:latin typeface="Times New Roman" panose="02020603050405020304" pitchFamily="18" charset="0"/>
                <a:cs typeface="Times New Roman" panose="02020603050405020304" pitchFamily="18" charset="0"/>
              </a:rPr>
              <a:t> are in the </a:t>
            </a:r>
            <a:r>
              <a:rPr lang="fr-FR" sz="2000" b="1" dirty="0" err="1">
                <a:solidFill>
                  <a:srgbClr val="002060"/>
                </a:solidFill>
                <a:latin typeface="Times New Roman" panose="02020603050405020304" pitchFamily="18" charset="0"/>
                <a:cs typeface="Times New Roman" panose="02020603050405020304" pitchFamily="18" charset="0"/>
              </a:rPr>
              <a:t>same</a:t>
            </a:r>
            <a:r>
              <a:rPr lang="fr-FR" sz="2000" b="1" dirty="0">
                <a:solidFill>
                  <a:srgbClr val="002060"/>
                </a:solidFill>
                <a:latin typeface="Times New Roman" panose="02020603050405020304" pitchFamily="18" charset="0"/>
                <a:cs typeface="Times New Roman" panose="02020603050405020304" pitchFamily="18" charset="0"/>
              </a:rPr>
              <a:t> time :</a:t>
            </a:r>
          </a:p>
          <a:p>
            <a:pPr marL="342900" indent="-342900" eaLnBrk="1" hangingPunct="1">
              <a:spcAft>
                <a:spcPts val="0"/>
              </a:spcAft>
              <a:buFontTx/>
              <a:buChar char="-"/>
            </a:pPr>
            <a:r>
              <a:rPr lang="fr-FR" sz="2000" dirty="0">
                <a:solidFill>
                  <a:srgbClr val="002060"/>
                </a:solidFill>
                <a:latin typeface="Times New Roman" panose="02020603050405020304" pitchFamily="18" charset="0"/>
                <a:cs typeface="Times New Roman" panose="02020603050405020304" pitchFamily="18" charset="0"/>
              </a:rPr>
              <a:t>A  </a:t>
            </a:r>
            <a:r>
              <a:rPr lang="fr-FR" sz="2000" dirty="0" err="1">
                <a:solidFill>
                  <a:srgbClr val="002060"/>
                </a:solidFill>
                <a:latin typeface="Times New Roman" panose="02020603050405020304" pitchFamily="18" charset="0"/>
                <a:cs typeface="Times New Roman" panose="02020603050405020304" pitchFamily="18" charset="0"/>
              </a:rPr>
              <a:t>student</a:t>
            </a:r>
            <a:endParaRPr lang="fr-FR" sz="2000" dirty="0">
              <a:solidFill>
                <a:srgbClr val="002060"/>
              </a:solidFill>
              <a:latin typeface="Times New Roman" panose="02020603050405020304" pitchFamily="18" charset="0"/>
              <a:cs typeface="Times New Roman" panose="02020603050405020304" pitchFamily="18" charset="0"/>
            </a:endParaRPr>
          </a:p>
          <a:p>
            <a:pPr marL="342900" indent="-342900" eaLnBrk="1" hangingPunct="1">
              <a:spcAft>
                <a:spcPts val="0"/>
              </a:spcAft>
              <a:buFontTx/>
              <a:buChar char="-"/>
            </a:pPr>
            <a:r>
              <a:rPr lang="fr-FR" sz="2000" dirty="0">
                <a:solidFill>
                  <a:srgbClr val="002060"/>
                </a:solidFill>
                <a:latin typeface="Times New Roman" panose="02020603050405020304" pitchFamily="18" charset="0"/>
                <a:cs typeface="Times New Roman" panose="02020603050405020304" pitchFamily="18" charset="0"/>
              </a:rPr>
              <a:t>An </a:t>
            </a:r>
            <a:r>
              <a:rPr lang="fr-FR" sz="2000" dirty="0" err="1">
                <a:solidFill>
                  <a:srgbClr val="002060"/>
                </a:solidFill>
                <a:latin typeface="Times New Roman" panose="02020603050405020304" pitchFamily="18" charset="0"/>
                <a:cs typeface="Times New Roman" panose="02020603050405020304" pitchFamily="18" charset="0"/>
              </a:rPr>
              <a:t>employee</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professional</a:t>
            </a:r>
            <a:r>
              <a:rPr lang="fr-FR" sz="2000" dirty="0">
                <a:solidFill>
                  <a:srgbClr val="002060"/>
                </a:solidFill>
                <a:latin typeface="Times New Roman" panose="02020603050405020304" pitchFamily="18" charset="0"/>
                <a:cs typeface="Times New Roman" panose="02020603050405020304" pitchFamily="18" charset="0"/>
              </a:rPr>
              <a:t> of the </a:t>
            </a:r>
            <a:r>
              <a:rPr lang="fr-FR" sz="2000" dirty="0" err="1">
                <a:solidFill>
                  <a:srgbClr val="002060"/>
                </a:solidFill>
                <a:latin typeface="Times New Roman" panose="02020603050405020304" pitchFamily="18" charset="0"/>
                <a:cs typeface="Times New Roman" panose="02020603050405020304" pitchFamily="18" charset="0"/>
              </a:rPr>
              <a:t>research</a:t>
            </a:r>
            <a:r>
              <a:rPr lang="fr-FR" sz="2000" dirty="0">
                <a:solidFill>
                  <a:srgbClr val="002060"/>
                </a:solidFill>
                <a:latin typeface="Times New Roman" panose="02020603050405020304" pitchFamily="18" charset="0"/>
                <a:cs typeface="Times New Roman" panose="02020603050405020304" pitchFamily="18" charset="0"/>
              </a:rPr>
              <a:t> for </a:t>
            </a:r>
            <a:r>
              <a:rPr lang="fr-FR" sz="2000" dirty="0" err="1">
                <a:solidFill>
                  <a:srgbClr val="002060"/>
                </a:solidFill>
                <a:latin typeface="Times New Roman" panose="02020603050405020304" pitchFamily="18" charset="0"/>
                <a:cs typeface="Times New Roman" panose="02020603050405020304" pitchFamily="18" charset="0"/>
              </a:rPr>
              <a:t>your</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laboratory</a:t>
            </a:r>
            <a:endParaRPr lang="fr-FR" sz="2000" dirty="0">
              <a:solidFill>
                <a:srgbClr val="002060"/>
              </a:solidFill>
              <a:latin typeface="Times New Roman" panose="02020603050405020304" pitchFamily="18" charset="0"/>
              <a:cs typeface="Times New Roman" panose="02020603050405020304" pitchFamily="18" charset="0"/>
            </a:endParaRPr>
          </a:p>
          <a:p>
            <a:pPr marL="342900" indent="-342900" eaLnBrk="1" hangingPunct="1">
              <a:spcAft>
                <a:spcPts val="0"/>
              </a:spcAft>
              <a:buFontTx/>
              <a:buChar char="-"/>
            </a:pPr>
            <a:endParaRPr lang="fr-FR" sz="2000" dirty="0">
              <a:solidFill>
                <a:srgbClr val="002060"/>
              </a:solidFill>
              <a:latin typeface="Times New Roman" panose="02020603050405020304" pitchFamily="18" charset="0"/>
              <a:cs typeface="Times New Roman" panose="02020603050405020304" pitchFamily="18" charset="0"/>
            </a:endParaRPr>
          </a:p>
          <a:p>
            <a:pPr marL="342900" indent="-342900" eaLnBrk="1" hangingPunct="1">
              <a:spcAft>
                <a:spcPts val="0"/>
              </a:spcAft>
              <a:buFontTx/>
              <a:buChar char="-"/>
            </a:pPr>
            <a:endParaRPr lang="fr-FR" sz="2000" dirty="0">
              <a:solidFill>
                <a:srgbClr val="002060"/>
              </a:solidFill>
              <a:latin typeface="Times New Roman" panose="02020603050405020304" pitchFamily="18" charset="0"/>
              <a:cs typeface="Times New Roman" panose="02020603050405020304" pitchFamily="18" charset="0"/>
            </a:endParaRPr>
          </a:p>
        </p:txBody>
      </p:sp>
      <p:sp>
        <p:nvSpPr>
          <p:cNvPr id="9" name="Virage 8"/>
          <p:cNvSpPr/>
          <p:nvPr/>
        </p:nvSpPr>
        <p:spPr bwMode="auto">
          <a:xfrm flipV="1">
            <a:off x="1403648" y="2780928"/>
            <a:ext cx="864096" cy="648072"/>
          </a:xfrm>
          <a:prstGeom prst="ben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95000"/>
              </a:lnSpc>
              <a:spcBef>
                <a:spcPct val="0"/>
              </a:spcBef>
              <a:spcAft>
                <a:spcPct val="0"/>
              </a:spcAft>
              <a:buClr>
                <a:srgbClr val="000000"/>
              </a:buClr>
              <a:buSzPct val="100000"/>
              <a:buFont typeface="Times New Roman" charset="0"/>
              <a:buNone/>
              <a:tabLst/>
            </a:pPr>
            <a:endParaRPr kumimoji="0" lang="fr-FR" sz="2400" b="0" i="0" u="none" strike="noStrike" cap="none" normalizeH="0" baseline="0">
              <a:ln>
                <a:noFill/>
              </a:ln>
              <a:solidFill>
                <a:schemeClr val="bg1"/>
              </a:solidFill>
              <a:effectLst/>
              <a:latin typeface="Times New Roman" charset="0"/>
              <a:ea typeface="Arial Unicode MS" charset="0"/>
              <a:cs typeface="Arial Unicode MS" charset="0"/>
            </a:endParaRPr>
          </a:p>
        </p:txBody>
      </p:sp>
      <p:sp>
        <p:nvSpPr>
          <p:cNvPr id="10" name="ZoneTexte 9"/>
          <p:cNvSpPr txBox="1">
            <a:spLocks noChangeArrowheads="1"/>
          </p:cNvSpPr>
          <p:nvPr/>
        </p:nvSpPr>
        <p:spPr bwMode="auto">
          <a:xfrm>
            <a:off x="2987824" y="2420888"/>
            <a:ext cx="5616624" cy="1754326"/>
          </a:xfrm>
          <a:prstGeom prst="rect">
            <a:avLst/>
          </a:prstGeom>
          <a:noFill/>
          <a:ln w="9525">
            <a:noFill/>
            <a:miter lim="800000"/>
            <a:headEnd/>
            <a:tailEnd/>
          </a:ln>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lnSpc>
                <a:spcPct val="150000"/>
              </a:lnSpc>
              <a:spcAft>
                <a:spcPts val="600"/>
              </a:spcAft>
            </a:pPr>
            <a:r>
              <a:rPr lang="fr-FR" b="1" dirty="0">
                <a:solidFill>
                  <a:srgbClr val="002060"/>
                </a:solidFill>
                <a:latin typeface="Times New Roman" panose="02020603050405020304" pitchFamily="18" charset="0"/>
                <a:cs typeface="Times New Roman" panose="02020603050405020304" pitchFamily="18" charset="0"/>
              </a:rPr>
              <a:t>You must respect the </a:t>
            </a:r>
            <a:r>
              <a:rPr lang="fr-FR" b="1" dirty="0" err="1">
                <a:solidFill>
                  <a:srgbClr val="002060"/>
                </a:solidFill>
                <a:latin typeface="Times New Roman" panose="02020603050405020304" pitchFamily="18" charset="0"/>
                <a:cs typeface="Times New Roman" panose="02020603050405020304" pitchFamily="18" charset="0"/>
              </a:rPr>
              <a:t>procedures</a:t>
            </a:r>
            <a:r>
              <a:rPr lang="fr-FR" b="1" dirty="0">
                <a:solidFill>
                  <a:srgbClr val="002060"/>
                </a:solidFill>
                <a:latin typeface="Times New Roman" panose="02020603050405020304" pitchFamily="18" charset="0"/>
                <a:cs typeface="Times New Roman" panose="02020603050405020304" pitchFamily="18" charset="0"/>
              </a:rPr>
              <a:t> of </a:t>
            </a:r>
            <a:r>
              <a:rPr lang="fr-FR" b="1" dirty="0" err="1">
                <a:solidFill>
                  <a:srgbClr val="002060"/>
                </a:solidFill>
                <a:latin typeface="Times New Roman" panose="02020603050405020304" pitchFamily="18" charset="0"/>
                <a:cs typeface="Times New Roman" panose="02020603050405020304" pitchFamily="18" charset="0"/>
              </a:rPr>
              <a:t>your</a:t>
            </a:r>
            <a:r>
              <a:rPr lang="fr-FR" b="1" dirty="0">
                <a:solidFill>
                  <a:srgbClr val="002060"/>
                </a:solidFill>
                <a:latin typeface="Times New Roman" panose="02020603050405020304" pitchFamily="18" charset="0"/>
                <a:cs typeface="Times New Roman" panose="02020603050405020304" pitchFamily="18" charset="0"/>
              </a:rPr>
              <a:t> institution, </a:t>
            </a:r>
            <a:r>
              <a:rPr lang="fr-FR" b="1" dirty="0" err="1">
                <a:solidFill>
                  <a:srgbClr val="002060"/>
                </a:solidFill>
                <a:latin typeface="Times New Roman" panose="02020603050405020304" pitchFamily="18" charset="0"/>
                <a:cs typeface="Times New Roman" panose="02020603050405020304" pitchFamily="18" charset="0"/>
              </a:rPr>
              <a:t>your</a:t>
            </a:r>
            <a:r>
              <a:rPr lang="fr-FR" b="1" dirty="0">
                <a:solidFill>
                  <a:srgbClr val="002060"/>
                </a:solidFill>
                <a:latin typeface="Times New Roman" panose="02020603050405020304" pitchFamily="18" charset="0"/>
                <a:cs typeface="Times New Roman" panose="02020603050405020304" pitchFamily="18" charset="0"/>
              </a:rPr>
              <a:t> </a:t>
            </a:r>
            <a:r>
              <a:rPr lang="fr-FR" b="1" dirty="0" err="1">
                <a:solidFill>
                  <a:srgbClr val="002060"/>
                </a:solidFill>
                <a:latin typeface="Times New Roman" panose="02020603050405020304" pitchFamily="18" charset="0"/>
                <a:cs typeface="Times New Roman" panose="02020603050405020304" pitchFamily="18" charset="0"/>
              </a:rPr>
              <a:t>company</a:t>
            </a:r>
            <a:r>
              <a:rPr lang="fr-FR" b="1" dirty="0">
                <a:solidFill>
                  <a:srgbClr val="002060"/>
                </a:solidFill>
                <a:latin typeface="Times New Roman" panose="02020603050405020304" pitchFamily="18" charset="0"/>
                <a:cs typeface="Times New Roman" panose="02020603050405020304" pitchFamily="18" charset="0"/>
              </a:rPr>
              <a:t>, </a:t>
            </a:r>
            <a:r>
              <a:rPr lang="fr-FR" b="1" dirty="0" err="1">
                <a:solidFill>
                  <a:srgbClr val="002060"/>
                </a:solidFill>
                <a:latin typeface="Times New Roman" panose="02020603050405020304" pitchFamily="18" charset="0"/>
                <a:cs typeface="Times New Roman" panose="02020603050405020304" pitchFamily="18" charset="0"/>
              </a:rPr>
              <a:t>your</a:t>
            </a:r>
            <a:r>
              <a:rPr lang="fr-FR" b="1" dirty="0">
                <a:solidFill>
                  <a:srgbClr val="002060"/>
                </a:solidFill>
                <a:latin typeface="Times New Roman" panose="02020603050405020304" pitchFamily="18" charset="0"/>
                <a:cs typeface="Times New Roman" panose="02020603050405020304" pitchFamily="18" charset="0"/>
              </a:rPr>
              <a:t> </a:t>
            </a:r>
            <a:r>
              <a:rPr lang="fr-FR" b="1" dirty="0" err="1">
                <a:solidFill>
                  <a:srgbClr val="002060"/>
                </a:solidFill>
                <a:latin typeface="Times New Roman" panose="02020603050405020304" pitchFamily="18" charset="0"/>
                <a:cs typeface="Times New Roman" panose="02020603050405020304" pitchFamily="18" charset="0"/>
              </a:rPr>
              <a:t>laboratory</a:t>
            </a:r>
            <a:r>
              <a:rPr lang="fr-FR" b="1" dirty="0">
                <a:solidFill>
                  <a:srgbClr val="002060"/>
                </a:solidFill>
                <a:latin typeface="Times New Roman" panose="02020603050405020304" pitchFamily="18" charset="0"/>
                <a:cs typeface="Times New Roman" panose="02020603050405020304" pitchFamily="18" charset="0"/>
              </a:rPr>
              <a:t> and </a:t>
            </a:r>
            <a:r>
              <a:rPr lang="fr-FR" b="1" dirty="0" err="1">
                <a:solidFill>
                  <a:srgbClr val="002060"/>
                </a:solidFill>
                <a:latin typeface="Times New Roman" panose="02020603050405020304" pitchFamily="18" charset="0"/>
                <a:cs typeface="Times New Roman" panose="02020603050405020304" pitchFamily="18" charset="0"/>
              </a:rPr>
              <a:t>your</a:t>
            </a:r>
            <a:r>
              <a:rPr lang="fr-FR" b="1" dirty="0">
                <a:solidFill>
                  <a:srgbClr val="002060"/>
                </a:solidFill>
                <a:latin typeface="Times New Roman" panose="02020603050405020304" pitchFamily="18" charset="0"/>
                <a:cs typeface="Times New Roman" panose="02020603050405020304" pitchFamily="18" charset="0"/>
              </a:rPr>
              <a:t> doctoral </a:t>
            </a:r>
            <a:r>
              <a:rPr lang="fr-FR" b="1" dirty="0" err="1">
                <a:solidFill>
                  <a:srgbClr val="002060"/>
                </a:solidFill>
                <a:latin typeface="Times New Roman" panose="02020603050405020304" pitchFamily="18" charset="0"/>
                <a:cs typeface="Times New Roman" panose="02020603050405020304" pitchFamily="18" charset="0"/>
              </a:rPr>
              <a:t>School</a:t>
            </a:r>
            <a:endParaRPr lang="fr-FR" b="1" dirty="0">
              <a:solidFill>
                <a:srgbClr val="002060"/>
              </a:solidFill>
              <a:latin typeface="Times New Roman" panose="02020603050405020304" pitchFamily="18" charset="0"/>
              <a:cs typeface="Times New Roman" panose="02020603050405020304" pitchFamily="18" charset="0"/>
            </a:endParaRPr>
          </a:p>
        </p:txBody>
      </p:sp>
      <p:sp>
        <p:nvSpPr>
          <p:cNvPr id="11" name="ZoneTexte 10"/>
          <p:cNvSpPr txBox="1">
            <a:spLocks noChangeArrowheads="1"/>
          </p:cNvSpPr>
          <p:nvPr/>
        </p:nvSpPr>
        <p:spPr bwMode="auto">
          <a:xfrm>
            <a:off x="251520" y="4535879"/>
            <a:ext cx="7751440" cy="1341393"/>
          </a:xfrm>
          <a:prstGeom prst="rect">
            <a:avLst/>
          </a:prstGeom>
          <a:noFill/>
          <a:ln w="9525">
            <a:noFill/>
            <a:miter lim="800000"/>
            <a:headEnd/>
            <a:tailEnd/>
          </a:ln>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600"/>
              </a:spcAft>
            </a:pPr>
            <a:r>
              <a:rPr lang="fr-FR" sz="2000" b="1" dirty="0">
                <a:solidFill>
                  <a:srgbClr val="002060"/>
                </a:solidFill>
                <a:latin typeface="Times New Roman" panose="02020603050405020304" pitchFamily="18" charset="0"/>
                <a:cs typeface="Times New Roman" panose="02020603050405020304" pitchFamily="18" charset="0"/>
              </a:rPr>
              <a:t>Nature of </a:t>
            </a:r>
            <a:r>
              <a:rPr lang="fr-FR" sz="2000" b="1" dirty="0" err="1">
                <a:solidFill>
                  <a:srgbClr val="002060"/>
                </a:solidFill>
                <a:latin typeface="Times New Roman" panose="02020603050405020304" pitchFamily="18" charset="0"/>
                <a:cs typeface="Times New Roman" panose="02020603050405020304" pitchFamily="18" charset="0"/>
              </a:rPr>
              <a:t>your</a:t>
            </a:r>
            <a:r>
              <a:rPr lang="fr-FR" sz="2000" b="1" dirty="0">
                <a:solidFill>
                  <a:srgbClr val="002060"/>
                </a:solidFill>
                <a:latin typeface="Times New Roman" panose="02020603050405020304" pitchFamily="18" charset="0"/>
                <a:cs typeface="Times New Roman" panose="02020603050405020304" pitchFamily="18" charset="0"/>
              </a:rPr>
              <a:t> </a:t>
            </a:r>
            <a:r>
              <a:rPr lang="fr-FR" sz="2000" b="1" dirty="0" err="1">
                <a:solidFill>
                  <a:srgbClr val="002060"/>
                </a:solidFill>
                <a:latin typeface="Times New Roman" panose="02020603050405020304" pitchFamily="18" charset="0"/>
                <a:cs typeface="Times New Roman" panose="02020603050405020304" pitchFamily="18" charset="0"/>
              </a:rPr>
              <a:t>contract</a:t>
            </a:r>
            <a:r>
              <a:rPr lang="fr-FR" sz="2000" b="1" dirty="0">
                <a:solidFill>
                  <a:srgbClr val="002060"/>
                </a:solidFill>
                <a:latin typeface="Times New Roman" panose="02020603050405020304" pitchFamily="18" charset="0"/>
                <a:cs typeface="Times New Roman" panose="02020603050405020304" pitchFamily="18" charset="0"/>
              </a:rPr>
              <a:t>: </a:t>
            </a:r>
          </a:p>
          <a:p>
            <a:pPr eaLnBrk="1" hangingPunct="1">
              <a:spcAft>
                <a:spcPts val="600"/>
              </a:spcAft>
            </a:pPr>
            <a:r>
              <a:rPr lang="fr-FR" sz="2000" dirty="0">
                <a:solidFill>
                  <a:srgbClr val="002060"/>
                </a:solidFill>
                <a:latin typeface="Times New Roman" panose="02020603050405020304" pitchFamily="18" charset="0"/>
                <a:cs typeface="Times New Roman" panose="02020603050405020304" pitchFamily="18" charset="0"/>
              </a:rPr>
              <a:t>All PhD </a:t>
            </a:r>
            <a:r>
              <a:rPr lang="fr-FR" sz="2000" dirty="0" err="1">
                <a:solidFill>
                  <a:srgbClr val="002060"/>
                </a:solidFill>
                <a:latin typeface="Times New Roman" panose="02020603050405020304" pitchFamily="18" charset="0"/>
                <a:cs typeface="Times New Roman" panose="02020603050405020304" pitchFamily="18" charset="0"/>
              </a:rPr>
              <a:t>students</a:t>
            </a:r>
            <a:r>
              <a:rPr lang="fr-FR" sz="2000" dirty="0">
                <a:solidFill>
                  <a:srgbClr val="002060"/>
                </a:solidFill>
                <a:latin typeface="Times New Roman" panose="02020603050405020304" pitchFamily="18" charset="0"/>
                <a:cs typeface="Times New Roman" panose="02020603050405020304" pitchFamily="18" charset="0"/>
              </a:rPr>
              <a:t> have a </a:t>
            </a:r>
            <a:r>
              <a:rPr lang="fr-FR" sz="2000" dirty="0" err="1">
                <a:solidFill>
                  <a:srgbClr val="002060"/>
                </a:solidFill>
                <a:latin typeface="Times New Roman" panose="02020603050405020304" pitchFamily="18" charset="0"/>
                <a:cs typeface="Times New Roman" panose="02020603050405020304" pitchFamily="18" charset="0"/>
              </a:rPr>
              <a:t>funding</a:t>
            </a:r>
            <a:r>
              <a:rPr lang="fr-FR" sz="2000" dirty="0">
                <a:solidFill>
                  <a:srgbClr val="002060"/>
                </a:solidFill>
                <a:latin typeface="Times New Roman" panose="02020603050405020304" pitchFamily="18" charset="0"/>
                <a:cs typeface="Times New Roman" panose="02020603050405020304" pitchFamily="18" charset="0"/>
              </a:rPr>
              <a:t> for </a:t>
            </a:r>
            <a:r>
              <a:rPr lang="fr-FR" sz="2000" dirty="0" err="1">
                <a:solidFill>
                  <a:srgbClr val="002060"/>
                </a:solidFill>
                <a:latin typeface="Times New Roman" panose="02020603050405020304" pitchFamily="18" charset="0"/>
                <a:cs typeface="Times New Roman" panose="02020603050405020304" pitchFamily="18" charset="0"/>
              </a:rPr>
              <a:t>doing</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their</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research</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excepted</a:t>
            </a:r>
            <a:r>
              <a:rPr lang="fr-FR" sz="2000" dirty="0">
                <a:solidFill>
                  <a:srgbClr val="002060"/>
                </a:solidFill>
                <a:latin typeface="Times New Roman" panose="02020603050405020304" pitchFamily="18" charset="0"/>
                <a:cs typeface="Times New Roman" panose="02020603050405020304" pitchFamily="18" charset="0"/>
              </a:rPr>
              <a:t> few cases: people </a:t>
            </a:r>
            <a:r>
              <a:rPr lang="fr-FR" sz="2000" dirty="0" err="1">
                <a:solidFill>
                  <a:srgbClr val="002060"/>
                </a:solidFill>
                <a:latin typeface="Times New Roman" panose="02020603050405020304" pitchFamily="18" charset="0"/>
                <a:cs typeface="Times New Roman" panose="02020603050405020304" pitchFamily="18" charset="0"/>
              </a:rPr>
              <a:t>from</a:t>
            </a:r>
            <a:r>
              <a:rPr lang="fr-FR" sz="2000" dirty="0">
                <a:solidFill>
                  <a:srgbClr val="002060"/>
                </a:solidFill>
                <a:latin typeface="Times New Roman" panose="02020603050405020304" pitchFamily="18" charset="0"/>
                <a:cs typeface="Times New Roman" panose="02020603050405020304" pitchFamily="18" charset="0"/>
              </a:rPr>
              <a:t> the </a:t>
            </a:r>
            <a:r>
              <a:rPr lang="fr-FR" sz="2000" dirty="0" err="1">
                <a:solidFill>
                  <a:srgbClr val="002060"/>
                </a:solidFill>
                <a:latin typeface="Times New Roman" panose="02020603050405020304" pitchFamily="18" charset="0"/>
                <a:cs typeface="Times New Roman" panose="02020603050405020304" pitchFamily="18" charset="0"/>
              </a:rPr>
              <a:t>industry</a:t>
            </a:r>
            <a:r>
              <a:rPr lang="fr-FR" sz="2000" dirty="0">
                <a:solidFill>
                  <a:srgbClr val="002060"/>
                </a:solidFill>
                <a:latin typeface="Times New Roman" panose="02020603050405020304" pitchFamily="18" charset="0"/>
                <a:cs typeface="Times New Roman" panose="02020603050405020304" pitchFamily="18" charset="0"/>
              </a:rPr>
              <a:t> or </a:t>
            </a:r>
            <a:r>
              <a:rPr lang="fr-FR" sz="2000" dirty="0" err="1">
                <a:solidFill>
                  <a:srgbClr val="002060"/>
                </a:solidFill>
                <a:latin typeface="Times New Roman" panose="02020603050405020304" pitchFamily="18" charset="0"/>
                <a:cs typeface="Times New Roman" panose="02020603050405020304" pitchFamily="18" charset="0"/>
              </a:rPr>
              <a:t>academic</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domains</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who</a:t>
            </a:r>
            <a:r>
              <a:rPr lang="fr-FR" sz="2000" dirty="0">
                <a:solidFill>
                  <a:srgbClr val="002060"/>
                </a:solidFill>
                <a:latin typeface="Times New Roman" panose="02020603050405020304" pitchFamily="18" charset="0"/>
                <a:cs typeface="Times New Roman" panose="02020603050405020304" pitchFamily="18" charset="0"/>
              </a:rPr>
              <a:t> are </a:t>
            </a:r>
            <a:r>
              <a:rPr lang="fr-FR" sz="2000" dirty="0" err="1">
                <a:solidFill>
                  <a:srgbClr val="002060"/>
                </a:solidFill>
                <a:latin typeface="Times New Roman" panose="02020603050405020304" pitchFamily="18" charset="0"/>
                <a:cs typeface="Times New Roman" panose="02020603050405020304" pitchFamily="18" charset="0"/>
              </a:rPr>
              <a:t>already</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employed</a:t>
            </a:r>
            <a:r>
              <a:rPr lang="fr-FR" sz="2000" dirty="0">
                <a:solidFill>
                  <a:srgbClr val="002060"/>
                </a:solidFill>
                <a:latin typeface="Times New Roman" panose="02020603050405020304" pitchFamily="18" charset="0"/>
                <a:cs typeface="Times New Roman" panose="02020603050405020304" pitchFamily="18" charset="0"/>
              </a:rPr>
              <a:t> as </a:t>
            </a:r>
            <a:r>
              <a:rPr lang="fr-FR" sz="2000" dirty="0" err="1">
                <a:solidFill>
                  <a:srgbClr val="002060"/>
                </a:solidFill>
                <a:latin typeface="Times New Roman" panose="02020603050405020304" pitchFamily="18" charset="0"/>
                <a:cs typeface="Times New Roman" panose="02020603050405020304" pitchFamily="18" charset="0"/>
              </a:rPr>
              <a:t>engineer</a:t>
            </a:r>
            <a:r>
              <a:rPr lang="fr-FR" sz="2000" dirty="0">
                <a:solidFill>
                  <a:srgbClr val="002060"/>
                </a:solidFill>
                <a:latin typeface="Times New Roman" panose="02020603050405020304" pitchFamily="18" charset="0"/>
                <a:cs typeface="Times New Roman" panose="02020603050405020304" pitchFamily="18" charset="0"/>
              </a:rPr>
              <a:t> or </a:t>
            </a:r>
            <a:r>
              <a:rPr lang="fr-FR" sz="2000" dirty="0" err="1">
                <a:solidFill>
                  <a:srgbClr val="002060"/>
                </a:solidFill>
                <a:latin typeface="Times New Roman" panose="02020603050405020304" pitchFamily="18" charset="0"/>
                <a:cs typeface="Times New Roman" panose="02020603050405020304" pitchFamily="18" charset="0"/>
              </a:rPr>
              <a:t>teacher</a:t>
            </a:r>
            <a:r>
              <a:rPr lang="fr-FR" sz="2000" dirty="0">
                <a:solidFill>
                  <a:srgbClr val="002060"/>
                </a:solidFill>
                <a:latin typeface="Times New Roman" panose="02020603050405020304" pitchFamily="18" charset="0"/>
                <a:cs typeface="Times New Roman" panose="02020603050405020304" pitchFamily="18" charset="0"/>
              </a:rPr>
              <a:t>…</a:t>
            </a: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2840" y="20425"/>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3014481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17</a:t>
            </a:fld>
            <a:endParaRPr lang="en-GB" dirty="0"/>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6" name="Text Box 1"/>
          <p:cNvSpPr txBox="1">
            <a:spLocks noChangeArrowheads="1"/>
          </p:cNvSpPr>
          <p:nvPr/>
        </p:nvSpPr>
        <p:spPr bwMode="auto">
          <a:xfrm>
            <a:off x="2480815" y="116632"/>
            <a:ext cx="6483673" cy="808038"/>
          </a:xfrm>
          <a:prstGeom prst="rect">
            <a:avLst/>
          </a:prstGeom>
          <a:noFill/>
          <a:ln w="9525">
            <a:noFill/>
            <a:round/>
            <a:headEnd/>
            <a:tailEnd/>
          </a:ln>
        </p:spPr>
        <p:txBody>
          <a:bodyPr lIns="90000" tIns="46800" rIns="90000" bIns="46800" anchor="ctr">
            <a:prstTxWarp prst="textNoShape">
              <a:avLst/>
            </a:prstTxWarp>
          </a:bodyPr>
          <a:lstStyle/>
          <a:p>
            <a:r>
              <a:rPr lang="fr-FR" b="1" dirty="0" err="1">
                <a:solidFill>
                  <a:srgbClr val="0070C0"/>
                </a:solidFill>
                <a:ea typeface="Arial Unicode MS" pitchFamily="-83" charset="0"/>
                <a:cs typeface="Arial Unicode MS" pitchFamily="-83" charset="0"/>
              </a:rPr>
              <a:t>PhD</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contracts</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procedures</a:t>
            </a:r>
            <a:r>
              <a:rPr lang="fr-FR" b="1" dirty="0">
                <a:solidFill>
                  <a:srgbClr val="0070C0"/>
                </a:solidFill>
                <a:ea typeface="Arial Unicode MS" pitchFamily="-83" charset="0"/>
                <a:cs typeface="Arial Unicode MS" pitchFamily="-83" charset="0"/>
              </a:rPr>
              <a:t>)</a:t>
            </a:r>
          </a:p>
        </p:txBody>
      </p:sp>
      <p:graphicFrame>
        <p:nvGraphicFramePr>
          <p:cNvPr id="7" name="Tableau 6"/>
          <p:cNvGraphicFramePr>
            <a:graphicFrameLocks noGrp="1"/>
          </p:cNvGraphicFramePr>
          <p:nvPr>
            <p:extLst>
              <p:ext uri="{D42A27DB-BD31-4B8C-83A1-F6EECF244321}">
                <p14:modId xmlns:p14="http://schemas.microsoft.com/office/powerpoint/2010/main" val="4004065322"/>
              </p:ext>
            </p:extLst>
          </p:nvPr>
        </p:nvGraphicFramePr>
        <p:xfrm>
          <a:off x="299004" y="2515771"/>
          <a:ext cx="8361682" cy="807621"/>
        </p:xfrm>
        <a:graphic>
          <a:graphicData uri="http://schemas.openxmlformats.org/drawingml/2006/table">
            <a:tbl>
              <a:tblPr/>
              <a:tblGrid>
                <a:gridCol w="836168">
                  <a:extLst>
                    <a:ext uri="{9D8B030D-6E8A-4147-A177-3AD203B41FA5}">
                      <a16:colId xmlns:a16="http://schemas.microsoft.com/office/drawing/2014/main" val="20000"/>
                    </a:ext>
                  </a:extLst>
                </a:gridCol>
                <a:gridCol w="1047093">
                  <a:extLst>
                    <a:ext uri="{9D8B030D-6E8A-4147-A177-3AD203B41FA5}">
                      <a16:colId xmlns:a16="http://schemas.microsoft.com/office/drawing/2014/main" val="20001"/>
                    </a:ext>
                  </a:extLst>
                </a:gridCol>
                <a:gridCol w="753305">
                  <a:extLst>
                    <a:ext uri="{9D8B030D-6E8A-4147-A177-3AD203B41FA5}">
                      <a16:colId xmlns:a16="http://schemas.microsoft.com/office/drawing/2014/main" val="20002"/>
                    </a:ext>
                  </a:extLst>
                </a:gridCol>
                <a:gridCol w="828635">
                  <a:extLst>
                    <a:ext uri="{9D8B030D-6E8A-4147-A177-3AD203B41FA5}">
                      <a16:colId xmlns:a16="http://schemas.microsoft.com/office/drawing/2014/main" val="20003"/>
                    </a:ext>
                  </a:extLst>
                </a:gridCol>
                <a:gridCol w="1167835">
                  <a:extLst>
                    <a:ext uri="{9D8B030D-6E8A-4147-A177-3AD203B41FA5}">
                      <a16:colId xmlns:a16="http://schemas.microsoft.com/office/drawing/2014/main" val="20004"/>
                    </a:ext>
                  </a:extLst>
                </a:gridCol>
                <a:gridCol w="1440160">
                  <a:extLst>
                    <a:ext uri="{9D8B030D-6E8A-4147-A177-3AD203B41FA5}">
                      <a16:colId xmlns:a16="http://schemas.microsoft.com/office/drawing/2014/main" val="20005"/>
                    </a:ext>
                  </a:extLst>
                </a:gridCol>
                <a:gridCol w="1296144">
                  <a:extLst>
                    <a:ext uri="{9D8B030D-6E8A-4147-A177-3AD203B41FA5}">
                      <a16:colId xmlns:a16="http://schemas.microsoft.com/office/drawing/2014/main" val="20006"/>
                    </a:ext>
                  </a:extLst>
                </a:gridCol>
                <a:gridCol w="72008">
                  <a:extLst>
                    <a:ext uri="{9D8B030D-6E8A-4147-A177-3AD203B41FA5}">
                      <a16:colId xmlns:a16="http://schemas.microsoft.com/office/drawing/2014/main" val="20007"/>
                    </a:ext>
                  </a:extLst>
                </a:gridCol>
                <a:gridCol w="84166">
                  <a:extLst>
                    <a:ext uri="{9D8B030D-6E8A-4147-A177-3AD203B41FA5}">
                      <a16:colId xmlns:a16="http://schemas.microsoft.com/office/drawing/2014/main" val="20008"/>
                    </a:ext>
                  </a:extLst>
                </a:gridCol>
                <a:gridCol w="836168">
                  <a:extLst>
                    <a:ext uri="{9D8B030D-6E8A-4147-A177-3AD203B41FA5}">
                      <a16:colId xmlns:a16="http://schemas.microsoft.com/office/drawing/2014/main" val="20009"/>
                    </a:ext>
                  </a:extLst>
                </a:gridCol>
              </a:tblGrid>
              <a:tr h="473757">
                <a:tc>
                  <a:txBody>
                    <a:bodyPr/>
                    <a:lstStyle/>
                    <a:p>
                      <a:pPr algn="ctr" fontAlgn="b"/>
                      <a:r>
                        <a:rPr lang="fr-FR" sz="1200" b="0" i="0" u="none" strike="noStrike" dirty="0">
                          <a:effectLst/>
                          <a:latin typeface="Times New Roman" panose="02020603050405020304" pitchFamily="18" charset="0"/>
                          <a:cs typeface="Times New Roman" panose="02020603050405020304" pitchFamily="18" charset="0"/>
                        </a:rPr>
                        <a:t>CD institution </a:t>
                      </a:r>
                      <a:r>
                        <a:rPr lang="fr-FR" sz="1200" b="0" i="0" u="none" strike="noStrike" dirty="0" err="1">
                          <a:effectLst/>
                          <a:latin typeface="Times New Roman" panose="02020603050405020304" pitchFamily="18" charset="0"/>
                          <a:cs typeface="Times New Roman" panose="02020603050405020304" pitchFamily="18" charset="0"/>
                        </a:rPr>
                        <a:t>coll</a:t>
                      </a:r>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r>
                        <a:rPr lang="fr-FR" sz="1200" b="0" i="0" u="none" strike="noStrike" dirty="0">
                          <a:effectLst/>
                          <a:latin typeface="Times New Roman" panose="02020603050405020304" pitchFamily="18" charset="0"/>
                          <a:cs typeface="Times New Roman" panose="02020603050405020304" pitchFamily="18" charset="0"/>
                        </a:rPr>
                        <a:t>CD </a:t>
                      </a:r>
                      <a:r>
                        <a:rPr lang="fr-FR" sz="1200" b="0" i="0" u="none" strike="noStrike" dirty="0" err="1">
                          <a:effectLst/>
                          <a:latin typeface="Times New Roman" panose="02020603050405020304" pitchFamily="18" charset="0"/>
                          <a:cs typeface="Times New Roman" panose="02020603050405020304" pitchFamily="18" charset="0"/>
                        </a:rPr>
                        <a:t>research</a:t>
                      </a:r>
                      <a:r>
                        <a:rPr lang="fr-FR" sz="1200" b="0" i="0" u="none" strike="noStrike" dirty="0">
                          <a:effectLst/>
                          <a:latin typeface="Times New Roman" panose="02020603050405020304" pitchFamily="18" charset="0"/>
                          <a:cs typeface="Times New Roman" panose="02020603050405020304" pitchFamily="18" charset="0"/>
                        </a:rPr>
                        <a:t> institution </a:t>
                      </a:r>
                    </a:p>
                  </a:txBody>
                  <a:tcPr marL="12658" marR="12658" marT="12658" marB="0" anchor="b">
                    <a:lnL>
                      <a:noFill/>
                    </a:lnL>
                    <a:lnR>
                      <a:noFill/>
                    </a:lnR>
                    <a:lnT>
                      <a:noFill/>
                    </a:lnT>
                    <a:lnB>
                      <a:noFill/>
                    </a:lnB>
                  </a:tcPr>
                </a:tc>
                <a:tc>
                  <a:txBody>
                    <a:bodyPr/>
                    <a:lstStyle/>
                    <a:p>
                      <a:pPr algn="ctr" fontAlgn="b"/>
                      <a:r>
                        <a:rPr lang="fr-FR" sz="1200" b="0" i="0" u="none" strike="noStrike" dirty="0">
                          <a:effectLst/>
                          <a:latin typeface="Times New Roman" panose="02020603050405020304" pitchFamily="18" charset="0"/>
                          <a:cs typeface="Times New Roman" panose="02020603050405020304" pitchFamily="18" charset="0"/>
                        </a:rPr>
                        <a:t>CIFRE</a:t>
                      </a:r>
                    </a:p>
                  </a:txBody>
                  <a:tcPr marL="12658" marR="12658" marT="12658" marB="0" anchor="b">
                    <a:lnL>
                      <a:noFill/>
                    </a:lnL>
                    <a:lnR>
                      <a:noFill/>
                    </a:lnR>
                    <a:lnT>
                      <a:noFill/>
                    </a:lnT>
                    <a:lnB>
                      <a:noFill/>
                    </a:lnB>
                  </a:tcPr>
                </a:tc>
                <a:tc>
                  <a:txBody>
                    <a:bodyPr/>
                    <a:lstStyle/>
                    <a:p>
                      <a:pPr algn="ctr" fontAlgn="b"/>
                      <a:r>
                        <a:rPr lang="fr-FR" sz="1200" b="0" i="0" u="none" strike="noStrike" dirty="0" err="1">
                          <a:effectLst/>
                          <a:latin typeface="Times New Roman" panose="02020603050405020304" pitchFamily="18" charset="0"/>
                          <a:cs typeface="Times New Roman" panose="02020603050405020304" pitchFamily="18" charset="0"/>
                        </a:rPr>
                        <a:t>Research</a:t>
                      </a:r>
                      <a:r>
                        <a:rPr lang="fr-FR" sz="1200" b="0" i="0" u="none" strike="noStrike" dirty="0">
                          <a:effectLst/>
                          <a:latin typeface="Times New Roman" panose="02020603050405020304" pitchFamily="18" charset="0"/>
                          <a:cs typeface="Times New Roman" panose="02020603050405020304" pitchFamily="18" charset="0"/>
                        </a:rPr>
                        <a:t> </a:t>
                      </a:r>
                      <a:r>
                        <a:rPr lang="fr-FR" sz="1200" b="0" i="0" u="none" strike="noStrike" dirty="0" err="1">
                          <a:effectLst/>
                          <a:latin typeface="Times New Roman" panose="02020603050405020304" pitchFamily="18" charset="0"/>
                          <a:cs typeface="Times New Roman" panose="02020603050405020304" pitchFamily="18" charset="0"/>
                        </a:rPr>
                        <a:t>contract</a:t>
                      </a:r>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r>
                        <a:rPr lang="fr-FR" sz="1200" b="0" i="0" u="none" strike="noStrike" dirty="0" err="1">
                          <a:effectLst/>
                          <a:latin typeface="Times New Roman" panose="02020603050405020304" pitchFamily="18" charset="0"/>
                          <a:cs typeface="Times New Roman" panose="02020603050405020304" pitchFamily="18" charset="0"/>
                        </a:rPr>
                        <a:t>Employed</a:t>
                      </a:r>
                      <a:r>
                        <a:rPr lang="fr-FR" sz="1200" b="0" i="0" u="none" strike="noStrike" baseline="0" dirty="0">
                          <a:effectLst/>
                          <a:latin typeface="Times New Roman" panose="02020603050405020304" pitchFamily="18" charset="0"/>
                          <a:cs typeface="Times New Roman" panose="02020603050405020304" pitchFamily="18" charset="0"/>
                        </a:rPr>
                        <a:t> (not full time )</a:t>
                      </a:r>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r>
                        <a:rPr lang="fr-FR" sz="1200" b="0" i="0" u="none" strike="noStrike" dirty="0" err="1">
                          <a:effectLst/>
                          <a:latin typeface="Times New Roman" panose="02020603050405020304" pitchFamily="18" charset="0"/>
                          <a:cs typeface="Times New Roman" panose="02020603050405020304" pitchFamily="18" charset="0"/>
                        </a:rPr>
                        <a:t>Funding</a:t>
                      </a:r>
                      <a:r>
                        <a:rPr lang="fr-FR" sz="1200" b="0" i="0" u="none" strike="noStrike" dirty="0">
                          <a:effectLst/>
                          <a:latin typeface="Times New Roman" panose="02020603050405020304" pitchFamily="18" charset="0"/>
                          <a:cs typeface="Times New Roman" panose="02020603050405020304" pitchFamily="18" charset="0"/>
                        </a:rPr>
                        <a:t> </a:t>
                      </a:r>
                      <a:r>
                        <a:rPr lang="fr-FR" sz="1200" b="0" i="0" u="none" strike="noStrike" dirty="0" err="1">
                          <a:effectLst/>
                          <a:latin typeface="Times New Roman" panose="02020603050405020304" pitchFamily="18" charset="0"/>
                          <a:cs typeface="Times New Roman" panose="02020603050405020304" pitchFamily="18" charset="0"/>
                        </a:rPr>
                        <a:t>from</a:t>
                      </a:r>
                      <a:r>
                        <a:rPr lang="fr-FR" sz="1200" b="0" i="0" u="none" strike="noStrike" dirty="0">
                          <a:effectLst/>
                          <a:latin typeface="Times New Roman" panose="02020603050405020304" pitchFamily="18" charset="0"/>
                          <a:cs typeface="Times New Roman" panose="02020603050405020304" pitchFamily="18" charset="0"/>
                        </a:rPr>
                        <a:t> </a:t>
                      </a:r>
                      <a:r>
                        <a:rPr lang="fr-FR" sz="1200" b="0" i="0" u="none" strike="noStrike" dirty="0" err="1">
                          <a:effectLst/>
                          <a:latin typeface="Times New Roman" panose="02020603050405020304" pitchFamily="18" charset="0"/>
                          <a:cs typeface="Times New Roman" panose="02020603050405020304" pitchFamily="18" charset="0"/>
                        </a:rPr>
                        <a:t>other</a:t>
                      </a:r>
                      <a:r>
                        <a:rPr lang="fr-FR" sz="1200" b="0" i="0" u="none" strike="noStrike" dirty="0">
                          <a:effectLst/>
                          <a:latin typeface="Times New Roman" panose="02020603050405020304" pitchFamily="18" charset="0"/>
                          <a:cs typeface="Times New Roman" panose="02020603050405020304" pitchFamily="18" charset="0"/>
                        </a:rPr>
                        <a:t> countries (CSC…)</a:t>
                      </a:r>
                    </a:p>
                  </a:txBody>
                  <a:tcPr marL="12658" marR="12658" marT="12658" marB="0" anchor="b">
                    <a:lnL>
                      <a:noFill/>
                    </a:lnL>
                    <a:lnR>
                      <a:noFill/>
                    </a:lnR>
                    <a:lnT>
                      <a:noFill/>
                    </a:lnT>
                    <a:lnB>
                      <a:noFill/>
                    </a:lnB>
                  </a:tcPr>
                </a:tc>
                <a:tc>
                  <a:txBody>
                    <a:bodyPr/>
                    <a:lstStyle/>
                    <a:p>
                      <a:pPr algn="ctr" fontAlgn="b"/>
                      <a:r>
                        <a:rPr lang="fr-FR" sz="1200" b="0" i="0" u="none" strike="noStrike" dirty="0" err="1">
                          <a:effectLst/>
                          <a:latin typeface="Times New Roman" panose="02020603050405020304" pitchFamily="18" charset="0"/>
                          <a:cs typeface="Times New Roman" panose="02020603050405020304" pitchFamily="18" charset="0"/>
                        </a:rPr>
                        <a:t>Other</a:t>
                      </a:r>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l"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l"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extLst>
                  <a:ext uri="{0D108BD9-81ED-4DB2-BD59-A6C34878D82A}">
                    <a16:rowId xmlns:a16="http://schemas.microsoft.com/office/drawing/2014/main" val="10000"/>
                  </a:ext>
                </a:extLst>
              </a:tr>
              <a:tr h="246323">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tc>
                  <a:txBody>
                    <a:bodyPr/>
                    <a:lstStyle/>
                    <a:p>
                      <a:pPr algn="ctr" fontAlgn="b"/>
                      <a:endParaRPr lang="fr-FR" sz="1200" b="0" i="0" u="none" strike="noStrike" dirty="0">
                        <a:effectLst/>
                        <a:latin typeface="Times New Roman" panose="02020603050405020304" pitchFamily="18" charset="0"/>
                        <a:cs typeface="Times New Roman" panose="02020603050405020304" pitchFamily="18" charset="0"/>
                      </a:endParaRPr>
                    </a:p>
                  </a:txBody>
                  <a:tcPr marL="12658" marR="12658" marT="12658" marB="0" anchor="b">
                    <a:lnL>
                      <a:noFill/>
                    </a:lnL>
                    <a:lnR>
                      <a:noFill/>
                    </a:lnR>
                    <a:lnT>
                      <a:noFill/>
                    </a:lnT>
                    <a:lnB>
                      <a:noFill/>
                    </a:lnB>
                  </a:tcPr>
                </a:tc>
                <a:extLst>
                  <a:ext uri="{0D108BD9-81ED-4DB2-BD59-A6C34878D82A}">
                    <a16:rowId xmlns:a16="http://schemas.microsoft.com/office/drawing/2014/main" val="10001"/>
                  </a:ext>
                </a:extLst>
              </a:tr>
            </a:tbl>
          </a:graphicData>
        </a:graphic>
      </p:graphicFrame>
      <p:sp>
        <p:nvSpPr>
          <p:cNvPr id="8" name="Flèche vers le bas 7"/>
          <p:cNvSpPr/>
          <p:nvPr/>
        </p:nvSpPr>
        <p:spPr bwMode="auto">
          <a:xfrm>
            <a:off x="683568" y="3356992"/>
            <a:ext cx="144016" cy="504056"/>
          </a:xfrm>
          <a:prstGeom prst="down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95000"/>
              </a:lnSpc>
              <a:spcBef>
                <a:spcPct val="0"/>
              </a:spcBef>
              <a:spcAft>
                <a:spcPct val="0"/>
              </a:spcAft>
              <a:buClr>
                <a:srgbClr val="000000"/>
              </a:buClr>
              <a:buSzPct val="100000"/>
              <a:buFont typeface="Times New Roman" charset="0"/>
              <a:buNone/>
              <a:tabLst/>
            </a:pPr>
            <a:endParaRPr kumimoji="0" lang="fr-FR" sz="2400" b="0" i="0" u="none" strike="noStrike" cap="none" normalizeH="0" baseline="0">
              <a:ln>
                <a:noFill/>
              </a:ln>
              <a:solidFill>
                <a:schemeClr val="bg1"/>
              </a:solidFill>
              <a:effectLst/>
              <a:latin typeface="Times New Roman" charset="0"/>
              <a:ea typeface="Arial Unicode MS" charset="0"/>
              <a:cs typeface="Arial Unicode MS" charset="0"/>
            </a:endParaRPr>
          </a:p>
        </p:txBody>
      </p:sp>
      <p:sp>
        <p:nvSpPr>
          <p:cNvPr id="9" name="Rectangle 8"/>
          <p:cNvSpPr/>
          <p:nvPr/>
        </p:nvSpPr>
        <p:spPr>
          <a:xfrm>
            <a:off x="107504" y="3861048"/>
            <a:ext cx="1627369" cy="618631"/>
          </a:xfrm>
          <a:prstGeom prst="rect">
            <a:avLst/>
          </a:prstGeom>
        </p:spPr>
        <p:txBody>
          <a:bodyPr wrap="none">
            <a:spAutoFit/>
          </a:bodyPr>
          <a:lstStyle/>
          <a:p>
            <a:r>
              <a:rPr lang="fr-FR" sz="1800" dirty="0">
                <a:solidFill>
                  <a:srgbClr val="000000"/>
                </a:solidFill>
                <a:latin typeface="Times New Roman" panose="02020603050405020304" pitchFamily="18" charset="0"/>
                <a:cs typeface="Times New Roman" panose="02020603050405020304" pitchFamily="18" charset="0"/>
              </a:rPr>
              <a:t>UB, UFC,</a:t>
            </a:r>
          </a:p>
          <a:p>
            <a:r>
              <a:rPr lang="fr-FR" sz="1800" dirty="0">
                <a:solidFill>
                  <a:srgbClr val="000000"/>
                </a:solidFill>
                <a:latin typeface="Times New Roman" panose="02020603050405020304" pitchFamily="18" charset="0"/>
                <a:cs typeface="Times New Roman" panose="02020603050405020304" pitchFamily="18" charset="0"/>
              </a:rPr>
              <a:t>UTBM, UBFC </a:t>
            </a:r>
            <a:endParaRPr lang="fr-FR" sz="1800" dirty="0">
              <a:latin typeface="Times New Roman" panose="02020603050405020304" pitchFamily="18" charset="0"/>
              <a:cs typeface="Times New Roman" panose="02020603050405020304" pitchFamily="18" charset="0"/>
            </a:endParaRPr>
          </a:p>
        </p:txBody>
      </p:sp>
      <p:sp>
        <p:nvSpPr>
          <p:cNvPr id="10" name="Flèche vers le bas 9"/>
          <p:cNvSpPr/>
          <p:nvPr/>
        </p:nvSpPr>
        <p:spPr bwMode="auto">
          <a:xfrm>
            <a:off x="1619672" y="3356992"/>
            <a:ext cx="144016" cy="1296144"/>
          </a:xfrm>
          <a:prstGeom prst="down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95000"/>
              </a:lnSpc>
              <a:spcBef>
                <a:spcPct val="0"/>
              </a:spcBef>
              <a:spcAft>
                <a:spcPct val="0"/>
              </a:spcAft>
              <a:buClr>
                <a:srgbClr val="000000"/>
              </a:buClr>
              <a:buSzPct val="100000"/>
              <a:buFont typeface="Times New Roman" charset="0"/>
              <a:buNone/>
              <a:tabLst/>
            </a:pPr>
            <a:endParaRPr kumimoji="0" lang="fr-FR" sz="2400" b="0" i="0" u="none" strike="noStrike" cap="none" normalizeH="0" baseline="0">
              <a:ln>
                <a:noFill/>
              </a:ln>
              <a:solidFill>
                <a:schemeClr val="bg1"/>
              </a:solidFill>
              <a:effectLst/>
              <a:latin typeface="Times New Roman" charset="0"/>
              <a:ea typeface="Arial Unicode MS" charset="0"/>
              <a:cs typeface="Arial Unicode MS" charset="0"/>
            </a:endParaRPr>
          </a:p>
        </p:txBody>
      </p:sp>
      <p:sp>
        <p:nvSpPr>
          <p:cNvPr id="11" name="Rectangle 10"/>
          <p:cNvSpPr/>
          <p:nvPr/>
        </p:nvSpPr>
        <p:spPr>
          <a:xfrm>
            <a:off x="539552" y="4725144"/>
            <a:ext cx="1941720" cy="357790"/>
          </a:xfrm>
          <a:prstGeom prst="rect">
            <a:avLst/>
          </a:prstGeom>
        </p:spPr>
        <p:txBody>
          <a:bodyPr wrap="none">
            <a:spAutoFit/>
          </a:bodyPr>
          <a:lstStyle/>
          <a:p>
            <a:r>
              <a:rPr lang="fr-FR" sz="1800" dirty="0">
                <a:solidFill>
                  <a:srgbClr val="000000"/>
                </a:solidFill>
                <a:latin typeface="Times New Roman" panose="02020603050405020304" pitchFamily="18" charset="0"/>
                <a:cs typeface="Times New Roman" panose="02020603050405020304" pitchFamily="18" charset="0"/>
              </a:rPr>
              <a:t>CNRS, INRIA, …</a:t>
            </a:r>
            <a:endParaRPr lang="fr-FR" sz="1800" dirty="0">
              <a:latin typeface="Times New Roman" panose="02020603050405020304" pitchFamily="18" charset="0"/>
              <a:cs typeface="Times New Roman" panose="02020603050405020304" pitchFamily="18" charset="0"/>
            </a:endParaRPr>
          </a:p>
        </p:txBody>
      </p:sp>
      <p:sp>
        <p:nvSpPr>
          <p:cNvPr id="12" name="Flèche vers le bas 11"/>
          <p:cNvSpPr/>
          <p:nvPr/>
        </p:nvSpPr>
        <p:spPr bwMode="auto">
          <a:xfrm>
            <a:off x="2428310" y="3356992"/>
            <a:ext cx="144016" cy="504056"/>
          </a:xfrm>
          <a:prstGeom prst="down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95000"/>
              </a:lnSpc>
              <a:spcBef>
                <a:spcPct val="0"/>
              </a:spcBef>
              <a:spcAft>
                <a:spcPct val="0"/>
              </a:spcAft>
              <a:buClr>
                <a:srgbClr val="000000"/>
              </a:buClr>
              <a:buSzPct val="100000"/>
              <a:buFont typeface="Times New Roman" charset="0"/>
              <a:buNone/>
              <a:tabLst/>
            </a:pPr>
            <a:endParaRPr kumimoji="0" lang="fr-FR" sz="2400" b="0" i="0" u="none" strike="noStrike" cap="none" normalizeH="0" baseline="0">
              <a:ln>
                <a:noFill/>
              </a:ln>
              <a:solidFill>
                <a:schemeClr val="bg1"/>
              </a:solidFill>
              <a:effectLst/>
              <a:latin typeface="Times New Roman" charset="0"/>
              <a:ea typeface="Arial Unicode MS" charset="0"/>
              <a:cs typeface="Arial Unicode MS" charset="0"/>
            </a:endParaRPr>
          </a:p>
        </p:txBody>
      </p:sp>
      <p:sp>
        <p:nvSpPr>
          <p:cNvPr id="13" name="Rectangle 12"/>
          <p:cNvSpPr/>
          <p:nvPr/>
        </p:nvSpPr>
        <p:spPr>
          <a:xfrm>
            <a:off x="1864369" y="3861048"/>
            <a:ext cx="1242712" cy="355482"/>
          </a:xfrm>
          <a:prstGeom prst="rect">
            <a:avLst/>
          </a:prstGeom>
        </p:spPr>
        <p:txBody>
          <a:bodyPr wrap="none">
            <a:spAutoFit/>
          </a:bodyPr>
          <a:lstStyle/>
          <a:p>
            <a:r>
              <a:rPr lang="fr-FR" sz="1800" dirty="0">
                <a:solidFill>
                  <a:srgbClr val="000000"/>
                </a:solidFill>
                <a:latin typeface="Times New Roman" panose="02020603050405020304" pitchFamily="18" charset="0"/>
                <a:cs typeface="Times New Roman" panose="02020603050405020304" pitchFamily="18" charset="0"/>
              </a:rPr>
              <a:t>A </a:t>
            </a:r>
            <a:r>
              <a:rPr lang="fr-FR" sz="1800" dirty="0" err="1">
                <a:solidFill>
                  <a:srgbClr val="000000"/>
                </a:solidFill>
                <a:latin typeface="Times New Roman" panose="02020603050405020304" pitchFamily="18" charset="0"/>
                <a:cs typeface="Times New Roman" panose="02020603050405020304" pitchFamily="18" charset="0"/>
              </a:rPr>
              <a:t>company</a:t>
            </a:r>
            <a:endParaRPr lang="fr-FR" sz="1800" dirty="0">
              <a:latin typeface="Times New Roman" panose="02020603050405020304" pitchFamily="18" charset="0"/>
              <a:cs typeface="Times New Roman" panose="02020603050405020304" pitchFamily="18" charset="0"/>
            </a:endParaRPr>
          </a:p>
        </p:txBody>
      </p:sp>
      <p:sp>
        <p:nvSpPr>
          <p:cNvPr id="14" name="Flèche vers le bas 13"/>
          <p:cNvSpPr/>
          <p:nvPr/>
        </p:nvSpPr>
        <p:spPr bwMode="auto">
          <a:xfrm>
            <a:off x="3375593" y="3373893"/>
            <a:ext cx="144016" cy="1296144"/>
          </a:xfrm>
          <a:prstGeom prst="down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95000"/>
              </a:lnSpc>
              <a:spcBef>
                <a:spcPct val="0"/>
              </a:spcBef>
              <a:spcAft>
                <a:spcPct val="0"/>
              </a:spcAft>
              <a:buClr>
                <a:srgbClr val="000000"/>
              </a:buClr>
              <a:buSzPct val="100000"/>
              <a:buFont typeface="Times New Roman" charset="0"/>
              <a:buNone/>
              <a:tabLst/>
            </a:pPr>
            <a:endParaRPr kumimoji="0" lang="fr-FR" sz="2400" b="0" i="0" u="none" strike="noStrike" cap="none" normalizeH="0" baseline="0">
              <a:ln>
                <a:noFill/>
              </a:ln>
              <a:solidFill>
                <a:schemeClr val="bg1"/>
              </a:solidFill>
              <a:effectLst/>
              <a:latin typeface="Times New Roman" charset="0"/>
              <a:ea typeface="Arial Unicode MS" charset="0"/>
              <a:cs typeface="Arial Unicode MS" charset="0"/>
            </a:endParaRPr>
          </a:p>
        </p:txBody>
      </p:sp>
      <p:sp>
        <p:nvSpPr>
          <p:cNvPr id="15" name="Rectangle 14"/>
          <p:cNvSpPr/>
          <p:nvPr/>
        </p:nvSpPr>
        <p:spPr>
          <a:xfrm>
            <a:off x="2790846" y="4725144"/>
            <a:ext cx="3377998" cy="620939"/>
          </a:xfrm>
          <a:prstGeom prst="rect">
            <a:avLst/>
          </a:prstGeom>
        </p:spPr>
        <p:txBody>
          <a:bodyPr wrap="none">
            <a:spAutoFit/>
          </a:bodyPr>
          <a:lstStyle/>
          <a:p>
            <a:r>
              <a:rPr lang="fr-FR" sz="1800" dirty="0">
                <a:solidFill>
                  <a:srgbClr val="000000"/>
                </a:solidFill>
                <a:latin typeface="Times New Roman" panose="02020603050405020304" pitchFamily="18" charset="0"/>
                <a:cs typeface="Times New Roman" panose="02020603050405020304" pitchFamily="18" charset="0"/>
              </a:rPr>
              <a:t>UB, UFC, UTBM, UBFC, SAIC,</a:t>
            </a:r>
          </a:p>
          <a:p>
            <a:r>
              <a:rPr lang="fr-FR" sz="1800" dirty="0">
                <a:solidFill>
                  <a:srgbClr val="000000"/>
                </a:solidFill>
                <a:latin typeface="Times New Roman" panose="02020603050405020304" pitchFamily="18" charset="0"/>
                <a:cs typeface="Times New Roman" panose="02020603050405020304" pitchFamily="18" charset="0"/>
              </a:rPr>
              <a:t>CNRS, INRIA, …</a:t>
            </a:r>
            <a:endParaRPr lang="fr-FR" sz="1800" dirty="0">
              <a:latin typeface="Times New Roman" panose="02020603050405020304" pitchFamily="18" charset="0"/>
              <a:cs typeface="Times New Roman" panose="02020603050405020304" pitchFamily="18" charset="0"/>
            </a:endParaRPr>
          </a:p>
        </p:txBody>
      </p:sp>
      <p:sp>
        <p:nvSpPr>
          <p:cNvPr id="16" name="Rectangle 15"/>
          <p:cNvSpPr/>
          <p:nvPr/>
        </p:nvSpPr>
        <p:spPr>
          <a:xfrm>
            <a:off x="5092606" y="3645024"/>
            <a:ext cx="415498" cy="357790"/>
          </a:xfrm>
          <a:prstGeom prst="rect">
            <a:avLst/>
          </a:prstGeom>
        </p:spPr>
        <p:txBody>
          <a:bodyPr wrap="none">
            <a:spAutoFit/>
          </a:bodyPr>
          <a:lstStyle/>
          <a:p>
            <a:r>
              <a:rPr lang="fr-FR" sz="1800" dirty="0">
                <a:solidFill>
                  <a:srgbClr val="000000"/>
                </a:solidFill>
                <a:latin typeface="Arial" charset="0"/>
              </a:rPr>
              <a:t>…</a:t>
            </a:r>
            <a:endParaRPr lang="fr-FR" sz="1800" dirty="0"/>
          </a:p>
        </p:txBody>
      </p:sp>
      <p:sp>
        <p:nvSpPr>
          <p:cNvPr id="18" name="ZoneTexte 17"/>
          <p:cNvSpPr txBox="1">
            <a:spLocks noChangeArrowheads="1"/>
          </p:cNvSpPr>
          <p:nvPr/>
        </p:nvSpPr>
        <p:spPr bwMode="auto">
          <a:xfrm>
            <a:off x="257076" y="764704"/>
            <a:ext cx="8635404" cy="1785104"/>
          </a:xfrm>
          <a:prstGeom prst="rect">
            <a:avLst/>
          </a:prstGeom>
          <a:noFill/>
          <a:ln w="9525">
            <a:noFill/>
            <a:miter lim="800000"/>
            <a:headEnd/>
            <a:tailEnd/>
          </a:ln>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600"/>
              </a:spcAft>
            </a:pPr>
            <a:r>
              <a:rPr lang="fr-FR" sz="2000" b="1" dirty="0">
                <a:solidFill>
                  <a:srgbClr val="002060"/>
                </a:solidFill>
                <a:latin typeface="Times New Roman" panose="02020603050405020304" pitchFamily="18" charset="0"/>
                <a:cs typeface="Times New Roman" panose="02020603050405020304" pitchFamily="18" charset="0"/>
              </a:rPr>
              <a:t>Nature of </a:t>
            </a:r>
            <a:r>
              <a:rPr lang="fr-FR" sz="2000" b="1" dirty="0" err="1">
                <a:solidFill>
                  <a:srgbClr val="002060"/>
                </a:solidFill>
                <a:latin typeface="Times New Roman" panose="02020603050405020304" pitchFamily="18" charset="0"/>
                <a:cs typeface="Times New Roman" panose="02020603050405020304" pitchFamily="18" charset="0"/>
              </a:rPr>
              <a:t>your</a:t>
            </a:r>
            <a:r>
              <a:rPr lang="fr-FR" sz="2000" b="1" dirty="0">
                <a:solidFill>
                  <a:srgbClr val="002060"/>
                </a:solidFill>
                <a:latin typeface="Times New Roman" panose="02020603050405020304" pitchFamily="18" charset="0"/>
                <a:cs typeface="Times New Roman" panose="02020603050405020304" pitchFamily="18" charset="0"/>
              </a:rPr>
              <a:t> </a:t>
            </a:r>
            <a:r>
              <a:rPr lang="fr-FR" sz="2000" b="1" dirty="0" err="1">
                <a:solidFill>
                  <a:srgbClr val="002060"/>
                </a:solidFill>
                <a:latin typeface="Times New Roman" panose="02020603050405020304" pitchFamily="18" charset="0"/>
                <a:cs typeface="Times New Roman" panose="02020603050405020304" pitchFamily="18" charset="0"/>
              </a:rPr>
              <a:t>contract</a:t>
            </a:r>
            <a:r>
              <a:rPr lang="fr-FR" sz="2000" b="1" dirty="0">
                <a:solidFill>
                  <a:srgbClr val="002060"/>
                </a:solidFill>
                <a:latin typeface="Times New Roman" panose="02020603050405020304" pitchFamily="18" charset="0"/>
                <a:cs typeface="Times New Roman" panose="02020603050405020304" pitchFamily="18" charset="0"/>
              </a:rPr>
              <a:t>: </a:t>
            </a:r>
          </a:p>
          <a:p>
            <a:pPr eaLnBrk="1" hangingPunct="1">
              <a:spcAft>
                <a:spcPts val="600"/>
              </a:spcAft>
            </a:pPr>
            <a:r>
              <a:rPr lang="fr-FR" sz="2000" b="1" dirty="0">
                <a:solidFill>
                  <a:srgbClr val="002060"/>
                </a:solidFill>
                <a:latin typeface="Times New Roman" panose="02020603050405020304" pitchFamily="18" charset="0"/>
                <a:cs typeface="Times New Roman" panose="02020603050405020304" pitchFamily="18" charset="0"/>
              </a:rPr>
              <a:t>     You have a </a:t>
            </a:r>
            <a:r>
              <a:rPr lang="fr-FR" sz="2000" b="1" dirty="0" err="1">
                <a:solidFill>
                  <a:srgbClr val="002060"/>
                </a:solidFill>
                <a:latin typeface="Times New Roman" panose="02020603050405020304" pitchFamily="18" charset="0"/>
                <a:cs typeface="Times New Roman" panose="02020603050405020304" pitchFamily="18" charset="0"/>
              </a:rPr>
              <a:t>funding</a:t>
            </a:r>
            <a:r>
              <a:rPr lang="fr-FR" sz="2000" b="1" dirty="0">
                <a:solidFill>
                  <a:srgbClr val="002060"/>
                </a:solidFill>
                <a:latin typeface="Times New Roman" panose="02020603050405020304" pitchFamily="18" charset="0"/>
                <a:cs typeface="Times New Roman" panose="02020603050405020304" pitchFamily="18" charset="0"/>
              </a:rPr>
              <a:t> (ANR, MESRI, establishment, BFC </a:t>
            </a:r>
            <a:r>
              <a:rPr lang="fr-FR" sz="2000" b="1" dirty="0" err="1">
                <a:solidFill>
                  <a:srgbClr val="002060"/>
                </a:solidFill>
                <a:latin typeface="Times New Roman" panose="02020603050405020304" pitchFamily="18" charset="0"/>
                <a:cs typeface="Times New Roman" panose="02020603050405020304" pitchFamily="18" charset="0"/>
              </a:rPr>
              <a:t>region</a:t>
            </a:r>
            <a:r>
              <a:rPr lang="fr-FR" sz="2000" b="1" dirty="0">
                <a:solidFill>
                  <a:srgbClr val="002060"/>
                </a:solidFill>
                <a:latin typeface="Times New Roman" panose="02020603050405020304" pitchFamily="18" charset="0"/>
                <a:cs typeface="Times New Roman" panose="02020603050405020304" pitchFamily="18" charset="0"/>
              </a:rPr>
              <a:t>, Europe, </a:t>
            </a:r>
            <a:r>
              <a:rPr lang="fr-FR" sz="2000" b="1" dirty="0" err="1">
                <a:solidFill>
                  <a:srgbClr val="002060"/>
                </a:solidFill>
                <a:latin typeface="Times New Roman" panose="02020603050405020304" pitchFamily="18" charset="0"/>
                <a:cs typeface="Times New Roman" panose="02020603050405020304" pitchFamily="18" charset="0"/>
              </a:rPr>
              <a:t>company</a:t>
            </a:r>
            <a:r>
              <a:rPr lang="fr-FR" sz="2000" b="1" dirty="0">
                <a:solidFill>
                  <a:srgbClr val="002060"/>
                </a:solidFill>
                <a:latin typeface="Times New Roman" panose="02020603050405020304" pitchFamily="18" charset="0"/>
                <a:cs typeface="Times New Roman" panose="02020603050405020304" pitchFamily="18" charset="0"/>
              </a:rPr>
              <a:t>…)</a:t>
            </a:r>
          </a:p>
          <a:p>
            <a:pPr eaLnBrk="1" hangingPunct="1">
              <a:spcAft>
                <a:spcPts val="600"/>
              </a:spcAft>
            </a:pPr>
            <a:r>
              <a:rPr lang="fr-FR" sz="2000" dirty="0">
                <a:solidFill>
                  <a:srgbClr val="002060"/>
                </a:solidFill>
                <a:latin typeface="Times New Roman" panose="02020603050405020304" pitchFamily="18" charset="0"/>
                <a:cs typeface="Times New Roman" panose="02020603050405020304" pitchFamily="18" charset="0"/>
                <a:sym typeface="Wingdings"/>
              </a:rPr>
              <a:t> </a:t>
            </a:r>
            <a:r>
              <a:rPr lang="fr-FR" sz="2000" b="1" dirty="0">
                <a:solidFill>
                  <a:srgbClr val="002060"/>
                </a:solidFill>
                <a:latin typeface="Times New Roman" panose="02020603050405020304" pitchFamily="18" charset="0"/>
                <a:cs typeface="Times New Roman" panose="02020603050405020304" pitchFamily="18" charset="0"/>
                <a:sym typeface="Wingdings"/>
              </a:rPr>
              <a:t>You have an employer (UB, UFC, UTBM, CNRS, UBFC, </a:t>
            </a:r>
            <a:r>
              <a:rPr lang="fr-FR" sz="2000" b="1" dirty="0" err="1">
                <a:solidFill>
                  <a:srgbClr val="002060"/>
                </a:solidFill>
                <a:latin typeface="Times New Roman" panose="02020603050405020304" pitchFamily="18" charset="0"/>
                <a:cs typeface="Times New Roman" panose="02020603050405020304" pitchFamily="18" charset="0"/>
                <a:sym typeface="Wingdings"/>
              </a:rPr>
              <a:t>company</a:t>
            </a:r>
            <a:r>
              <a:rPr lang="fr-FR" sz="2000" b="1" dirty="0">
                <a:solidFill>
                  <a:srgbClr val="002060"/>
                </a:solidFill>
                <a:latin typeface="Times New Roman" panose="02020603050405020304" pitchFamily="18" charset="0"/>
                <a:cs typeface="Times New Roman" panose="02020603050405020304" pitchFamily="18" charset="0"/>
                <a:sym typeface="Wingdings"/>
              </a:rPr>
              <a:t>)</a:t>
            </a:r>
            <a:endParaRPr lang="fr-FR" sz="2000" b="1" dirty="0">
              <a:solidFill>
                <a:srgbClr val="002060"/>
              </a:solidFill>
              <a:latin typeface="Times New Roman" panose="02020603050405020304" pitchFamily="18" charset="0"/>
              <a:cs typeface="Times New Roman" panose="02020603050405020304" pitchFamily="18" charset="0"/>
            </a:endParaRPr>
          </a:p>
          <a:p>
            <a:pPr marL="342900" indent="-342900" eaLnBrk="1" hangingPunct="1">
              <a:spcAft>
                <a:spcPts val="600"/>
              </a:spcAft>
              <a:buFont typeface="Wingdings" charset="0"/>
              <a:buChar char="è"/>
            </a:pPr>
            <a:r>
              <a:rPr lang="fr-FR" sz="2000" b="1" dirty="0" err="1">
                <a:solidFill>
                  <a:srgbClr val="002060"/>
                </a:solidFill>
                <a:latin typeface="Times New Roman" panose="02020603050405020304" pitchFamily="18" charset="0"/>
                <a:cs typeface="Times New Roman" panose="02020603050405020304" pitchFamily="18" charset="0"/>
                <a:sym typeface="Wingdings"/>
              </a:rPr>
              <a:t>Your</a:t>
            </a:r>
            <a:r>
              <a:rPr lang="fr-FR" sz="2000" b="1" dirty="0">
                <a:solidFill>
                  <a:srgbClr val="002060"/>
                </a:solidFill>
                <a:latin typeface="Times New Roman" panose="02020603050405020304" pitchFamily="18" charset="0"/>
                <a:cs typeface="Times New Roman" panose="02020603050405020304" pitchFamily="18" charset="0"/>
                <a:sym typeface="Wingdings"/>
              </a:rPr>
              <a:t> </a:t>
            </a:r>
            <a:r>
              <a:rPr lang="fr-FR" sz="2000" b="1" dirty="0" err="1">
                <a:solidFill>
                  <a:srgbClr val="002060"/>
                </a:solidFill>
                <a:latin typeface="Times New Roman" panose="02020603050405020304" pitchFamily="18" charset="0"/>
                <a:cs typeface="Times New Roman" panose="02020603050405020304" pitchFamily="18" charset="0"/>
                <a:sym typeface="Wingdings"/>
              </a:rPr>
              <a:t>contract</a:t>
            </a:r>
            <a:r>
              <a:rPr lang="fr-FR" sz="2000" b="1" dirty="0">
                <a:solidFill>
                  <a:srgbClr val="002060"/>
                </a:solidFill>
                <a:latin typeface="Times New Roman" panose="02020603050405020304" pitchFamily="18" charset="0"/>
                <a:cs typeface="Times New Roman" panose="02020603050405020304" pitchFamily="18" charset="0"/>
                <a:sym typeface="Wingdings"/>
              </a:rPr>
              <a:t> (for 3 </a:t>
            </a:r>
            <a:r>
              <a:rPr lang="fr-FR" sz="2000" b="1" dirty="0" err="1">
                <a:solidFill>
                  <a:srgbClr val="002060"/>
                </a:solidFill>
                <a:latin typeface="Times New Roman" panose="02020603050405020304" pitchFamily="18" charset="0"/>
                <a:cs typeface="Times New Roman" panose="02020603050405020304" pitchFamily="18" charset="0"/>
                <a:sym typeface="Wingdings"/>
              </a:rPr>
              <a:t>years</a:t>
            </a:r>
            <a:r>
              <a:rPr lang="fr-FR" sz="2000" b="1" dirty="0">
                <a:solidFill>
                  <a:srgbClr val="002060"/>
                </a:solidFill>
                <a:latin typeface="Times New Roman" panose="02020603050405020304" pitchFamily="18" charset="0"/>
                <a:cs typeface="Times New Roman" panose="02020603050405020304" pitchFamily="18" charset="0"/>
                <a:sym typeface="Wingdings"/>
              </a:rPr>
              <a:t>) </a:t>
            </a:r>
            <a:r>
              <a:rPr lang="fr-FR" sz="2000" b="1" dirty="0" err="1">
                <a:solidFill>
                  <a:srgbClr val="002060"/>
                </a:solidFill>
                <a:latin typeface="Times New Roman" panose="02020603050405020304" pitchFamily="18" charset="0"/>
                <a:cs typeface="Times New Roman" panose="02020603050405020304" pitchFamily="18" charset="0"/>
                <a:sym typeface="Wingdings"/>
              </a:rPr>
              <a:t>depends</a:t>
            </a:r>
            <a:r>
              <a:rPr lang="fr-FR" sz="2000" b="1" dirty="0">
                <a:solidFill>
                  <a:srgbClr val="002060"/>
                </a:solidFill>
                <a:latin typeface="Times New Roman" panose="02020603050405020304" pitchFamily="18" charset="0"/>
                <a:cs typeface="Times New Roman" panose="02020603050405020304" pitchFamily="18" charset="0"/>
                <a:sym typeface="Wingdings"/>
              </a:rPr>
              <a:t> on </a:t>
            </a:r>
            <a:r>
              <a:rPr lang="fr-FR" sz="2000" b="1" dirty="0" err="1">
                <a:solidFill>
                  <a:srgbClr val="002060"/>
                </a:solidFill>
                <a:latin typeface="Times New Roman" panose="02020603050405020304" pitchFamily="18" charset="0"/>
                <a:cs typeface="Times New Roman" panose="02020603050405020304" pitchFamily="18" charset="0"/>
                <a:sym typeface="Wingdings"/>
              </a:rPr>
              <a:t>your</a:t>
            </a:r>
            <a:r>
              <a:rPr lang="fr-FR" sz="2000" b="1" dirty="0">
                <a:solidFill>
                  <a:srgbClr val="002060"/>
                </a:solidFill>
                <a:latin typeface="Times New Roman" panose="02020603050405020304" pitchFamily="18" charset="0"/>
                <a:cs typeface="Times New Roman" panose="02020603050405020304" pitchFamily="18" charset="0"/>
                <a:sym typeface="Wingdings"/>
              </a:rPr>
              <a:t> employer</a:t>
            </a:r>
          </a:p>
        </p:txBody>
      </p:sp>
      <p:pic>
        <p:nvPicPr>
          <p:cNvPr id="2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2840" y="31369"/>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4" name="Connecteur droit avec flèche 3"/>
          <p:cNvCxnSpPr/>
          <p:nvPr/>
        </p:nvCxnSpPr>
        <p:spPr bwMode="auto">
          <a:xfrm>
            <a:off x="299004" y="1340768"/>
            <a:ext cx="304582"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5129866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5"/>
          <p:cNvPicPr>
            <a:picLocks noChangeAspect="1"/>
          </p:cNvPicPr>
          <p:nvPr/>
        </p:nvPicPr>
        <p:blipFill>
          <a:blip r:embed="rId2"/>
          <a:srcRect/>
          <a:stretch>
            <a:fillRect/>
          </a:stretch>
        </p:blipFill>
        <p:spPr bwMode="auto">
          <a:xfrm>
            <a:off x="152400" y="152400"/>
            <a:ext cx="1763713" cy="609600"/>
          </a:xfrm>
          <a:prstGeom prst="rect">
            <a:avLst/>
          </a:prstGeom>
          <a:noFill/>
          <a:ln w="9525">
            <a:noFill/>
            <a:miter lim="800000"/>
            <a:headEnd/>
            <a:tailEnd/>
          </a:ln>
        </p:spPr>
      </p:pic>
      <p:sp>
        <p:nvSpPr>
          <p:cNvPr id="3" name="Text Box 1"/>
          <p:cNvSpPr txBox="1">
            <a:spLocks noChangeArrowheads="1"/>
          </p:cNvSpPr>
          <p:nvPr/>
        </p:nvSpPr>
        <p:spPr bwMode="auto">
          <a:xfrm>
            <a:off x="2480815" y="116632"/>
            <a:ext cx="6483673" cy="808038"/>
          </a:xfrm>
          <a:prstGeom prst="rect">
            <a:avLst/>
          </a:prstGeom>
          <a:noFill/>
          <a:ln w="9525">
            <a:noFill/>
            <a:round/>
            <a:headEnd/>
            <a:tailEnd/>
          </a:ln>
        </p:spPr>
        <p:txBody>
          <a:bodyPr lIns="90000" tIns="46800" rIns="90000" bIns="46800" anchor="ctr">
            <a:prstTxWarp prst="textNoShape">
              <a:avLst/>
            </a:prstTxWarp>
          </a:bodyPr>
          <a:lstStyle/>
          <a:p>
            <a:r>
              <a:rPr lang="fr-FR" b="1" dirty="0" err="1">
                <a:solidFill>
                  <a:srgbClr val="0070C0"/>
                </a:solidFill>
                <a:ea typeface="Arial Unicode MS" pitchFamily="-83" charset="0"/>
                <a:cs typeface="Arial Unicode MS" pitchFamily="-83" charset="0"/>
              </a:rPr>
              <a:t>PhD</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contracts</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procedures</a:t>
            </a:r>
            <a:r>
              <a:rPr lang="fr-FR" b="1" dirty="0">
                <a:solidFill>
                  <a:srgbClr val="0070C0"/>
                </a:solidFill>
                <a:ea typeface="Arial Unicode MS" pitchFamily="-83" charset="0"/>
                <a:cs typeface="Arial Unicode MS" pitchFamily="-83" charset="0"/>
              </a:rPr>
              <a:t>)</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2840" y="31369"/>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ZoneTexte 5"/>
          <p:cNvSpPr txBox="1"/>
          <p:nvPr/>
        </p:nvSpPr>
        <p:spPr>
          <a:xfrm>
            <a:off x="152399" y="1012731"/>
            <a:ext cx="4275585" cy="443198"/>
          </a:xfrm>
          <a:prstGeom prst="rect">
            <a:avLst/>
          </a:prstGeom>
          <a:noFill/>
        </p:spPr>
        <p:txBody>
          <a:bodyPr wrap="square" rtlCol="0">
            <a:spAutoFit/>
          </a:bodyPr>
          <a:lstStyle/>
          <a:p>
            <a:r>
              <a:rPr lang="fr-FR" dirty="0" err="1">
                <a:solidFill>
                  <a:schemeClr val="tx1"/>
                </a:solidFill>
              </a:rPr>
              <a:t>Some</a:t>
            </a:r>
            <a:r>
              <a:rPr lang="fr-FR" dirty="0">
                <a:solidFill>
                  <a:schemeClr val="tx1"/>
                </a:solidFill>
              </a:rPr>
              <a:t> data (2020-2021)</a:t>
            </a:r>
            <a:r>
              <a:rPr lang="fr-FR" dirty="0">
                <a:solidFill>
                  <a:srgbClr val="002060"/>
                </a:solidFill>
              </a:rPr>
              <a:t>: </a:t>
            </a:r>
            <a:endParaRPr lang="fr-FR" dirty="0">
              <a:solidFill>
                <a:srgbClr val="FF0000"/>
              </a:solidFill>
            </a:endParaRPr>
          </a:p>
        </p:txBody>
      </p:sp>
      <p:graphicFrame>
        <p:nvGraphicFramePr>
          <p:cNvPr id="10" name="Graphique 9"/>
          <p:cNvGraphicFramePr>
            <a:graphicFrameLocks/>
          </p:cNvGraphicFramePr>
          <p:nvPr>
            <p:extLst>
              <p:ext uri="{D42A27DB-BD31-4B8C-83A1-F6EECF244321}">
                <p14:modId xmlns:p14="http://schemas.microsoft.com/office/powerpoint/2010/main" val="2144571649"/>
              </p:ext>
            </p:extLst>
          </p:nvPr>
        </p:nvGraphicFramePr>
        <p:xfrm>
          <a:off x="3527376" y="3176495"/>
          <a:ext cx="5616624" cy="345505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Graphique 10"/>
          <p:cNvGraphicFramePr>
            <a:graphicFrameLocks/>
          </p:cNvGraphicFramePr>
          <p:nvPr>
            <p:extLst>
              <p:ext uri="{D42A27DB-BD31-4B8C-83A1-F6EECF244321}">
                <p14:modId xmlns:p14="http://schemas.microsoft.com/office/powerpoint/2010/main" val="2851424534"/>
              </p:ext>
            </p:extLst>
          </p:nvPr>
        </p:nvGraphicFramePr>
        <p:xfrm>
          <a:off x="323528" y="1455929"/>
          <a:ext cx="5184576" cy="370126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49383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19</a:t>
            </a:fld>
            <a:endParaRPr lang="en-GB" dirty="0"/>
          </a:p>
        </p:txBody>
      </p:sp>
      <p:sp>
        <p:nvSpPr>
          <p:cNvPr id="21"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6" name="Text Box 1"/>
          <p:cNvSpPr txBox="1">
            <a:spLocks noChangeArrowheads="1"/>
          </p:cNvSpPr>
          <p:nvPr/>
        </p:nvSpPr>
        <p:spPr bwMode="auto">
          <a:xfrm>
            <a:off x="2192783" y="116632"/>
            <a:ext cx="6483673" cy="808038"/>
          </a:xfrm>
          <a:prstGeom prst="rect">
            <a:avLst/>
          </a:prstGeom>
          <a:noFill/>
          <a:ln w="9525">
            <a:noFill/>
            <a:round/>
            <a:headEnd/>
            <a:tailEnd/>
          </a:ln>
        </p:spPr>
        <p:txBody>
          <a:bodyPr lIns="90000" tIns="46800" rIns="90000" bIns="46800" anchor="ctr">
            <a:prstTxWarp prst="textNoShape">
              <a:avLst/>
            </a:prstTxWarp>
          </a:bodyPr>
          <a:lstStyle/>
          <a:p>
            <a:r>
              <a:rPr lang="fr-FR" b="1" dirty="0" err="1">
                <a:solidFill>
                  <a:srgbClr val="0070C0"/>
                </a:solidFill>
                <a:ea typeface="Arial Unicode MS" pitchFamily="-83" charset="0"/>
                <a:cs typeface="Arial Unicode MS" pitchFamily="-83" charset="0"/>
              </a:rPr>
              <a:t>PhD</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contracts</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procedures</a:t>
            </a:r>
            <a:r>
              <a:rPr lang="fr-FR" b="1" dirty="0">
                <a:solidFill>
                  <a:srgbClr val="0070C0"/>
                </a:solidFill>
                <a:ea typeface="Arial Unicode MS" pitchFamily="-83" charset="0"/>
                <a:cs typeface="Arial Unicode MS" pitchFamily="-83" charset="0"/>
              </a:rPr>
              <a:t>)</a:t>
            </a:r>
          </a:p>
        </p:txBody>
      </p:sp>
      <p:sp>
        <p:nvSpPr>
          <p:cNvPr id="2" name="ZoneTexte 1"/>
          <p:cNvSpPr txBox="1"/>
          <p:nvPr/>
        </p:nvSpPr>
        <p:spPr>
          <a:xfrm>
            <a:off x="231710" y="1700808"/>
            <a:ext cx="8820471" cy="3847207"/>
          </a:xfrm>
          <a:prstGeom prst="rect">
            <a:avLst/>
          </a:prstGeom>
          <a:noFill/>
        </p:spPr>
        <p:txBody>
          <a:bodyPr wrap="square" rtlCol="0">
            <a:spAutoFit/>
          </a:bodyPr>
          <a:lstStyle/>
          <a:p>
            <a:pPr eaLnBrk="1" hangingPunct="1">
              <a:spcAft>
                <a:spcPts val="600"/>
              </a:spcAft>
            </a:pPr>
            <a:r>
              <a:rPr lang="fr-FR" sz="2000" b="1" dirty="0" err="1">
                <a:solidFill>
                  <a:srgbClr val="002060"/>
                </a:solidFill>
                <a:latin typeface="Times New Roman" panose="02020603050405020304" pitchFamily="18" charset="0"/>
                <a:cs typeface="Times New Roman" panose="02020603050405020304" pitchFamily="18" charset="0"/>
              </a:rPr>
              <a:t>Depending</a:t>
            </a:r>
            <a:r>
              <a:rPr lang="fr-FR" sz="2000" b="1" dirty="0">
                <a:solidFill>
                  <a:srgbClr val="002060"/>
                </a:solidFill>
                <a:latin typeface="Times New Roman" panose="02020603050405020304" pitchFamily="18" charset="0"/>
                <a:cs typeface="Times New Roman" panose="02020603050405020304" pitchFamily="18" charset="0"/>
              </a:rPr>
              <a:t> on </a:t>
            </a:r>
            <a:r>
              <a:rPr lang="fr-FR" sz="2000" b="1" dirty="0" err="1">
                <a:solidFill>
                  <a:srgbClr val="002060"/>
                </a:solidFill>
                <a:latin typeface="Times New Roman" panose="02020603050405020304" pitchFamily="18" charset="0"/>
                <a:cs typeface="Times New Roman" panose="02020603050405020304" pitchFamily="18" charset="0"/>
              </a:rPr>
              <a:t>your</a:t>
            </a:r>
            <a:r>
              <a:rPr lang="fr-FR" sz="2000" b="1" dirty="0">
                <a:solidFill>
                  <a:srgbClr val="002060"/>
                </a:solidFill>
                <a:latin typeface="Times New Roman" panose="02020603050405020304" pitchFamily="18" charset="0"/>
                <a:cs typeface="Times New Roman" panose="02020603050405020304" pitchFamily="18" charset="0"/>
              </a:rPr>
              <a:t> </a:t>
            </a:r>
            <a:r>
              <a:rPr lang="fr-FR" sz="2000" b="1" dirty="0" err="1">
                <a:solidFill>
                  <a:srgbClr val="002060"/>
                </a:solidFill>
                <a:latin typeface="Times New Roman" panose="02020603050405020304" pitchFamily="18" charset="0"/>
                <a:cs typeface="Times New Roman" panose="02020603050405020304" pitchFamily="18" charset="0"/>
              </a:rPr>
              <a:t>contract</a:t>
            </a:r>
            <a:r>
              <a:rPr lang="fr-FR" sz="2000" b="1" dirty="0">
                <a:solidFill>
                  <a:srgbClr val="002060"/>
                </a:solidFill>
                <a:latin typeface="Times New Roman" panose="02020603050405020304" pitchFamily="18" charset="0"/>
                <a:cs typeface="Times New Roman" panose="02020603050405020304" pitchFamily="18" charset="0"/>
              </a:rPr>
              <a:t> and </a:t>
            </a:r>
            <a:r>
              <a:rPr lang="fr-FR" sz="2000" b="1" dirty="0" err="1">
                <a:solidFill>
                  <a:srgbClr val="002060"/>
                </a:solidFill>
                <a:latin typeface="Times New Roman" panose="02020603050405020304" pitchFamily="18" charset="0"/>
                <a:cs typeface="Times New Roman" panose="02020603050405020304" pitchFamily="18" charset="0"/>
              </a:rPr>
              <a:t>your</a:t>
            </a:r>
            <a:r>
              <a:rPr lang="fr-FR" sz="2000" b="1" dirty="0">
                <a:solidFill>
                  <a:srgbClr val="002060"/>
                </a:solidFill>
                <a:latin typeface="Times New Roman" panose="02020603050405020304" pitchFamily="18" charset="0"/>
                <a:cs typeface="Times New Roman" panose="02020603050405020304" pitchFamily="18" charset="0"/>
              </a:rPr>
              <a:t> employer, the </a:t>
            </a:r>
            <a:r>
              <a:rPr lang="fr-FR" sz="2000" b="1" dirty="0" err="1">
                <a:solidFill>
                  <a:srgbClr val="002060"/>
                </a:solidFill>
                <a:latin typeface="Times New Roman" panose="02020603050405020304" pitchFamily="18" charset="0"/>
                <a:cs typeface="Times New Roman" panose="02020603050405020304" pitchFamily="18" charset="0"/>
              </a:rPr>
              <a:t>procedures</a:t>
            </a:r>
            <a:r>
              <a:rPr lang="fr-FR" sz="2000" b="1" dirty="0">
                <a:solidFill>
                  <a:srgbClr val="002060"/>
                </a:solidFill>
                <a:latin typeface="Times New Roman" panose="02020603050405020304" pitchFamily="18" charset="0"/>
                <a:cs typeface="Times New Roman" panose="02020603050405020304" pitchFamily="18" charset="0"/>
              </a:rPr>
              <a:t> for the PhD </a:t>
            </a:r>
            <a:r>
              <a:rPr lang="fr-FR" sz="2000" b="1" dirty="0" err="1">
                <a:solidFill>
                  <a:srgbClr val="002060"/>
                </a:solidFill>
                <a:latin typeface="Times New Roman" panose="02020603050405020304" pitchFamily="18" charset="0"/>
                <a:cs typeface="Times New Roman" panose="02020603050405020304" pitchFamily="18" charset="0"/>
              </a:rPr>
              <a:t>student</a:t>
            </a:r>
            <a:r>
              <a:rPr lang="fr-FR" sz="2000" b="1" dirty="0">
                <a:solidFill>
                  <a:srgbClr val="002060"/>
                </a:solidFill>
                <a:latin typeface="Times New Roman" panose="02020603050405020304" pitchFamily="18" charset="0"/>
                <a:cs typeface="Times New Roman" panose="02020603050405020304" pitchFamily="18" charset="0"/>
              </a:rPr>
              <a:t> </a:t>
            </a:r>
            <a:r>
              <a:rPr lang="fr-FR" sz="2000" b="1" dirty="0" err="1">
                <a:solidFill>
                  <a:srgbClr val="002060"/>
                </a:solidFill>
                <a:latin typeface="Times New Roman" panose="02020603050405020304" pitchFamily="18" charset="0"/>
                <a:cs typeface="Times New Roman" panose="02020603050405020304" pitchFamily="18" charset="0"/>
              </a:rPr>
              <a:t>can</a:t>
            </a:r>
            <a:r>
              <a:rPr lang="fr-FR" sz="2000" b="1" dirty="0">
                <a:solidFill>
                  <a:srgbClr val="002060"/>
                </a:solidFill>
                <a:latin typeface="Times New Roman" panose="02020603050405020304" pitchFamily="18" charset="0"/>
                <a:cs typeface="Times New Roman" panose="02020603050405020304" pitchFamily="18" charset="0"/>
              </a:rPr>
              <a:t> </a:t>
            </a:r>
            <a:r>
              <a:rPr lang="fr-FR" sz="2000" b="1" dirty="0" err="1">
                <a:solidFill>
                  <a:srgbClr val="002060"/>
                </a:solidFill>
                <a:latin typeface="Times New Roman" panose="02020603050405020304" pitchFamily="18" charset="0"/>
                <a:cs typeface="Times New Roman" panose="02020603050405020304" pitchFamily="18" charset="0"/>
              </a:rPr>
              <a:t>be</a:t>
            </a:r>
            <a:r>
              <a:rPr lang="fr-FR" sz="2000" b="1" dirty="0">
                <a:solidFill>
                  <a:srgbClr val="002060"/>
                </a:solidFill>
                <a:latin typeface="Times New Roman" panose="02020603050405020304" pitchFamily="18" charset="0"/>
                <a:cs typeface="Times New Roman" panose="02020603050405020304" pitchFamily="18" charset="0"/>
              </a:rPr>
              <a:t> </a:t>
            </a:r>
            <a:r>
              <a:rPr lang="fr-FR" sz="2000" b="1" dirty="0" err="1">
                <a:solidFill>
                  <a:srgbClr val="002060"/>
                </a:solidFill>
                <a:latin typeface="Times New Roman" panose="02020603050405020304" pitchFamily="18" charset="0"/>
                <a:cs typeface="Times New Roman" panose="02020603050405020304" pitchFamily="18" charset="0"/>
              </a:rPr>
              <a:t>different</a:t>
            </a:r>
            <a:r>
              <a:rPr lang="fr-FR" sz="2000" b="1" dirty="0">
                <a:solidFill>
                  <a:srgbClr val="002060"/>
                </a:solidFill>
                <a:latin typeface="Times New Roman" panose="02020603050405020304" pitchFamily="18" charset="0"/>
                <a:cs typeface="Times New Roman" panose="02020603050405020304" pitchFamily="18" charset="0"/>
              </a:rPr>
              <a:t>: </a:t>
            </a:r>
          </a:p>
          <a:p>
            <a:pPr eaLnBrk="1" hangingPunct="1">
              <a:spcAft>
                <a:spcPts val="600"/>
              </a:spcAft>
            </a:pPr>
            <a:endParaRPr lang="fr-FR" sz="2000" b="1" dirty="0">
              <a:solidFill>
                <a:srgbClr val="002060"/>
              </a:solidFill>
              <a:latin typeface="Times New Roman" panose="02020603050405020304" pitchFamily="18" charset="0"/>
              <a:cs typeface="Times New Roman" panose="02020603050405020304" pitchFamily="18" charset="0"/>
            </a:endParaRPr>
          </a:p>
          <a:p>
            <a:pPr marL="342900" indent="-342900" eaLnBrk="1" hangingPunct="1">
              <a:spcAft>
                <a:spcPts val="600"/>
              </a:spcAft>
              <a:buFontTx/>
              <a:buChar char="-"/>
            </a:pPr>
            <a:r>
              <a:rPr lang="fr-FR" sz="2000" dirty="0">
                <a:solidFill>
                  <a:srgbClr val="002060"/>
                </a:solidFill>
                <a:latin typeface="Times New Roman" panose="02020603050405020304" pitchFamily="18" charset="0"/>
                <a:cs typeface="Times New Roman" panose="02020603050405020304" pitchFamily="18" charset="0"/>
              </a:rPr>
              <a:t>Case of the Doctoral </a:t>
            </a:r>
            <a:r>
              <a:rPr lang="fr-FR" sz="2000" dirty="0" err="1">
                <a:solidFill>
                  <a:srgbClr val="002060"/>
                </a:solidFill>
                <a:latin typeface="Times New Roman" panose="02020603050405020304" pitchFamily="18" charset="0"/>
                <a:cs typeface="Times New Roman" panose="02020603050405020304" pitchFamily="18" charset="0"/>
              </a:rPr>
              <a:t>Contract</a:t>
            </a:r>
            <a:r>
              <a:rPr lang="fr-FR" sz="2000" dirty="0">
                <a:solidFill>
                  <a:srgbClr val="002060"/>
                </a:solidFill>
                <a:latin typeface="Times New Roman" panose="02020603050405020304" pitchFamily="18" charset="0"/>
                <a:cs typeface="Times New Roman" panose="02020603050405020304" pitchFamily="18" charset="0"/>
              </a:rPr>
              <a:t> (« Contrat Doctoral »)</a:t>
            </a:r>
          </a:p>
          <a:p>
            <a:pPr eaLnBrk="1" hangingPunct="1">
              <a:spcAft>
                <a:spcPts val="600"/>
              </a:spcAft>
            </a:pPr>
            <a:r>
              <a:rPr lang="fr-FR" sz="2000" dirty="0">
                <a:solidFill>
                  <a:srgbClr val="002060"/>
                </a:solidFill>
                <a:latin typeface="Times New Roman" panose="02020603050405020304" pitchFamily="18" charset="0"/>
                <a:cs typeface="Times New Roman" panose="02020603050405020304" pitchFamily="18" charset="0"/>
              </a:rPr>
              <a:t>	- </a:t>
            </a:r>
            <a:r>
              <a:rPr lang="fr-FR" sz="2000" dirty="0" err="1">
                <a:solidFill>
                  <a:srgbClr val="002060"/>
                </a:solidFill>
                <a:latin typeface="Times New Roman" panose="02020603050405020304" pitchFamily="18" charset="0"/>
                <a:cs typeface="Times New Roman" panose="02020603050405020304" pitchFamily="18" charset="0"/>
              </a:rPr>
              <a:t>your</a:t>
            </a:r>
            <a:r>
              <a:rPr lang="fr-FR" sz="2000" dirty="0">
                <a:solidFill>
                  <a:srgbClr val="002060"/>
                </a:solidFill>
                <a:latin typeface="Times New Roman" panose="02020603050405020304" pitchFamily="18" charset="0"/>
                <a:cs typeface="Times New Roman" panose="02020603050405020304" pitchFamily="18" charset="0"/>
              </a:rPr>
              <a:t> employer </a:t>
            </a:r>
            <a:r>
              <a:rPr lang="fr-FR" sz="2000" dirty="0" err="1">
                <a:solidFill>
                  <a:srgbClr val="002060"/>
                </a:solidFill>
                <a:latin typeface="Times New Roman" panose="02020603050405020304" pitchFamily="18" charset="0"/>
                <a:cs typeface="Times New Roman" panose="02020603050405020304" pitchFamily="18" charset="0"/>
              </a:rPr>
              <a:t>is</a:t>
            </a:r>
            <a:r>
              <a:rPr lang="fr-FR" sz="2000" dirty="0">
                <a:solidFill>
                  <a:srgbClr val="002060"/>
                </a:solidFill>
                <a:latin typeface="Times New Roman" panose="02020603050405020304" pitchFamily="18" charset="0"/>
                <a:cs typeface="Times New Roman" panose="02020603050405020304" pitchFamily="18" charset="0"/>
              </a:rPr>
              <a:t> an institution (UB, UFC, UTBM, UBFC, CNRS, …)</a:t>
            </a:r>
          </a:p>
          <a:p>
            <a:pPr eaLnBrk="1" hangingPunct="1">
              <a:spcAft>
                <a:spcPts val="600"/>
              </a:spcAft>
            </a:pPr>
            <a:r>
              <a:rPr lang="fr-FR" sz="2000" dirty="0">
                <a:solidFill>
                  <a:srgbClr val="002060"/>
                </a:solidFill>
                <a:latin typeface="Times New Roman" panose="02020603050405020304" pitchFamily="18" charset="0"/>
                <a:cs typeface="Times New Roman" panose="02020603050405020304" pitchFamily="18" charset="0"/>
              </a:rPr>
              <a:t>	- </a:t>
            </a:r>
            <a:r>
              <a:rPr lang="fr-FR" sz="2000" dirty="0" err="1">
                <a:solidFill>
                  <a:srgbClr val="002060"/>
                </a:solidFill>
                <a:latin typeface="Times New Roman" panose="02020603050405020304" pitchFamily="18" charset="0"/>
                <a:cs typeface="Times New Roman" panose="02020603050405020304" pitchFamily="18" charset="0"/>
              </a:rPr>
              <a:t>complementary</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activities</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teaching</a:t>
            </a:r>
            <a:r>
              <a:rPr lang="fr-FR" sz="2000" dirty="0">
                <a:solidFill>
                  <a:srgbClr val="002060"/>
                </a:solidFill>
                <a:latin typeface="Times New Roman" panose="02020603050405020304" pitchFamily="18" charset="0"/>
                <a:cs typeface="Times New Roman" panose="02020603050405020304" pitchFamily="18" charset="0"/>
              </a:rPr>
              <a:t>, consulting in a </a:t>
            </a:r>
            <a:r>
              <a:rPr lang="fr-FR" sz="2000" dirty="0" err="1">
                <a:solidFill>
                  <a:srgbClr val="002060"/>
                </a:solidFill>
                <a:latin typeface="Times New Roman" panose="02020603050405020304" pitchFamily="18" charset="0"/>
                <a:cs typeface="Times New Roman" panose="02020603050405020304" pitchFamily="18" charset="0"/>
              </a:rPr>
              <a:t>company</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mentoring</a:t>
            </a:r>
            <a:r>
              <a:rPr lang="fr-FR" sz="2000" dirty="0">
                <a:solidFill>
                  <a:srgbClr val="002060"/>
                </a:solidFill>
                <a:latin typeface="Times New Roman" panose="02020603050405020304" pitchFamily="18" charset="0"/>
                <a:cs typeface="Times New Roman" panose="02020603050405020304" pitchFamily="18" charset="0"/>
              </a:rPr>
              <a:t>) are possible but </a:t>
            </a:r>
            <a:r>
              <a:rPr lang="fr-FR" sz="2000" dirty="0" err="1">
                <a:solidFill>
                  <a:srgbClr val="002060"/>
                </a:solidFill>
                <a:latin typeface="Times New Roman" panose="02020603050405020304" pitchFamily="18" charset="0"/>
                <a:cs typeface="Times New Roman" panose="02020603050405020304" pitchFamily="18" charset="0"/>
              </a:rPr>
              <a:t>strictly</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defined</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through</a:t>
            </a:r>
            <a:r>
              <a:rPr lang="fr-FR" sz="2000" dirty="0">
                <a:solidFill>
                  <a:srgbClr val="002060"/>
                </a:solidFill>
                <a:latin typeface="Times New Roman" panose="02020603050405020304" pitchFamily="18" charset="0"/>
                <a:cs typeface="Times New Roman" panose="02020603050405020304" pitchFamily="18" charset="0"/>
              </a:rPr>
              <a:t> an </a:t>
            </a:r>
            <a:r>
              <a:rPr lang="fr-FR" sz="2000" dirty="0" err="1">
                <a:solidFill>
                  <a:srgbClr val="002060"/>
                </a:solidFill>
                <a:latin typeface="Times New Roman" panose="02020603050405020304" pitchFamily="18" charset="0"/>
                <a:cs typeface="Times New Roman" panose="02020603050405020304" pitchFamily="18" charset="0"/>
              </a:rPr>
              <a:t>amendment</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defined</a:t>
            </a:r>
            <a:r>
              <a:rPr lang="fr-FR" sz="2000" dirty="0">
                <a:solidFill>
                  <a:srgbClr val="002060"/>
                </a:solidFill>
                <a:latin typeface="Times New Roman" panose="02020603050405020304" pitchFamily="18" charset="0"/>
                <a:cs typeface="Times New Roman" panose="02020603050405020304" pitchFamily="18" charset="0"/>
              </a:rPr>
              <a:t> by the </a:t>
            </a:r>
            <a:r>
              <a:rPr lang="fr-FR" sz="2000" dirty="0" err="1">
                <a:solidFill>
                  <a:srgbClr val="002060"/>
                </a:solidFill>
                <a:latin typeface="Times New Roman" panose="02020603050405020304" pitchFamily="18" charset="0"/>
                <a:cs typeface="Times New Roman" panose="02020603050405020304" pitchFamily="18" charset="0"/>
              </a:rPr>
              <a:t>law</a:t>
            </a:r>
            <a:r>
              <a:rPr lang="fr-FR" sz="2000" dirty="0">
                <a:solidFill>
                  <a:srgbClr val="002060"/>
                </a:solidFill>
                <a:latin typeface="Times New Roman" panose="02020603050405020304" pitchFamily="18" charset="0"/>
                <a:cs typeface="Times New Roman" panose="02020603050405020304" pitchFamily="18" charset="0"/>
              </a:rPr>
              <a:t>) and the </a:t>
            </a:r>
            <a:r>
              <a:rPr lang="fr-FR" sz="2000" dirty="0" err="1">
                <a:solidFill>
                  <a:srgbClr val="002060"/>
                </a:solidFill>
                <a:latin typeface="Times New Roman" panose="02020603050405020304" pitchFamily="18" charset="0"/>
                <a:cs typeface="Times New Roman" panose="02020603050405020304" pitchFamily="18" charset="0"/>
              </a:rPr>
              <a:t>salary</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is</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also</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defined</a:t>
            </a:r>
            <a:r>
              <a:rPr lang="fr-FR" sz="2000" dirty="0">
                <a:solidFill>
                  <a:srgbClr val="002060"/>
                </a:solidFill>
                <a:latin typeface="Times New Roman" panose="02020603050405020304" pitchFamily="18" charset="0"/>
                <a:cs typeface="Times New Roman" panose="02020603050405020304" pitchFamily="18" charset="0"/>
              </a:rPr>
              <a:t> by the </a:t>
            </a:r>
            <a:r>
              <a:rPr lang="fr-FR" sz="2000" dirty="0" err="1">
                <a:solidFill>
                  <a:srgbClr val="002060"/>
                </a:solidFill>
                <a:latin typeface="Times New Roman" panose="02020603050405020304" pitchFamily="18" charset="0"/>
                <a:cs typeface="Times New Roman" panose="02020603050405020304" pitchFamily="18" charset="0"/>
              </a:rPr>
              <a:t>law</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Number</a:t>
            </a:r>
            <a:r>
              <a:rPr lang="fr-FR" sz="2000" dirty="0">
                <a:solidFill>
                  <a:srgbClr val="002060"/>
                </a:solidFill>
                <a:latin typeface="Times New Roman" panose="02020603050405020304" pitchFamily="18" charset="0"/>
                <a:cs typeface="Times New Roman" panose="02020603050405020304" pitchFamily="18" charset="0"/>
              </a:rPr>
              <a:t> of </a:t>
            </a:r>
            <a:r>
              <a:rPr lang="fr-FR" sz="2000" dirty="0" err="1">
                <a:solidFill>
                  <a:srgbClr val="002060"/>
                </a:solidFill>
                <a:latin typeface="Times New Roman" panose="02020603050405020304" pitchFamily="18" charset="0"/>
                <a:cs typeface="Times New Roman" panose="02020603050405020304" pitchFamily="18" charset="0"/>
              </a:rPr>
              <a:t>hours</a:t>
            </a:r>
            <a:r>
              <a:rPr lang="fr-FR" sz="2000" dirty="0">
                <a:solidFill>
                  <a:srgbClr val="002060"/>
                </a:solidFill>
                <a:latin typeface="Times New Roman" panose="02020603050405020304" pitchFamily="18" charset="0"/>
                <a:cs typeface="Times New Roman" panose="02020603050405020304" pitchFamily="18" charset="0"/>
              </a:rPr>
              <a:t> &lt;=64h</a:t>
            </a:r>
          </a:p>
          <a:p>
            <a:pPr marL="342900" indent="-342900" eaLnBrk="1" hangingPunct="1">
              <a:spcAft>
                <a:spcPts val="600"/>
              </a:spcAft>
              <a:buFontTx/>
              <a:buChar char="-"/>
            </a:pPr>
            <a:r>
              <a:rPr lang="fr-FR" sz="2000" dirty="0">
                <a:solidFill>
                  <a:srgbClr val="002060"/>
                </a:solidFill>
                <a:latin typeface="Times New Roman" panose="02020603050405020304" pitchFamily="18" charset="0"/>
                <a:cs typeface="Times New Roman" panose="02020603050405020304" pitchFamily="18" charset="0"/>
              </a:rPr>
              <a:t>Case of </a:t>
            </a:r>
            <a:r>
              <a:rPr lang="fr-FR" sz="2000" dirty="0" err="1">
                <a:solidFill>
                  <a:srgbClr val="002060"/>
                </a:solidFill>
                <a:latin typeface="Times New Roman" panose="02020603050405020304" pitchFamily="18" charset="0"/>
                <a:cs typeface="Times New Roman" panose="02020603050405020304" pitchFamily="18" charset="0"/>
              </a:rPr>
              <a:t>fixed</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term</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contract</a:t>
            </a:r>
            <a:r>
              <a:rPr lang="fr-FR" sz="2000" dirty="0">
                <a:solidFill>
                  <a:srgbClr val="002060"/>
                </a:solidFill>
                <a:latin typeface="Times New Roman" panose="02020603050405020304" pitchFamily="18" charset="0"/>
                <a:cs typeface="Times New Roman" panose="02020603050405020304" pitchFamily="18" charset="0"/>
              </a:rPr>
              <a:t> (« contrat à durée déterminée »)</a:t>
            </a:r>
          </a:p>
          <a:p>
            <a:pPr eaLnBrk="1" hangingPunct="1">
              <a:spcAft>
                <a:spcPts val="600"/>
              </a:spcAft>
            </a:pPr>
            <a:r>
              <a:rPr lang="fr-FR" sz="2000" dirty="0" err="1">
                <a:solidFill>
                  <a:srgbClr val="002060"/>
                </a:solidFill>
                <a:latin typeface="Times New Roman" panose="02020603050405020304" pitchFamily="18" charset="0"/>
                <a:cs typeface="Times New Roman" panose="02020603050405020304" pitchFamily="18" charset="0"/>
              </a:rPr>
              <a:t>Complementary</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activities</a:t>
            </a:r>
            <a:r>
              <a:rPr lang="fr-FR" sz="2000" dirty="0">
                <a:solidFill>
                  <a:srgbClr val="002060"/>
                </a:solidFill>
                <a:latin typeface="Times New Roman" panose="02020603050405020304" pitchFamily="18" charset="0"/>
                <a:cs typeface="Times New Roman" panose="02020603050405020304" pitchFamily="18" charset="0"/>
              </a:rPr>
              <a:t> are possible </a:t>
            </a:r>
            <a:r>
              <a:rPr lang="fr-FR" sz="2000" dirty="0" err="1">
                <a:solidFill>
                  <a:srgbClr val="002060"/>
                </a:solidFill>
                <a:latin typeface="Times New Roman" panose="02020603050405020304" pitchFamily="18" charset="0"/>
                <a:cs typeface="Times New Roman" panose="02020603050405020304" pitchFamily="18" charset="0"/>
              </a:rPr>
              <a:t>with</a:t>
            </a:r>
            <a:r>
              <a:rPr lang="fr-FR" sz="2000" dirty="0">
                <a:solidFill>
                  <a:srgbClr val="002060"/>
                </a:solidFill>
                <a:latin typeface="Times New Roman" panose="02020603050405020304" pitchFamily="18" charset="0"/>
                <a:cs typeface="Times New Roman" panose="02020603050405020304" pitchFamily="18" charset="0"/>
              </a:rPr>
              <a:t> the agreement of the </a:t>
            </a:r>
            <a:r>
              <a:rPr lang="fr-FR" sz="2000" dirty="0" err="1">
                <a:solidFill>
                  <a:srgbClr val="002060"/>
                </a:solidFill>
                <a:latin typeface="Times New Roman" panose="02020603050405020304" pitchFamily="18" charset="0"/>
                <a:cs typeface="Times New Roman" panose="02020603050405020304" pitchFamily="18" charset="0"/>
              </a:rPr>
              <a:t>supervisor</a:t>
            </a:r>
            <a:endParaRPr lang="fr-FR" sz="2000" dirty="0">
              <a:solidFill>
                <a:srgbClr val="002060"/>
              </a:solidFill>
              <a:latin typeface="Times New Roman" panose="02020603050405020304" pitchFamily="18" charset="0"/>
              <a:cs typeface="Times New Roman" panose="02020603050405020304" pitchFamily="18" charset="0"/>
            </a:endParaRPr>
          </a:p>
          <a:p>
            <a:endParaRPr lang="fr-FR" sz="2000" dirty="0">
              <a:solidFill>
                <a:srgbClr val="002060"/>
              </a:solidFill>
              <a:latin typeface="Times New Roman" panose="02020603050405020304" pitchFamily="18" charset="0"/>
              <a:cs typeface="Times New Roman" panose="02020603050405020304" pitchFamily="18" charset="0"/>
            </a:endParaRP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2840" y="31369"/>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70502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Image 15"/>
          <p:cNvPicPr>
            <a:picLocks noChangeAspect="1"/>
          </p:cNvPicPr>
          <p:nvPr/>
        </p:nvPicPr>
        <p:blipFill>
          <a:blip r:embed="rId3"/>
          <a:srcRect/>
          <a:stretch>
            <a:fillRect/>
          </a:stretch>
        </p:blipFill>
        <p:spPr bwMode="auto">
          <a:xfrm>
            <a:off x="7804799" y="1556792"/>
            <a:ext cx="1080121" cy="837397"/>
          </a:xfrm>
          <a:prstGeom prst="rect">
            <a:avLst/>
          </a:prstGeom>
          <a:noFill/>
          <a:ln w="9525">
            <a:noFill/>
            <a:miter lim="800000"/>
            <a:headEnd/>
            <a:tailEnd/>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968" y="143570"/>
            <a:ext cx="3901104" cy="11945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Image 5"/>
          <p:cNvPicPr>
            <a:picLocks noChangeAspect="1"/>
          </p:cNvPicPr>
          <p:nvPr/>
        </p:nvPicPr>
        <p:blipFill>
          <a:blip r:embed="rId5"/>
          <a:srcRect/>
          <a:stretch>
            <a:fillRect/>
          </a:stretch>
        </p:blipFill>
        <p:spPr bwMode="auto">
          <a:xfrm>
            <a:off x="323528" y="332656"/>
            <a:ext cx="1763713" cy="609600"/>
          </a:xfrm>
          <a:prstGeom prst="rect">
            <a:avLst/>
          </a:prstGeom>
          <a:noFill/>
          <a:ln w="9525">
            <a:noFill/>
            <a:miter lim="800000"/>
            <a:headEnd/>
            <a:tailEnd/>
          </a:ln>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49941" y="2666998"/>
            <a:ext cx="989835" cy="61530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27563" y="3645024"/>
            <a:ext cx="1155469" cy="5677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48029" y="4469904"/>
            <a:ext cx="1188467" cy="47126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Rectangle 8"/>
          <p:cNvSpPr>
            <a:spLocks noChangeArrowheads="1"/>
          </p:cNvSpPr>
          <p:nvPr/>
        </p:nvSpPr>
        <p:spPr bwMode="auto">
          <a:xfrm>
            <a:off x="251520" y="1700808"/>
            <a:ext cx="7632848" cy="794064"/>
          </a:xfrm>
          <a:prstGeom prst="rect">
            <a:avLst/>
          </a:prstGeom>
          <a:noFill/>
          <a:ln w="9525">
            <a:noFill/>
            <a:miter lim="800000"/>
            <a:headEnd/>
            <a:tailEnd/>
          </a:ln>
        </p:spPr>
        <p:txBody>
          <a:bodyPr wrap="square">
            <a:prstTxWarp prst="textNoShape">
              <a:avLst/>
            </a:prstTxWarp>
            <a:spAutoFit/>
          </a:bodyPr>
          <a:lstStyle/>
          <a:p>
            <a:pPr algn="ctr">
              <a:lnSpc>
                <a:spcPct val="95000"/>
              </a:lnSpc>
            </a:pPr>
            <a:r>
              <a:rPr lang="fr-FR" b="1" dirty="0">
                <a:solidFill>
                  <a:srgbClr val="0070C0"/>
                </a:solidFill>
                <a:ea typeface="Arial Unicode MS" pitchFamily="-83" charset="0"/>
                <a:cs typeface="Arial Unicode MS" pitchFamily="-83" charset="0"/>
              </a:rPr>
              <a:t> </a:t>
            </a:r>
          </a:p>
          <a:p>
            <a:pPr algn="ctr"/>
            <a:endParaRPr lang="fr-FR" b="1" dirty="0">
              <a:solidFill>
                <a:srgbClr val="0070C0"/>
              </a:solidFill>
              <a:ea typeface="Arial Unicode MS" pitchFamily="-83" charset="0"/>
              <a:cs typeface="Arial Unicode MS" pitchFamily="-83" charset="0"/>
            </a:endParaRPr>
          </a:p>
        </p:txBody>
      </p:sp>
      <p:sp>
        <p:nvSpPr>
          <p:cNvPr id="2" name="Rectangle 1"/>
          <p:cNvSpPr/>
          <p:nvPr/>
        </p:nvSpPr>
        <p:spPr>
          <a:xfrm>
            <a:off x="755576" y="2266053"/>
            <a:ext cx="6840760" cy="3893374"/>
          </a:xfrm>
          <a:prstGeom prst="rect">
            <a:avLst/>
          </a:prstGeom>
        </p:spPr>
        <p:txBody>
          <a:bodyPr wrap="square">
            <a:spAutoFit/>
          </a:bodyPr>
          <a:lstStyle/>
          <a:p>
            <a:r>
              <a:rPr lang="en-US" sz="2000" dirty="0">
                <a:solidFill>
                  <a:srgbClr val="002060"/>
                </a:solidFill>
              </a:rPr>
              <a:t>The Doctoral School of Engineering Sciences and </a:t>
            </a:r>
            <a:r>
              <a:rPr lang="en-US" sz="2000" u="sng" dirty="0" err="1">
                <a:solidFill>
                  <a:srgbClr val="002060"/>
                </a:solidFill>
              </a:rPr>
              <a:t>Microtechnologies</a:t>
            </a:r>
            <a:r>
              <a:rPr lang="fr-FR" sz="2000" dirty="0">
                <a:solidFill>
                  <a:srgbClr val="002060"/>
                </a:solidFill>
              </a:rPr>
              <a:t> </a:t>
            </a:r>
            <a:r>
              <a:rPr lang="en-US" sz="2000" dirty="0">
                <a:solidFill>
                  <a:srgbClr val="002060"/>
                </a:solidFill>
              </a:rPr>
              <a:t> (ED SPIM, ED37) is under the governance of the Doctoral College of the University of Bourgogne Franche-Comté COMUE UBFC :</a:t>
            </a:r>
          </a:p>
          <a:p>
            <a:pPr algn="ctr"/>
            <a:r>
              <a:rPr lang="fr-FR" sz="2000" b="1" dirty="0">
                <a:solidFill>
                  <a:srgbClr val="00B0F0"/>
                </a:solidFill>
                <a:ea typeface="Arial Unicode MS" pitchFamily="-83" charset="0"/>
                <a:cs typeface="Arial Unicode MS" pitchFamily="-83" charset="0"/>
              </a:rPr>
              <a:t>https://collegedoctoral.ubfc.fr</a:t>
            </a:r>
          </a:p>
          <a:p>
            <a:endParaRPr lang="en-US" sz="2000" dirty="0">
              <a:solidFill>
                <a:srgbClr val="002060"/>
              </a:solidFill>
            </a:endParaRPr>
          </a:p>
          <a:p>
            <a:r>
              <a:rPr lang="en-US" sz="2000" dirty="0">
                <a:solidFill>
                  <a:srgbClr val="002060"/>
                </a:solidFill>
              </a:rPr>
              <a:t>The doctoral college UBFC groups together 6 doctoral schools and 1700 PhD students.</a:t>
            </a:r>
          </a:p>
          <a:p>
            <a:r>
              <a:rPr lang="en-US" sz="2000" dirty="0">
                <a:solidFill>
                  <a:srgbClr val="002060"/>
                </a:solidFill>
              </a:rPr>
              <a:t>UBFC: Public establishment created by the Decree of 1 April  2015. The COMUE (Community of Universities and Establishments) groups together seven higher education and research establishments. </a:t>
            </a:r>
            <a:r>
              <a:rPr lang="fr-FR" sz="2000" dirty="0">
                <a:solidFill>
                  <a:srgbClr val="002060"/>
                </a:solidFill>
              </a:rPr>
              <a:t> </a:t>
            </a:r>
          </a:p>
          <a:p>
            <a:r>
              <a:rPr lang="fr-FR" sz="2000" dirty="0">
                <a:solidFill>
                  <a:srgbClr val="002060"/>
                </a:solidFill>
              </a:rPr>
              <a:t> </a:t>
            </a:r>
          </a:p>
        </p:txBody>
      </p:sp>
      <p:sp>
        <p:nvSpPr>
          <p:cNvPr id="10" name="Text Box 1"/>
          <p:cNvSpPr txBox="1">
            <a:spLocks noChangeArrowheads="1"/>
          </p:cNvSpPr>
          <p:nvPr/>
        </p:nvSpPr>
        <p:spPr bwMode="auto">
          <a:xfrm>
            <a:off x="858416" y="1082463"/>
            <a:ext cx="6635080" cy="729952"/>
          </a:xfrm>
          <a:prstGeom prst="rect">
            <a:avLst/>
          </a:prstGeom>
          <a:noFill/>
          <a:ln w="9525">
            <a:noFill/>
            <a:round/>
            <a:headEnd/>
            <a:tailEnd/>
          </a:ln>
        </p:spPr>
        <p:txBody>
          <a:bodyPr lIns="90000" tIns="46800" rIns="90000" bIns="46800" anchor="ctr">
            <a:prstTxWarp prst="textNoShape">
              <a:avLst/>
            </a:prstTxWarp>
          </a:bodyPr>
          <a:lstStyle/>
          <a:p>
            <a:pPr algn="ctr">
              <a:lnSpc>
                <a:spcPct val="100000"/>
              </a:lnSpc>
              <a:buClr>
                <a:srgbClr val="CC0000"/>
              </a:buClr>
              <a:buFont typeface="Arial" pitchFamily="-1"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70C0"/>
                </a:solidFill>
                <a:latin typeface="Times New Roman" panose="02020603050405020304" pitchFamily="18" charset="0"/>
                <a:cs typeface="Times New Roman" panose="02020603050405020304" pitchFamily="18" charset="0"/>
              </a:rPr>
              <a:t>Presentation</a:t>
            </a:r>
          </a:p>
        </p:txBody>
      </p:sp>
    </p:spTree>
    <p:extLst>
      <p:ext uri="{BB962C8B-B14F-4D97-AF65-F5344CB8AC3E}">
        <p14:creationId xmlns:p14="http://schemas.microsoft.com/office/powerpoint/2010/main" val="48602959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20</a:t>
            </a:fld>
            <a:endParaRPr lang="en-GB" dirty="0"/>
          </a:p>
        </p:txBody>
      </p:sp>
      <p:sp>
        <p:nvSpPr>
          <p:cNvPr id="21"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6" name="Text Box 1"/>
          <p:cNvSpPr txBox="1">
            <a:spLocks noChangeArrowheads="1"/>
          </p:cNvSpPr>
          <p:nvPr/>
        </p:nvSpPr>
        <p:spPr bwMode="auto">
          <a:xfrm>
            <a:off x="2192783" y="116632"/>
            <a:ext cx="6483673" cy="808038"/>
          </a:xfrm>
          <a:prstGeom prst="rect">
            <a:avLst/>
          </a:prstGeom>
          <a:noFill/>
          <a:ln w="9525">
            <a:noFill/>
            <a:round/>
            <a:headEnd/>
            <a:tailEnd/>
          </a:ln>
        </p:spPr>
        <p:txBody>
          <a:bodyPr lIns="90000" tIns="46800" rIns="90000" bIns="46800" anchor="ctr">
            <a:prstTxWarp prst="textNoShape">
              <a:avLst/>
            </a:prstTxWarp>
          </a:bodyPr>
          <a:lstStyle/>
          <a:p>
            <a:r>
              <a:rPr lang="fr-FR" b="1" dirty="0" err="1">
                <a:solidFill>
                  <a:srgbClr val="0070C0"/>
                </a:solidFill>
                <a:ea typeface="Arial Unicode MS" pitchFamily="-83" charset="0"/>
                <a:cs typeface="Arial Unicode MS" pitchFamily="-83" charset="0"/>
              </a:rPr>
              <a:t>PhD</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contracts</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procedures</a:t>
            </a:r>
            <a:r>
              <a:rPr lang="fr-FR" b="1" dirty="0">
                <a:solidFill>
                  <a:srgbClr val="0070C0"/>
                </a:solidFill>
                <a:ea typeface="Arial Unicode MS" pitchFamily="-83" charset="0"/>
                <a:cs typeface="Arial Unicode MS" pitchFamily="-83" charset="0"/>
              </a:rPr>
              <a:t>)</a:t>
            </a:r>
          </a:p>
        </p:txBody>
      </p:sp>
      <p:sp>
        <p:nvSpPr>
          <p:cNvPr id="7" name="ZoneTexte 6"/>
          <p:cNvSpPr txBox="1">
            <a:spLocks noChangeArrowheads="1"/>
          </p:cNvSpPr>
          <p:nvPr/>
        </p:nvSpPr>
        <p:spPr bwMode="auto">
          <a:xfrm>
            <a:off x="323528" y="1382326"/>
            <a:ext cx="8496944" cy="2739211"/>
          </a:xfrm>
          <a:prstGeom prst="rect">
            <a:avLst/>
          </a:prstGeom>
          <a:noFill/>
          <a:ln w="9525">
            <a:noFill/>
            <a:miter lim="800000"/>
            <a:headEnd/>
            <a:tailEnd/>
          </a:ln>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600"/>
              </a:spcAft>
            </a:pPr>
            <a:r>
              <a:rPr lang="fr-FR" sz="2000" b="1" dirty="0">
                <a:solidFill>
                  <a:srgbClr val="002060"/>
                </a:solidFill>
                <a:latin typeface="Times New Roman" panose="02020603050405020304" pitchFamily="18" charset="0"/>
                <a:cs typeface="Times New Roman" panose="02020603050405020304" pitchFamily="18" charset="0"/>
              </a:rPr>
              <a:t>All the </a:t>
            </a:r>
            <a:r>
              <a:rPr lang="fr-FR" sz="2000" b="1" dirty="0" err="1">
                <a:solidFill>
                  <a:srgbClr val="002060"/>
                </a:solidFill>
                <a:latin typeface="Times New Roman" panose="02020603050405020304" pitchFamily="18" charset="0"/>
                <a:cs typeface="Times New Roman" panose="02020603050405020304" pitchFamily="18" charset="0"/>
              </a:rPr>
              <a:t>procedures</a:t>
            </a:r>
            <a:r>
              <a:rPr lang="fr-FR" sz="2000" b="1" dirty="0">
                <a:solidFill>
                  <a:srgbClr val="002060"/>
                </a:solidFill>
                <a:latin typeface="Times New Roman" panose="02020603050405020304" pitchFamily="18" charset="0"/>
                <a:cs typeface="Times New Roman" panose="02020603050405020304" pitchFamily="18" charset="0"/>
              </a:rPr>
              <a:t> are </a:t>
            </a:r>
            <a:r>
              <a:rPr lang="fr-FR" sz="2000" b="1" dirty="0" err="1">
                <a:solidFill>
                  <a:srgbClr val="002060"/>
                </a:solidFill>
                <a:latin typeface="Times New Roman" panose="02020603050405020304" pitchFamily="18" charset="0"/>
                <a:cs typeface="Times New Roman" panose="02020603050405020304" pitchFamily="18" charset="0"/>
              </a:rPr>
              <a:t>indicated</a:t>
            </a:r>
            <a:r>
              <a:rPr lang="fr-FR" sz="2000" b="1" dirty="0">
                <a:solidFill>
                  <a:srgbClr val="002060"/>
                </a:solidFill>
                <a:latin typeface="Times New Roman" panose="02020603050405020304" pitchFamily="18" charset="0"/>
                <a:cs typeface="Times New Roman" panose="02020603050405020304" pitchFamily="18" charset="0"/>
              </a:rPr>
              <a:t> on the </a:t>
            </a:r>
            <a:r>
              <a:rPr lang="fr-FR" sz="2000" b="1" dirty="0" err="1">
                <a:solidFill>
                  <a:srgbClr val="002060"/>
                </a:solidFill>
                <a:latin typeface="Times New Roman" panose="02020603050405020304" pitchFamily="18" charset="0"/>
                <a:cs typeface="Times New Roman" panose="02020603050405020304" pitchFamily="18" charset="0"/>
              </a:rPr>
              <a:t>website</a:t>
            </a:r>
            <a:r>
              <a:rPr lang="fr-FR" sz="2000" b="1" dirty="0">
                <a:solidFill>
                  <a:srgbClr val="002060"/>
                </a:solidFill>
                <a:latin typeface="Times New Roman" panose="02020603050405020304" pitchFamily="18" charset="0"/>
                <a:cs typeface="Times New Roman" panose="02020603050405020304" pitchFamily="18" charset="0"/>
              </a:rPr>
              <a:t> SPIM@ubfc.fr or </a:t>
            </a:r>
            <a:r>
              <a:rPr lang="fr-FR" sz="2000" b="1" dirty="0" err="1">
                <a:solidFill>
                  <a:srgbClr val="002060"/>
                </a:solidFill>
                <a:latin typeface="Times New Roman" panose="02020603050405020304" pitchFamily="18" charset="0"/>
                <a:cs typeface="Times New Roman" panose="02020603050405020304" pitchFamily="18" charset="0"/>
              </a:rPr>
              <a:t>given</a:t>
            </a:r>
            <a:r>
              <a:rPr lang="fr-FR" sz="2000" b="1" dirty="0">
                <a:solidFill>
                  <a:srgbClr val="002060"/>
                </a:solidFill>
                <a:latin typeface="Times New Roman" panose="02020603050405020304" pitchFamily="18" charset="0"/>
                <a:cs typeface="Times New Roman" panose="02020603050405020304" pitchFamily="18" charset="0"/>
              </a:rPr>
              <a:t> by the </a:t>
            </a:r>
            <a:r>
              <a:rPr lang="fr-FR" sz="2000" b="1" dirty="0" err="1">
                <a:solidFill>
                  <a:srgbClr val="002060"/>
                </a:solidFill>
                <a:latin typeface="Times New Roman" panose="02020603050405020304" pitchFamily="18" charset="0"/>
                <a:cs typeface="Times New Roman" panose="02020603050405020304" pitchFamily="18" charset="0"/>
              </a:rPr>
              <a:t>adminstrative</a:t>
            </a:r>
            <a:r>
              <a:rPr lang="fr-FR" sz="2000" b="1" dirty="0">
                <a:solidFill>
                  <a:srgbClr val="002060"/>
                </a:solidFill>
                <a:latin typeface="Times New Roman" panose="02020603050405020304" pitchFamily="18" charset="0"/>
                <a:cs typeface="Times New Roman" panose="02020603050405020304" pitchFamily="18" charset="0"/>
              </a:rPr>
              <a:t> staff </a:t>
            </a:r>
            <a:r>
              <a:rPr lang="fr-FR" sz="2000" dirty="0">
                <a:solidFill>
                  <a:srgbClr val="002060"/>
                </a:solidFill>
                <a:latin typeface="Times New Roman" panose="02020603050405020304" pitchFamily="18" charset="0"/>
                <a:cs typeface="Times New Roman" panose="02020603050405020304" pitchFamily="18" charset="0"/>
              </a:rPr>
              <a:t>: </a:t>
            </a:r>
            <a:r>
              <a:rPr lang="fr-FR" altLang="fr-FR" sz="2000" dirty="0">
                <a:solidFill>
                  <a:srgbClr val="002060"/>
                </a:solidFill>
                <a:latin typeface="Times New Roman" panose="02020603050405020304" pitchFamily="18" charset="0"/>
                <a:cs typeface="Times New Roman" panose="02020603050405020304" pitchFamily="18" charset="0"/>
              </a:rPr>
              <a:t>https://www.ubfc.fr/ecoles-doctorales</a:t>
            </a:r>
            <a:endParaRPr lang="fr-FR" sz="2000" dirty="0">
              <a:solidFill>
                <a:srgbClr val="002060"/>
              </a:solidFill>
              <a:latin typeface="Times New Roman" panose="02020603050405020304" pitchFamily="18" charset="0"/>
              <a:cs typeface="Times New Roman" panose="02020603050405020304" pitchFamily="18" charset="0"/>
            </a:endParaRPr>
          </a:p>
          <a:p>
            <a:pPr marL="342900" indent="-342900" eaLnBrk="1" hangingPunct="1">
              <a:spcAft>
                <a:spcPts val="600"/>
              </a:spcAft>
              <a:buFontTx/>
              <a:buChar char="-"/>
            </a:pPr>
            <a:r>
              <a:rPr lang="fr-FR" sz="2000" dirty="0">
                <a:solidFill>
                  <a:srgbClr val="002060"/>
                </a:solidFill>
                <a:latin typeface="Times New Roman" panose="02020603050405020304" pitchFamily="18" charset="0"/>
                <a:cs typeface="Times New Roman" panose="02020603050405020304" pitchFamily="18" charset="0"/>
              </a:rPr>
              <a:t>For </a:t>
            </a:r>
            <a:r>
              <a:rPr lang="fr-FR" sz="2000" dirty="0" err="1">
                <a:solidFill>
                  <a:srgbClr val="002060"/>
                </a:solidFill>
                <a:latin typeface="Times New Roman" panose="02020603050405020304" pitchFamily="18" charset="0"/>
                <a:cs typeface="Times New Roman" panose="02020603050405020304" pitchFamily="18" charset="0"/>
              </a:rPr>
              <a:t>enrollment</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every</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year</a:t>
            </a:r>
            <a:r>
              <a:rPr lang="fr-FR" sz="2000" dirty="0">
                <a:solidFill>
                  <a:srgbClr val="002060"/>
                </a:solidFill>
                <a:latin typeface="Times New Roman" panose="02020603050405020304" pitchFamily="18" charset="0"/>
                <a:cs typeface="Times New Roman" panose="02020603050405020304" pitchFamily="18" charset="0"/>
              </a:rPr>
              <a:t>)</a:t>
            </a:r>
          </a:p>
          <a:p>
            <a:pPr marL="342900" indent="-342900" eaLnBrk="1" hangingPunct="1">
              <a:spcAft>
                <a:spcPts val="600"/>
              </a:spcAft>
              <a:buFontTx/>
              <a:buChar char="-"/>
            </a:pPr>
            <a:r>
              <a:rPr lang="fr-FR" sz="2000" dirty="0">
                <a:solidFill>
                  <a:srgbClr val="002060"/>
                </a:solidFill>
                <a:latin typeface="Times New Roman" panose="02020603050405020304" pitchFamily="18" charset="0"/>
                <a:cs typeface="Times New Roman" panose="02020603050405020304" pitchFamily="18" charset="0"/>
              </a:rPr>
              <a:t>To know the </a:t>
            </a:r>
            <a:r>
              <a:rPr lang="fr-FR" sz="2000" dirty="0" err="1">
                <a:solidFill>
                  <a:srgbClr val="002060"/>
                </a:solidFill>
                <a:latin typeface="Times New Roman" panose="02020603050405020304" pitchFamily="18" charset="0"/>
                <a:cs typeface="Times New Roman" panose="02020603050405020304" pitchFamily="18" charset="0"/>
              </a:rPr>
              <a:t>form</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you</a:t>
            </a:r>
            <a:r>
              <a:rPr lang="fr-FR" sz="2000" dirty="0">
                <a:solidFill>
                  <a:srgbClr val="002060"/>
                </a:solidFill>
                <a:latin typeface="Times New Roman" panose="02020603050405020304" pitchFamily="18" charset="0"/>
                <a:cs typeface="Times New Roman" panose="02020603050405020304" pitchFamily="18" charset="0"/>
              </a:rPr>
              <a:t> have to </a:t>
            </a:r>
            <a:r>
              <a:rPr lang="fr-FR" sz="2000" dirty="0" err="1">
                <a:solidFill>
                  <a:srgbClr val="002060"/>
                </a:solidFill>
                <a:latin typeface="Times New Roman" panose="02020603050405020304" pitchFamily="18" charset="0"/>
                <a:cs typeface="Times New Roman" panose="02020603050405020304" pitchFamily="18" charset="0"/>
              </a:rPr>
              <a:t>fill</a:t>
            </a:r>
            <a:r>
              <a:rPr lang="fr-FR" sz="2000" dirty="0">
                <a:solidFill>
                  <a:srgbClr val="002060"/>
                </a:solidFill>
                <a:latin typeface="Times New Roman" panose="02020603050405020304" pitchFamily="18" charset="0"/>
                <a:cs typeface="Times New Roman" panose="02020603050405020304" pitchFamily="18" charset="0"/>
              </a:rPr>
              <a:t> for </a:t>
            </a:r>
            <a:r>
              <a:rPr lang="fr-FR" sz="2000" dirty="0" err="1">
                <a:solidFill>
                  <a:srgbClr val="002060"/>
                </a:solidFill>
                <a:latin typeface="Times New Roman" panose="02020603050405020304" pitchFamily="18" charset="0"/>
                <a:cs typeface="Times New Roman" panose="02020603050405020304" pitchFamily="18" charset="0"/>
              </a:rPr>
              <a:t>displacements</a:t>
            </a:r>
            <a:r>
              <a:rPr lang="fr-FR" sz="2000" dirty="0">
                <a:solidFill>
                  <a:srgbClr val="002060"/>
                </a:solidFill>
                <a:latin typeface="Times New Roman" panose="02020603050405020304" pitchFamily="18" charset="0"/>
                <a:cs typeface="Times New Roman" panose="02020603050405020304" pitchFamily="18" charset="0"/>
              </a:rPr>
              <a:t> / </a:t>
            </a:r>
            <a:r>
              <a:rPr lang="fr-FR" sz="2000" dirty="0" err="1">
                <a:solidFill>
                  <a:srgbClr val="002060"/>
                </a:solidFill>
                <a:latin typeface="Times New Roman" panose="02020603050405020304" pitchFamily="18" charset="0"/>
                <a:cs typeface="Times New Roman" panose="02020603050405020304" pitchFamily="18" charset="0"/>
              </a:rPr>
              <a:t>funding</a:t>
            </a:r>
            <a:endParaRPr lang="fr-FR" sz="2000" dirty="0">
              <a:solidFill>
                <a:srgbClr val="002060"/>
              </a:solidFill>
              <a:latin typeface="Times New Roman" panose="02020603050405020304" pitchFamily="18" charset="0"/>
              <a:cs typeface="Times New Roman" panose="02020603050405020304" pitchFamily="18" charset="0"/>
            </a:endParaRPr>
          </a:p>
          <a:p>
            <a:pPr marL="342900" indent="-342900" eaLnBrk="1" hangingPunct="1">
              <a:spcAft>
                <a:spcPts val="600"/>
              </a:spcAft>
              <a:buFontTx/>
              <a:buChar char="-"/>
            </a:pPr>
            <a:r>
              <a:rPr lang="fr-FR" sz="2000" dirty="0">
                <a:solidFill>
                  <a:srgbClr val="002060"/>
                </a:solidFill>
                <a:latin typeface="Times New Roman" panose="02020603050405020304" pitchFamily="18" charset="0"/>
                <a:cs typeface="Times New Roman" panose="02020603050405020304" pitchFamily="18" charset="0"/>
              </a:rPr>
              <a:t>To know the </a:t>
            </a:r>
            <a:r>
              <a:rPr lang="fr-FR" sz="2000" dirty="0" err="1">
                <a:solidFill>
                  <a:srgbClr val="002060"/>
                </a:solidFill>
                <a:latin typeface="Times New Roman" panose="02020603050405020304" pitchFamily="18" charset="0"/>
                <a:cs typeface="Times New Roman" panose="02020603050405020304" pitchFamily="18" charset="0"/>
              </a:rPr>
              <a:t>general</a:t>
            </a:r>
            <a:r>
              <a:rPr lang="fr-FR" sz="2000" dirty="0">
                <a:solidFill>
                  <a:srgbClr val="002060"/>
                </a:solidFill>
                <a:latin typeface="Times New Roman" panose="02020603050405020304" pitchFamily="18" charset="0"/>
                <a:cs typeface="Times New Roman" panose="02020603050405020304" pitchFamily="18" charset="0"/>
              </a:rPr>
              <a:t> / </a:t>
            </a:r>
            <a:r>
              <a:rPr lang="fr-FR" sz="2000" dirty="0" err="1">
                <a:solidFill>
                  <a:srgbClr val="002060"/>
                </a:solidFill>
                <a:latin typeface="Times New Roman" panose="02020603050405020304" pitchFamily="18" charset="0"/>
                <a:cs typeface="Times New Roman" panose="02020603050405020304" pitchFamily="18" charset="0"/>
              </a:rPr>
              <a:t>specific</a:t>
            </a:r>
            <a:r>
              <a:rPr lang="fr-FR" sz="2000" dirty="0">
                <a:solidFill>
                  <a:srgbClr val="002060"/>
                </a:solidFill>
                <a:latin typeface="Times New Roman" panose="02020603050405020304" pitchFamily="18" charset="0"/>
                <a:cs typeface="Times New Roman" panose="02020603050405020304" pitchFamily="18" charset="0"/>
              </a:rPr>
              <a:t>… courses and to </a:t>
            </a:r>
            <a:r>
              <a:rPr lang="fr-FR" sz="2000" dirty="0" err="1">
                <a:solidFill>
                  <a:srgbClr val="002060"/>
                </a:solidFill>
                <a:latin typeface="Times New Roman" panose="02020603050405020304" pitchFamily="18" charset="0"/>
                <a:cs typeface="Times New Roman" panose="02020603050405020304" pitchFamily="18" charset="0"/>
              </a:rPr>
              <a:t>prepare</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your</a:t>
            </a:r>
            <a:r>
              <a:rPr lang="fr-FR" sz="2000" dirty="0">
                <a:solidFill>
                  <a:srgbClr val="002060"/>
                </a:solidFill>
                <a:latin typeface="Times New Roman" panose="02020603050405020304" pitchFamily="18" charset="0"/>
                <a:cs typeface="Times New Roman" panose="02020603050405020304" pitchFamily="18" charset="0"/>
              </a:rPr>
              <a:t> training plan (PIF)</a:t>
            </a:r>
          </a:p>
          <a:p>
            <a:pPr marL="342900" indent="-342900" eaLnBrk="1" hangingPunct="1">
              <a:spcAft>
                <a:spcPts val="600"/>
              </a:spcAft>
              <a:buFontTx/>
              <a:buChar char="-"/>
            </a:pPr>
            <a:r>
              <a:rPr lang="fr-FR" sz="2000" dirty="0">
                <a:solidFill>
                  <a:srgbClr val="002060"/>
                </a:solidFill>
                <a:latin typeface="Times New Roman" panose="02020603050405020304" pitchFamily="18" charset="0"/>
                <a:cs typeface="Times New Roman" panose="02020603050405020304" pitchFamily="18" charset="0"/>
              </a:rPr>
              <a:t>To </a:t>
            </a:r>
            <a:r>
              <a:rPr lang="fr-FR" sz="2000" dirty="0" err="1">
                <a:solidFill>
                  <a:srgbClr val="002060"/>
                </a:solidFill>
                <a:latin typeface="Times New Roman" panose="02020603050405020304" pitchFamily="18" charset="0"/>
                <a:cs typeface="Times New Roman" panose="02020603050405020304" pitchFamily="18" charset="0"/>
              </a:rPr>
              <a:t>prepare</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your</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defense</a:t>
            </a:r>
            <a:r>
              <a:rPr lang="fr-FR" sz="2000" dirty="0">
                <a:solidFill>
                  <a:srgbClr val="002060"/>
                </a:solidFill>
                <a:latin typeface="Times New Roman" panose="02020603050405020304" pitchFamily="18" charset="0"/>
                <a:cs typeface="Times New Roman" panose="02020603050405020304" pitchFamily="18" charset="0"/>
              </a:rPr>
              <a:t> (time to respect, </a:t>
            </a:r>
            <a:r>
              <a:rPr lang="fr-FR" sz="2000" dirty="0" err="1">
                <a:solidFill>
                  <a:srgbClr val="002060"/>
                </a:solidFill>
                <a:latin typeface="Times New Roman" panose="02020603050405020304" pitchFamily="18" charset="0"/>
                <a:cs typeface="Times New Roman" panose="02020603050405020304" pitchFamily="18" charset="0"/>
              </a:rPr>
              <a:t>reviewers</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committee</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visioconference</a:t>
            </a:r>
            <a:r>
              <a:rPr lang="fr-FR" sz="2000" dirty="0">
                <a:solidFill>
                  <a:srgbClr val="002060"/>
                </a:solidFill>
                <a:latin typeface="Times New Roman" panose="02020603050405020304" pitchFamily="18" charset="0"/>
                <a:cs typeface="Times New Roman" panose="02020603050405020304" pitchFamily="18" charset="0"/>
              </a:rPr>
              <a:t>….)</a:t>
            </a: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2840" y="31369"/>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ZoneTexte 9"/>
          <p:cNvSpPr txBox="1"/>
          <p:nvPr/>
        </p:nvSpPr>
        <p:spPr>
          <a:xfrm>
            <a:off x="251520" y="4818475"/>
            <a:ext cx="8640960" cy="1261884"/>
          </a:xfrm>
          <a:prstGeom prst="rect">
            <a:avLst/>
          </a:prstGeom>
          <a:noFill/>
        </p:spPr>
        <p:txBody>
          <a:bodyPr wrap="square" rtlCol="0">
            <a:spAutoFit/>
          </a:bodyPr>
          <a:lstStyle/>
          <a:p>
            <a:r>
              <a:rPr lang="fr-FR" sz="2000" b="1" dirty="0" err="1">
                <a:solidFill>
                  <a:srgbClr val="000099"/>
                </a:solidFill>
                <a:latin typeface="Times New Roman" panose="02020603050405020304" pitchFamily="18" charset="0"/>
                <a:cs typeface="Times New Roman" panose="02020603050405020304" pitchFamily="18" charset="0"/>
              </a:rPr>
              <a:t>Example</a:t>
            </a:r>
            <a:r>
              <a:rPr lang="fr-FR" sz="2000" b="1" dirty="0">
                <a:solidFill>
                  <a:srgbClr val="000099"/>
                </a:solidFill>
                <a:latin typeface="Times New Roman" panose="02020603050405020304" pitchFamily="18" charset="0"/>
                <a:cs typeface="Times New Roman" panose="02020603050405020304" pitchFamily="18" charset="0"/>
              </a:rPr>
              <a:t>:</a:t>
            </a:r>
          </a:p>
          <a:p>
            <a:r>
              <a:rPr lang="fr-FR" sz="2000" b="1" dirty="0" err="1">
                <a:solidFill>
                  <a:srgbClr val="000099"/>
                </a:solidFill>
                <a:latin typeface="Times New Roman" panose="02020603050405020304" pitchFamily="18" charset="0"/>
                <a:cs typeface="Times New Roman" panose="02020603050405020304" pitchFamily="18" charset="0"/>
              </a:rPr>
              <a:t>when</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dirty="0" err="1">
                <a:solidFill>
                  <a:srgbClr val="000099"/>
                </a:solidFill>
                <a:latin typeface="Times New Roman" panose="02020603050405020304" pitchFamily="18" charset="0"/>
                <a:cs typeface="Times New Roman" panose="02020603050405020304" pitchFamily="18" charset="0"/>
              </a:rPr>
              <a:t>you</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dirty="0" err="1">
                <a:solidFill>
                  <a:srgbClr val="000099"/>
                </a:solidFill>
                <a:latin typeface="Times New Roman" panose="02020603050405020304" pitchFamily="18" charset="0"/>
                <a:cs typeface="Times New Roman" panose="02020603050405020304" pitchFamily="18" charset="0"/>
              </a:rPr>
              <a:t>want</a:t>
            </a:r>
            <a:r>
              <a:rPr lang="fr-FR" sz="2000" b="1" dirty="0">
                <a:solidFill>
                  <a:srgbClr val="000099"/>
                </a:solidFill>
                <a:latin typeface="Times New Roman" panose="02020603050405020304" pitchFamily="18" charset="0"/>
                <a:cs typeface="Times New Roman" panose="02020603050405020304" pitchFamily="18" charset="0"/>
              </a:rPr>
              <a:t> to move for </a:t>
            </a:r>
            <a:r>
              <a:rPr lang="fr-FR" sz="2000" b="1" dirty="0" err="1">
                <a:solidFill>
                  <a:srgbClr val="000099"/>
                </a:solidFill>
                <a:latin typeface="Times New Roman" panose="02020603050405020304" pitchFamily="18" charset="0"/>
                <a:cs typeface="Times New Roman" panose="02020603050405020304" pitchFamily="18" charset="0"/>
              </a:rPr>
              <a:t>your</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dirty="0" err="1">
                <a:solidFill>
                  <a:srgbClr val="000099"/>
                </a:solidFill>
                <a:latin typeface="Times New Roman" panose="02020603050405020304" pitchFamily="18" charset="0"/>
                <a:cs typeface="Times New Roman" panose="02020603050405020304" pitchFamily="18" charset="0"/>
              </a:rPr>
              <a:t>research</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dirty="0" err="1">
                <a:solidFill>
                  <a:srgbClr val="000099"/>
                </a:solidFill>
                <a:latin typeface="Times New Roman" panose="02020603050405020304" pitchFamily="18" charset="0"/>
                <a:cs typeface="Times New Roman" panose="02020603050405020304" pitchFamily="18" charset="0"/>
              </a:rPr>
              <a:t>activities</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dirty="0" err="1">
                <a:solidFill>
                  <a:srgbClr val="000099"/>
                </a:solidFill>
                <a:latin typeface="Times New Roman" panose="02020603050405020304" pitchFamily="18" charset="0"/>
                <a:cs typeface="Times New Roman" panose="02020603050405020304" pitchFamily="18" charset="0"/>
              </a:rPr>
              <a:t>conferences</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dirty="0" err="1">
                <a:solidFill>
                  <a:srgbClr val="000099"/>
                </a:solidFill>
                <a:latin typeface="Times New Roman" panose="02020603050405020304" pitchFamily="18" charset="0"/>
                <a:cs typeface="Times New Roman" panose="02020603050405020304" pitchFamily="18" charset="0"/>
              </a:rPr>
              <a:t>visiting</a:t>
            </a:r>
            <a:r>
              <a:rPr lang="fr-FR" sz="2000" b="1" dirty="0">
                <a:solidFill>
                  <a:srgbClr val="000099"/>
                </a:solidFill>
                <a:latin typeface="Times New Roman" panose="02020603050405020304" pitchFamily="18" charset="0"/>
                <a:cs typeface="Times New Roman" panose="02020603050405020304" pitchFamily="18" charset="0"/>
              </a:rPr>
              <a:t> a </a:t>
            </a:r>
            <a:r>
              <a:rPr lang="fr-FR" sz="2000" b="1" dirty="0" err="1">
                <a:solidFill>
                  <a:srgbClr val="000099"/>
                </a:solidFill>
                <a:latin typeface="Times New Roman" panose="02020603050405020304" pitchFamily="18" charset="0"/>
                <a:cs typeface="Times New Roman" panose="02020603050405020304" pitchFamily="18" charset="0"/>
              </a:rPr>
              <a:t>research</a:t>
            </a:r>
            <a:r>
              <a:rPr lang="fr-FR" sz="2000" b="1" dirty="0">
                <a:solidFill>
                  <a:srgbClr val="000099"/>
                </a:solidFill>
                <a:latin typeface="Times New Roman" panose="02020603050405020304" pitchFamily="18" charset="0"/>
                <a:cs typeface="Times New Roman" panose="02020603050405020304" pitchFamily="18" charset="0"/>
              </a:rPr>
              <a:t> team, …), </a:t>
            </a:r>
            <a:r>
              <a:rPr lang="fr-FR" sz="2000" b="1" dirty="0" err="1">
                <a:solidFill>
                  <a:srgbClr val="000099"/>
                </a:solidFill>
                <a:latin typeface="Times New Roman" panose="02020603050405020304" pitchFamily="18" charset="0"/>
                <a:cs typeface="Times New Roman" panose="02020603050405020304" pitchFamily="18" charset="0"/>
              </a:rPr>
              <a:t>you</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dirty="0" err="1">
                <a:solidFill>
                  <a:srgbClr val="000099"/>
                </a:solidFill>
                <a:latin typeface="Times New Roman" panose="02020603050405020304" pitchFamily="18" charset="0"/>
                <a:cs typeface="Times New Roman" panose="02020603050405020304" pitchFamily="18" charset="0"/>
              </a:rPr>
              <a:t>need</a:t>
            </a:r>
            <a:r>
              <a:rPr lang="fr-FR" sz="2000" b="1" dirty="0">
                <a:solidFill>
                  <a:srgbClr val="000099"/>
                </a:solidFill>
                <a:latin typeface="Times New Roman" panose="02020603050405020304" pitchFamily="18" charset="0"/>
                <a:cs typeface="Times New Roman" panose="02020603050405020304" pitchFamily="18" charset="0"/>
              </a:rPr>
              <a:t> to do a mission </a:t>
            </a:r>
            <a:r>
              <a:rPr lang="fr-FR" sz="2000" b="1" dirty="0" err="1">
                <a:solidFill>
                  <a:srgbClr val="000099"/>
                </a:solidFill>
                <a:latin typeface="Times New Roman" panose="02020603050405020304" pitchFamily="18" charset="0"/>
                <a:cs typeface="Times New Roman" panose="02020603050405020304" pitchFamily="18" charset="0"/>
              </a:rPr>
              <a:t>order</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dirty="0" err="1">
                <a:solidFill>
                  <a:srgbClr val="000099"/>
                </a:solidFill>
                <a:latin typeface="Times New Roman" panose="02020603050405020304" pitchFamily="18" charset="0"/>
                <a:cs typeface="Times New Roman" panose="02020603050405020304" pitchFamily="18" charset="0"/>
              </a:rPr>
              <a:t>from</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dirty="0" err="1">
                <a:solidFill>
                  <a:srgbClr val="000099"/>
                </a:solidFill>
                <a:latin typeface="Times New Roman" panose="02020603050405020304" pitchFamily="18" charset="0"/>
                <a:cs typeface="Times New Roman" panose="02020603050405020304" pitchFamily="18" charset="0"/>
              </a:rPr>
              <a:t>your</a:t>
            </a:r>
            <a:r>
              <a:rPr lang="fr-FR" sz="2000" b="1" dirty="0">
                <a:solidFill>
                  <a:srgbClr val="000099"/>
                </a:solidFill>
                <a:latin typeface="Times New Roman" panose="02020603050405020304" pitchFamily="18" charset="0"/>
                <a:cs typeface="Times New Roman" panose="02020603050405020304" pitchFamily="18" charset="0"/>
              </a:rPr>
              <a:t> employer. </a:t>
            </a:r>
            <a:r>
              <a:rPr lang="fr-FR" sz="2000" b="1" dirty="0" err="1">
                <a:solidFill>
                  <a:srgbClr val="000099"/>
                </a:solidFill>
                <a:latin typeface="Times New Roman" panose="02020603050405020304" pitchFamily="18" charset="0"/>
                <a:cs typeface="Times New Roman" panose="02020603050405020304" pitchFamily="18" charset="0"/>
              </a:rPr>
              <a:t>Please</a:t>
            </a:r>
            <a:r>
              <a:rPr lang="fr-FR" sz="2000" b="1" dirty="0">
                <a:solidFill>
                  <a:srgbClr val="000099"/>
                </a:solidFill>
                <a:latin typeface="Times New Roman" panose="02020603050405020304" pitchFamily="18" charset="0"/>
                <a:cs typeface="Times New Roman" panose="02020603050405020304" pitchFamily="18" charset="0"/>
              </a:rPr>
              <a:t>, respect the deadlines.</a:t>
            </a:r>
            <a:endParaRPr lang="fr-FR" sz="2000" dirty="0">
              <a:solidFill>
                <a:srgbClr val="000099"/>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037196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u numéro de diapositive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cs typeface="Arial Unicode MS" charset="0"/>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9pPr>
          </a:lstStyle>
          <a:p>
            <a:pPr eaLnBrk="1" hangingPunct="1"/>
            <a:fld id="{2D2140A3-473C-FA4F-ADA7-D4DF03E5A96F}" type="slidenum">
              <a:rPr lang="en-GB" sz="1400">
                <a:solidFill>
                  <a:srgbClr val="000000"/>
                </a:solidFill>
                <a:latin typeface="Arial" charset="0"/>
              </a:rPr>
              <a:pPr eaLnBrk="1" hangingPunct="1"/>
              <a:t>21</a:t>
            </a:fld>
            <a:endParaRPr lang="en-GB" sz="1400">
              <a:solidFill>
                <a:srgbClr val="000000"/>
              </a:solidFill>
              <a:latin typeface="Arial" charset="0"/>
            </a:endParaRPr>
          </a:p>
        </p:txBody>
      </p:sp>
      <p:sp>
        <p:nvSpPr>
          <p:cNvPr id="7" name="Text Box 1"/>
          <p:cNvSpPr txBox="1">
            <a:spLocks noChangeArrowheads="1"/>
          </p:cNvSpPr>
          <p:nvPr/>
        </p:nvSpPr>
        <p:spPr bwMode="auto">
          <a:xfrm>
            <a:off x="2951003" y="148172"/>
            <a:ext cx="3709229" cy="808038"/>
          </a:xfrm>
          <a:prstGeom prst="rect">
            <a:avLst/>
          </a:prstGeom>
          <a:noFill/>
          <a:ln w="9525">
            <a:noFill/>
            <a:round/>
            <a:headEnd/>
            <a:tailEnd/>
          </a:ln>
        </p:spPr>
        <p:txBody>
          <a:bodyPr lIns="90000" tIns="46800" rIns="90000" bIns="46800" anchor="ctr">
            <a:prstTxWarp prst="textNoShape">
              <a:avLst/>
            </a:prstTxWarp>
          </a:bodyPr>
          <a:lstStyle/>
          <a:p>
            <a:pPr algn="ctr"/>
            <a:r>
              <a:rPr lang="fr-FR" b="1" dirty="0">
                <a:solidFill>
                  <a:srgbClr val="0070C0"/>
                </a:solidFill>
                <a:ea typeface="Arial Unicode MS" pitchFamily="-83" charset="0"/>
                <a:cs typeface="Arial Unicode MS" pitchFamily="-83" charset="0"/>
              </a:rPr>
              <a:t>Monitoring PhD </a:t>
            </a:r>
            <a:r>
              <a:rPr lang="fr-FR" b="1" dirty="0" err="1">
                <a:solidFill>
                  <a:srgbClr val="0070C0"/>
                </a:solidFill>
                <a:ea typeface="Arial Unicode MS" pitchFamily="-83" charset="0"/>
                <a:cs typeface="Arial Unicode MS" pitchFamily="-83" charset="0"/>
              </a:rPr>
              <a:t>students</a:t>
            </a:r>
            <a:endParaRPr lang="fr-FR" b="1" dirty="0">
              <a:solidFill>
                <a:srgbClr val="0070C0"/>
              </a:solidFill>
              <a:ea typeface="Arial Unicode MS" pitchFamily="-83" charset="0"/>
              <a:cs typeface="Arial Unicode MS" pitchFamily="-83" charset="0"/>
            </a:endParaRPr>
          </a:p>
        </p:txBody>
      </p:sp>
      <p:pic>
        <p:nvPicPr>
          <p:cNvPr id="8"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0" name="ZoneTexte 13"/>
          <p:cNvSpPr txBox="1">
            <a:spLocks noChangeArrowheads="1"/>
          </p:cNvSpPr>
          <p:nvPr/>
        </p:nvSpPr>
        <p:spPr bwMode="auto">
          <a:xfrm>
            <a:off x="755576" y="836712"/>
            <a:ext cx="7822480" cy="60478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600"/>
              </a:spcAft>
            </a:pPr>
            <a:r>
              <a:rPr lang="en-US" sz="2000" dirty="0">
                <a:solidFill>
                  <a:srgbClr val="002060"/>
                </a:solidFill>
                <a:latin typeface="Times New Roman" panose="02020603050405020304" pitchFamily="18" charset="0"/>
                <a:cs typeface="Times New Roman" panose="02020603050405020304" pitchFamily="18" charset="0"/>
              </a:rPr>
              <a:t>The thesis follow-up committee is </a:t>
            </a:r>
            <a:r>
              <a:rPr lang="en-US" sz="2000" b="1" dirty="0">
                <a:solidFill>
                  <a:srgbClr val="002060"/>
                </a:solidFill>
                <a:latin typeface="Times New Roman" panose="02020603050405020304" pitchFamily="18" charset="0"/>
                <a:cs typeface="Times New Roman" panose="02020603050405020304" pitchFamily="18" charset="0"/>
              </a:rPr>
              <a:t>compulsory</a:t>
            </a:r>
            <a:r>
              <a:rPr lang="en-US" sz="2000" dirty="0">
                <a:solidFill>
                  <a:srgbClr val="002060"/>
                </a:solidFill>
                <a:latin typeface="Times New Roman" panose="02020603050405020304" pitchFamily="18" charset="0"/>
                <a:cs typeface="Times New Roman" panose="02020603050405020304" pitchFamily="18" charset="0"/>
              </a:rPr>
              <a:t> according to the May 2016 decree</a:t>
            </a:r>
          </a:p>
          <a:p>
            <a:pPr eaLnBrk="1" hangingPunct="1">
              <a:spcAft>
                <a:spcPts val="600"/>
              </a:spcAft>
            </a:pPr>
            <a:r>
              <a:rPr lang="fr-FR" sz="2000" b="1" dirty="0">
                <a:solidFill>
                  <a:schemeClr val="accent4"/>
                </a:solidFill>
                <a:latin typeface="Times New Roman" panose="02020603050405020304" pitchFamily="18" charset="0"/>
                <a:cs typeface="Times New Roman" panose="02020603050405020304" pitchFamily="18" charset="0"/>
              </a:rPr>
              <a:t>First </a:t>
            </a:r>
            <a:r>
              <a:rPr lang="fr-FR" sz="2000" b="1" dirty="0" err="1">
                <a:solidFill>
                  <a:schemeClr val="accent4"/>
                </a:solidFill>
                <a:latin typeface="Times New Roman" panose="02020603050405020304" pitchFamily="18" charset="0"/>
                <a:cs typeface="Times New Roman" panose="02020603050405020304" pitchFamily="18" charset="0"/>
              </a:rPr>
              <a:t>year</a:t>
            </a:r>
            <a:r>
              <a:rPr lang="fr-FR" sz="2000" b="1" dirty="0">
                <a:solidFill>
                  <a:schemeClr val="accent4"/>
                </a:solidFill>
                <a:latin typeface="Times New Roman" panose="02020603050405020304" pitchFamily="18" charset="0"/>
                <a:cs typeface="Times New Roman" panose="02020603050405020304" pitchFamily="18" charset="0"/>
              </a:rPr>
              <a:t>: a questionnaire for PhD </a:t>
            </a:r>
            <a:r>
              <a:rPr lang="fr-FR" sz="2000" b="1" dirty="0" err="1">
                <a:solidFill>
                  <a:schemeClr val="accent4"/>
                </a:solidFill>
                <a:latin typeface="Times New Roman" panose="02020603050405020304" pitchFamily="18" charset="0"/>
                <a:cs typeface="Times New Roman" panose="02020603050405020304" pitchFamily="18" charset="0"/>
              </a:rPr>
              <a:t>student</a:t>
            </a:r>
            <a:r>
              <a:rPr lang="fr-FR" sz="2000" b="1" dirty="0">
                <a:solidFill>
                  <a:schemeClr val="accent4"/>
                </a:solidFill>
                <a:latin typeface="Times New Roman" panose="02020603050405020304" pitchFamily="18" charset="0"/>
                <a:cs typeface="Times New Roman" panose="02020603050405020304" pitchFamily="18" charset="0"/>
              </a:rPr>
              <a:t> and a questionnaire for the </a:t>
            </a:r>
            <a:r>
              <a:rPr lang="fr-FR" sz="2000" b="1" dirty="0" err="1">
                <a:solidFill>
                  <a:schemeClr val="accent4"/>
                </a:solidFill>
                <a:latin typeface="Times New Roman" panose="02020603050405020304" pitchFamily="18" charset="0"/>
                <a:cs typeface="Times New Roman" panose="02020603050405020304" pitchFamily="18" charset="0"/>
              </a:rPr>
              <a:t>supervisor</a:t>
            </a:r>
            <a:endParaRPr lang="fr-FR" sz="2000" b="1" dirty="0">
              <a:solidFill>
                <a:schemeClr val="accent4"/>
              </a:solidFill>
              <a:latin typeface="Times New Roman" panose="02020603050405020304" pitchFamily="18" charset="0"/>
              <a:cs typeface="Times New Roman" panose="02020603050405020304" pitchFamily="18" charset="0"/>
            </a:endParaRPr>
          </a:p>
          <a:p>
            <a:pPr eaLnBrk="1" hangingPunct="1">
              <a:spcAft>
                <a:spcPts val="600"/>
              </a:spcAft>
            </a:pPr>
            <a:r>
              <a:rPr lang="fr-FR" sz="2000" b="1" dirty="0">
                <a:solidFill>
                  <a:schemeClr val="accent4"/>
                </a:solidFill>
                <a:latin typeface="Times New Roman" panose="02020603050405020304" pitchFamily="18" charset="0"/>
                <a:cs typeface="Times New Roman" panose="02020603050405020304" pitchFamily="18" charset="0"/>
              </a:rPr>
              <a:t>-     </a:t>
            </a:r>
            <a:r>
              <a:rPr lang="en-US" sz="2000" dirty="0">
                <a:solidFill>
                  <a:srgbClr val="002060"/>
                </a:solidFill>
                <a:latin typeface="Times New Roman" panose="02020603050405020304" pitchFamily="18" charset="0"/>
                <a:cs typeface="Times New Roman" panose="02020603050405020304" pitchFamily="18" charset="0"/>
              </a:rPr>
              <a:t>Independent contact with PhD students and supervisors if the  answers to the questionnaires differ.</a:t>
            </a:r>
            <a:endParaRPr lang="fr-FR" sz="2000" b="1" dirty="0">
              <a:solidFill>
                <a:schemeClr val="accent4"/>
              </a:solidFill>
              <a:latin typeface="Times New Roman" panose="02020603050405020304" pitchFamily="18" charset="0"/>
              <a:cs typeface="Times New Roman" panose="02020603050405020304" pitchFamily="18" charset="0"/>
            </a:endParaRPr>
          </a:p>
          <a:p>
            <a:pPr eaLnBrk="1" hangingPunct="1">
              <a:spcAft>
                <a:spcPts val="600"/>
              </a:spcAft>
            </a:pPr>
            <a:r>
              <a:rPr lang="fr-FR" sz="2000" b="1" dirty="0" err="1">
                <a:solidFill>
                  <a:schemeClr val="accent4"/>
                </a:solidFill>
                <a:latin typeface="Times New Roman" panose="02020603050405020304" pitchFamily="18" charset="0"/>
                <a:cs typeface="Times New Roman" panose="02020603050405020304" pitchFamily="18" charset="0"/>
              </a:rPr>
              <a:t>Systematic</a:t>
            </a:r>
            <a:r>
              <a:rPr lang="fr-FR" sz="2000" b="1" dirty="0">
                <a:solidFill>
                  <a:schemeClr val="accent4"/>
                </a:solidFill>
                <a:latin typeface="Times New Roman" panose="02020603050405020304" pitchFamily="18" charset="0"/>
                <a:cs typeface="Times New Roman" panose="02020603050405020304" pitchFamily="18" charset="0"/>
              </a:rPr>
              <a:t> </a:t>
            </a:r>
            <a:r>
              <a:rPr lang="fr-FR" sz="2000" b="1" dirty="0" err="1">
                <a:solidFill>
                  <a:schemeClr val="accent4"/>
                </a:solidFill>
                <a:latin typeface="Times New Roman" panose="02020603050405020304" pitchFamily="18" charset="0"/>
                <a:cs typeface="Times New Roman" panose="02020603050405020304" pitchFamily="18" charset="0"/>
              </a:rPr>
              <a:t>mid-term</a:t>
            </a:r>
            <a:r>
              <a:rPr lang="fr-FR" sz="2000" b="1" dirty="0">
                <a:solidFill>
                  <a:schemeClr val="accent4"/>
                </a:solidFill>
                <a:latin typeface="Times New Roman" panose="02020603050405020304" pitchFamily="18" charset="0"/>
                <a:cs typeface="Times New Roman" panose="02020603050405020304" pitchFamily="18" charset="0"/>
              </a:rPr>
              <a:t> interviews (2</a:t>
            </a:r>
            <a:r>
              <a:rPr lang="fr-FR" sz="2000" b="1" baseline="30000" dirty="0">
                <a:solidFill>
                  <a:schemeClr val="accent4"/>
                </a:solidFill>
                <a:latin typeface="Times New Roman" panose="02020603050405020304" pitchFamily="18" charset="0"/>
                <a:cs typeface="Times New Roman" panose="02020603050405020304" pitchFamily="18" charset="0"/>
              </a:rPr>
              <a:t>nd</a:t>
            </a:r>
            <a:r>
              <a:rPr lang="fr-FR" sz="2000" b="1" dirty="0">
                <a:solidFill>
                  <a:schemeClr val="accent4"/>
                </a:solidFill>
                <a:latin typeface="Times New Roman" panose="02020603050405020304" pitchFamily="18" charset="0"/>
                <a:cs typeface="Times New Roman" panose="02020603050405020304" pitchFamily="18" charset="0"/>
              </a:rPr>
              <a:t> </a:t>
            </a:r>
            <a:r>
              <a:rPr lang="fr-FR" sz="2000" b="1" dirty="0" err="1">
                <a:solidFill>
                  <a:schemeClr val="accent4"/>
                </a:solidFill>
                <a:latin typeface="Times New Roman" panose="02020603050405020304" pitchFamily="18" charset="0"/>
                <a:cs typeface="Times New Roman" panose="02020603050405020304" pitchFamily="18" charset="0"/>
              </a:rPr>
              <a:t>year</a:t>
            </a:r>
            <a:r>
              <a:rPr lang="fr-FR" sz="2000" b="1" dirty="0">
                <a:solidFill>
                  <a:schemeClr val="accent4"/>
                </a:solidFill>
                <a:latin typeface="Times New Roman" panose="02020603050405020304" pitchFamily="18" charset="0"/>
                <a:cs typeface="Times New Roman" panose="02020603050405020304" pitchFamily="18" charset="0"/>
              </a:rPr>
              <a:t> interview):</a:t>
            </a:r>
          </a:p>
          <a:p>
            <a:pPr marL="342900" indent="-342900" eaLnBrk="1" hangingPunct="1">
              <a:spcAft>
                <a:spcPts val="600"/>
              </a:spcAft>
              <a:buFontTx/>
              <a:buChar char="-"/>
            </a:pPr>
            <a:r>
              <a:rPr lang="fr-FR" sz="2000" dirty="0">
                <a:solidFill>
                  <a:srgbClr val="002060"/>
                </a:solidFill>
                <a:latin typeface="Times New Roman" panose="02020603050405020304" pitchFamily="18" charset="0"/>
                <a:cs typeface="Times New Roman" panose="02020603050405020304" pitchFamily="18" charset="0"/>
              </a:rPr>
              <a:t>Objective: </a:t>
            </a:r>
            <a:r>
              <a:rPr lang="en-US" sz="2000" dirty="0">
                <a:solidFill>
                  <a:srgbClr val="002060"/>
                </a:solidFill>
                <a:latin typeface="Times New Roman" panose="02020603050405020304" pitchFamily="18" charset="0"/>
                <a:cs typeface="Times New Roman" panose="02020603050405020304" pitchFamily="18" charset="0"/>
              </a:rPr>
              <a:t>Evaluate the progress of the thesis work and possibly influence the thesis organization </a:t>
            </a:r>
          </a:p>
          <a:p>
            <a:pPr marL="342900" indent="-342900" eaLnBrk="1" hangingPunct="1">
              <a:spcAft>
                <a:spcPts val="600"/>
              </a:spcAft>
              <a:buFontTx/>
              <a:buChar char="-"/>
            </a:pPr>
            <a:r>
              <a:rPr lang="fr-FR" sz="2000" dirty="0" err="1">
                <a:solidFill>
                  <a:srgbClr val="002060"/>
                </a:solidFill>
                <a:latin typeface="Times New Roman" panose="02020603050405020304" pitchFamily="18" charset="0"/>
                <a:cs typeface="Times New Roman" panose="02020603050405020304" pitchFamily="18" charset="0"/>
              </a:rPr>
              <a:t>Process</a:t>
            </a:r>
            <a:r>
              <a:rPr lang="fr-FR" sz="2000" dirty="0">
                <a:solidFill>
                  <a:srgbClr val="002060"/>
                </a:solidFill>
                <a:latin typeface="Times New Roman" panose="02020603050405020304" pitchFamily="18" charset="0"/>
                <a:cs typeface="Times New Roman" panose="02020603050405020304" pitchFamily="18" charset="0"/>
              </a:rPr>
              <a:t>: a </a:t>
            </a:r>
            <a:r>
              <a:rPr lang="fr-FR" sz="2000" dirty="0" err="1">
                <a:solidFill>
                  <a:srgbClr val="002060"/>
                </a:solidFill>
                <a:latin typeface="Times New Roman" panose="02020603050405020304" pitchFamily="18" charset="0"/>
                <a:cs typeface="Times New Roman" panose="02020603050405020304" pitchFamily="18" charset="0"/>
              </a:rPr>
              <a:t>preliminary</a:t>
            </a:r>
            <a:r>
              <a:rPr lang="fr-FR" sz="2000" dirty="0">
                <a:solidFill>
                  <a:srgbClr val="002060"/>
                </a:solidFill>
                <a:latin typeface="Times New Roman" panose="02020603050405020304" pitchFamily="18" charset="0"/>
                <a:cs typeface="Times New Roman" panose="02020603050405020304" pitchFamily="18" charset="0"/>
              </a:rPr>
              <a:t> questionnaire (PhD and </a:t>
            </a:r>
            <a:r>
              <a:rPr lang="fr-FR" sz="2000" dirty="0" err="1">
                <a:solidFill>
                  <a:srgbClr val="002060"/>
                </a:solidFill>
                <a:latin typeface="Times New Roman" panose="02020603050405020304" pitchFamily="18" charset="0"/>
                <a:cs typeface="Times New Roman" panose="02020603050405020304" pitchFamily="18" charset="0"/>
              </a:rPr>
              <a:t>supervisors</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followed</a:t>
            </a:r>
            <a:r>
              <a:rPr lang="fr-FR" sz="2000" dirty="0">
                <a:solidFill>
                  <a:srgbClr val="002060"/>
                </a:solidFill>
                <a:latin typeface="Times New Roman" panose="02020603050405020304" pitchFamily="18" charset="0"/>
                <a:cs typeface="Times New Roman" panose="02020603050405020304" pitchFamily="18" charset="0"/>
              </a:rPr>
              <a:t> by an interview (March-May)</a:t>
            </a:r>
          </a:p>
          <a:p>
            <a:pPr marL="342900" indent="-342900" eaLnBrk="1" hangingPunct="1">
              <a:spcAft>
                <a:spcPts val="600"/>
              </a:spcAft>
              <a:buFontTx/>
              <a:buChar char="-"/>
            </a:pPr>
            <a:r>
              <a:rPr lang="fr-FR" sz="2000" dirty="0">
                <a:solidFill>
                  <a:srgbClr val="002060"/>
                </a:solidFill>
                <a:latin typeface="Times New Roman" panose="02020603050405020304" pitchFamily="18" charset="0"/>
                <a:cs typeface="Times New Roman" panose="02020603050405020304" pitchFamily="18" charset="0"/>
              </a:rPr>
              <a:t>Participants: PhD </a:t>
            </a:r>
            <a:r>
              <a:rPr lang="fr-FR" sz="2000" dirty="0" err="1">
                <a:solidFill>
                  <a:srgbClr val="002060"/>
                </a:solidFill>
                <a:latin typeface="Times New Roman" panose="02020603050405020304" pitchFamily="18" charset="0"/>
                <a:cs typeface="Times New Roman" panose="02020603050405020304" pitchFamily="18" charset="0"/>
              </a:rPr>
              <a:t>student</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supervisors</a:t>
            </a:r>
            <a:r>
              <a:rPr lang="fr-FR" sz="2000" dirty="0">
                <a:solidFill>
                  <a:srgbClr val="002060"/>
                </a:solidFill>
                <a:latin typeface="Times New Roman" panose="02020603050405020304" pitchFamily="18" charset="0"/>
                <a:cs typeface="Times New Roman" panose="02020603050405020304" pitchFamily="18" charset="0"/>
              </a:rPr>
              <a:t>, a </a:t>
            </a:r>
            <a:r>
              <a:rPr lang="fr-FR" sz="2000" dirty="0" err="1">
                <a:solidFill>
                  <a:srgbClr val="002060"/>
                </a:solidFill>
                <a:latin typeface="Times New Roman" panose="02020603050405020304" pitchFamily="18" charset="0"/>
                <a:cs typeface="Times New Roman" panose="02020603050405020304" pitchFamily="18" charset="0"/>
              </a:rPr>
              <a:t>representative</a:t>
            </a:r>
            <a:r>
              <a:rPr lang="fr-FR" sz="2000" dirty="0">
                <a:solidFill>
                  <a:srgbClr val="002060"/>
                </a:solidFill>
                <a:latin typeface="Times New Roman" panose="02020603050405020304" pitchFamily="18" charset="0"/>
                <a:cs typeface="Times New Roman" panose="02020603050405020304" pitchFamily="18" charset="0"/>
              </a:rPr>
              <a:t> of the PhD </a:t>
            </a:r>
            <a:r>
              <a:rPr lang="fr-FR" sz="2000" dirty="0" err="1">
                <a:solidFill>
                  <a:srgbClr val="002060"/>
                </a:solidFill>
                <a:latin typeface="Times New Roman" panose="02020603050405020304" pitchFamily="18" charset="0"/>
                <a:cs typeface="Times New Roman" panose="02020603050405020304" pitchFamily="18" charset="0"/>
              </a:rPr>
              <a:t>school</a:t>
            </a:r>
            <a:r>
              <a:rPr lang="fr-FR" sz="2000" dirty="0">
                <a:solidFill>
                  <a:srgbClr val="002060"/>
                </a:solidFill>
                <a:latin typeface="Times New Roman" panose="02020603050405020304" pitchFamily="18" charset="0"/>
                <a:cs typeface="Times New Roman" panose="02020603050405020304" pitchFamily="18" charset="0"/>
              </a:rPr>
              <a:t>, the local </a:t>
            </a:r>
            <a:r>
              <a:rPr lang="fr-FR" sz="2000" dirty="0" err="1">
                <a:solidFill>
                  <a:srgbClr val="002060"/>
                </a:solidFill>
                <a:latin typeface="Times New Roman" panose="02020603050405020304" pitchFamily="18" charset="0"/>
                <a:cs typeface="Times New Roman" panose="02020603050405020304" pitchFamily="18" charset="0"/>
              </a:rPr>
              <a:t>member</a:t>
            </a:r>
            <a:r>
              <a:rPr lang="fr-FR" sz="2000" dirty="0">
                <a:solidFill>
                  <a:srgbClr val="002060"/>
                </a:solidFill>
                <a:latin typeface="Times New Roman" panose="02020603050405020304" pitchFamily="18" charset="0"/>
                <a:cs typeface="Times New Roman" panose="02020603050405020304" pitchFamily="18" charset="0"/>
              </a:rPr>
              <a:t> of the </a:t>
            </a:r>
            <a:r>
              <a:rPr lang="fr-FR" sz="2000" dirty="0" err="1">
                <a:solidFill>
                  <a:srgbClr val="002060"/>
                </a:solidFill>
                <a:latin typeface="Times New Roman" panose="02020603050405020304" pitchFamily="18" charset="0"/>
                <a:cs typeface="Times New Roman" panose="02020603050405020304" pitchFamily="18" charset="0"/>
              </a:rPr>
              <a:t>research</a:t>
            </a:r>
            <a:r>
              <a:rPr lang="fr-FR" sz="2000" dirty="0">
                <a:solidFill>
                  <a:srgbClr val="002060"/>
                </a:solidFill>
                <a:latin typeface="Times New Roman" panose="02020603050405020304" pitchFamily="18" charset="0"/>
                <a:cs typeface="Times New Roman" panose="02020603050405020304" pitchFamily="18" charset="0"/>
              </a:rPr>
              <a:t> unit.</a:t>
            </a:r>
          </a:p>
          <a:p>
            <a:pPr marL="285750" indent="-285750" eaLnBrk="1" hangingPunct="1">
              <a:spcAft>
                <a:spcPts val="600"/>
              </a:spcAft>
              <a:buFont typeface="Wingdings" panose="05000000000000000000" pitchFamily="2" charset="2"/>
              <a:buChar char="è"/>
            </a:pPr>
            <a:r>
              <a:rPr lang="fr-FR" sz="2000" b="1" dirty="0">
                <a:solidFill>
                  <a:srgbClr val="FF0000"/>
                </a:solidFill>
                <a:latin typeface="Times New Roman" panose="02020603050405020304" pitchFamily="18" charset="0"/>
                <a:cs typeface="Times New Roman" panose="02020603050405020304" pitchFamily="18" charset="0"/>
                <a:sym typeface="Wingdings"/>
              </a:rPr>
              <a:t>For </a:t>
            </a:r>
            <a:r>
              <a:rPr lang="fr-FR" sz="2000" b="1" dirty="0" err="1">
                <a:solidFill>
                  <a:srgbClr val="FF0000"/>
                </a:solidFill>
                <a:latin typeface="Times New Roman" panose="02020603050405020304" pitchFamily="18" charset="0"/>
                <a:cs typeface="Times New Roman" panose="02020603050405020304" pitchFamily="18" charset="0"/>
                <a:sym typeface="Wingdings"/>
              </a:rPr>
              <a:t>any</a:t>
            </a:r>
            <a:r>
              <a:rPr lang="fr-FR" sz="2000" b="1" dirty="0">
                <a:solidFill>
                  <a:srgbClr val="FF0000"/>
                </a:solidFill>
                <a:latin typeface="Times New Roman" panose="02020603050405020304" pitchFamily="18" charset="0"/>
                <a:cs typeface="Times New Roman" panose="02020603050405020304" pitchFamily="18" charset="0"/>
                <a:sym typeface="Wingdings"/>
              </a:rPr>
              <a:t> </a:t>
            </a:r>
            <a:r>
              <a:rPr lang="fr-FR" sz="2000" b="1" dirty="0" err="1">
                <a:solidFill>
                  <a:srgbClr val="FF0000"/>
                </a:solidFill>
                <a:latin typeface="Times New Roman" panose="02020603050405020304" pitchFamily="18" charset="0"/>
                <a:cs typeface="Times New Roman" panose="02020603050405020304" pitchFamily="18" charset="0"/>
                <a:sym typeface="Wingdings"/>
              </a:rPr>
              <a:t>problem</a:t>
            </a:r>
            <a:r>
              <a:rPr lang="fr-FR" sz="2000" b="1" dirty="0">
                <a:solidFill>
                  <a:srgbClr val="FF0000"/>
                </a:solidFill>
                <a:latin typeface="Times New Roman" panose="02020603050405020304" pitchFamily="18" charset="0"/>
                <a:cs typeface="Times New Roman" panose="02020603050405020304" pitchFamily="18" charset="0"/>
                <a:sym typeface="Wingdings"/>
              </a:rPr>
              <a:t>, </a:t>
            </a:r>
            <a:r>
              <a:rPr lang="fr-FR" sz="2000" b="1" dirty="0" err="1">
                <a:solidFill>
                  <a:srgbClr val="FF0000"/>
                </a:solidFill>
                <a:latin typeface="Times New Roman" panose="02020603050405020304" pitchFamily="18" charset="0"/>
                <a:cs typeface="Times New Roman" panose="02020603050405020304" pitchFamily="18" charset="0"/>
                <a:sym typeface="Wingdings"/>
              </a:rPr>
              <a:t>please</a:t>
            </a:r>
            <a:r>
              <a:rPr lang="fr-FR" sz="2000" b="1" dirty="0">
                <a:solidFill>
                  <a:srgbClr val="FF0000"/>
                </a:solidFill>
                <a:latin typeface="Times New Roman" panose="02020603050405020304" pitchFamily="18" charset="0"/>
                <a:cs typeface="Times New Roman" panose="02020603050405020304" pitchFamily="18" charset="0"/>
                <a:sym typeface="Wingdings"/>
              </a:rPr>
              <a:t> contact the doctoral </a:t>
            </a:r>
            <a:r>
              <a:rPr lang="fr-FR" sz="2000" b="1" dirty="0" err="1">
                <a:solidFill>
                  <a:srgbClr val="FF0000"/>
                </a:solidFill>
                <a:latin typeface="Times New Roman" panose="02020603050405020304" pitchFamily="18" charset="0"/>
                <a:cs typeface="Times New Roman" panose="02020603050405020304" pitchFamily="18" charset="0"/>
                <a:sym typeface="Wingdings"/>
              </a:rPr>
              <a:t>school</a:t>
            </a:r>
            <a:r>
              <a:rPr lang="fr-FR" sz="2000" b="1" dirty="0">
                <a:solidFill>
                  <a:srgbClr val="FF0000"/>
                </a:solidFill>
                <a:latin typeface="Times New Roman" panose="02020603050405020304" pitchFamily="18" charset="0"/>
                <a:cs typeface="Times New Roman" panose="02020603050405020304" pitchFamily="18" charset="0"/>
                <a:sym typeface="Wingdings"/>
              </a:rPr>
              <a:t> as </a:t>
            </a:r>
            <a:r>
              <a:rPr lang="fr-FR" sz="2000" b="1" dirty="0" err="1">
                <a:solidFill>
                  <a:srgbClr val="FF0000"/>
                </a:solidFill>
                <a:latin typeface="Times New Roman" panose="02020603050405020304" pitchFamily="18" charset="0"/>
                <a:cs typeface="Times New Roman" panose="02020603050405020304" pitchFamily="18" charset="0"/>
                <a:sym typeface="Wingdings"/>
              </a:rPr>
              <a:t>soon</a:t>
            </a:r>
            <a:r>
              <a:rPr lang="fr-FR" sz="2000" b="1" dirty="0">
                <a:solidFill>
                  <a:srgbClr val="FF0000"/>
                </a:solidFill>
                <a:latin typeface="Times New Roman" panose="02020603050405020304" pitchFamily="18" charset="0"/>
                <a:cs typeface="Times New Roman" panose="02020603050405020304" pitchFamily="18" charset="0"/>
                <a:sym typeface="Wingdings"/>
              </a:rPr>
              <a:t> as possible</a:t>
            </a:r>
            <a:endParaRPr lang="fr-FR" sz="2000" b="1" dirty="0">
              <a:solidFill>
                <a:schemeClr val="accent4"/>
              </a:solidFill>
              <a:latin typeface="Times New Roman" panose="02020603050405020304" pitchFamily="18" charset="0"/>
              <a:cs typeface="Times New Roman" panose="02020603050405020304" pitchFamily="18" charset="0"/>
              <a:sym typeface="Wingdings"/>
            </a:endParaRPr>
          </a:p>
          <a:p>
            <a:pPr eaLnBrk="1" hangingPunct="1">
              <a:spcAft>
                <a:spcPts val="600"/>
              </a:spcAft>
            </a:pPr>
            <a:r>
              <a:rPr lang="fr-FR" sz="2000" b="1" dirty="0">
                <a:solidFill>
                  <a:schemeClr val="accent4"/>
                </a:solidFill>
                <a:latin typeface="Times New Roman" panose="02020603050405020304" pitchFamily="18" charset="0"/>
                <a:cs typeface="Times New Roman" panose="02020603050405020304" pitchFamily="18" charset="0"/>
                <a:sym typeface="Wingdings"/>
              </a:rPr>
              <a:t>For a 4th , 5th or 6th registration, interview to </a:t>
            </a:r>
            <a:r>
              <a:rPr lang="fr-FR" sz="2000" b="1" dirty="0" err="1">
                <a:solidFill>
                  <a:schemeClr val="accent4"/>
                </a:solidFill>
                <a:latin typeface="Times New Roman" panose="02020603050405020304" pitchFamily="18" charset="0"/>
                <a:cs typeface="Times New Roman" panose="02020603050405020304" pitchFamily="18" charset="0"/>
                <a:sym typeface="Wingdings"/>
              </a:rPr>
              <a:t>decide</a:t>
            </a:r>
            <a:r>
              <a:rPr lang="fr-FR" sz="2000" b="1" dirty="0">
                <a:solidFill>
                  <a:schemeClr val="accent4"/>
                </a:solidFill>
                <a:latin typeface="Times New Roman" panose="02020603050405020304" pitchFamily="18" charset="0"/>
                <a:cs typeface="Times New Roman" panose="02020603050405020304" pitchFamily="18" charset="0"/>
                <a:sym typeface="Wingdings"/>
              </a:rPr>
              <a:t> the relevance of </a:t>
            </a:r>
            <a:r>
              <a:rPr lang="fr-FR" sz="2000" b="1" dirty="0" err="1">
                <a:solidFill>
                  <a:schemeClr val="accent4"/>
                </a:solidFill>
                <a:latin typeface="Times New Roman" panose="02020603050405020304" pitchFamily="18" charset="0"/>
                <a:cs typeface="Times New Roman" panose="02020603050405020304" pitchFamily="18" charset="0"/>
                <a:sym typeface="Wingdings"/>
              </a:rPr>
              <a:t>re-enrollment</a:t>
            </a:r>
            <a:endParaRPr lang="fr-FR" sz="2000" b="1" dirty="0">
              <a:solidFill>
                <a:schemeClr val="accent4"/>
              </a:solidFill>
              <a:latin typeface="Times New Roman" panose="02020603050405020304" pitchFamily="18" charset="0"/>
              <a:cs typeface="Times New Roman" panose="02020603050405020304" pitchFamily="18" charset="0"/>
              <a:sym typeface="Wingdings"/>
            </a:endParaRPr>
          </a:p>
          <a:p>
            <a:pPr eaLnBrk="1" hangingPunct="1">
              <a:spcAft>
                <a:spcPts val="600"/>
              </a:spcAft>
            </a:pPr>
            <a:r>
              <a:rPr lang="fr-FR" sz="2000" b="1" dirty="0">
                <a:solidFill>
                  <a:srgbClr val="FF0000"/>
                </a:solidFill>
                <a:latin typeface="Times New Roman" panose="02020603050405020304" pitchFamily="18" charset="0"/>
                <a:cs typeface="Times New Roman" panose="02020603050405020304" pitchFamily="18" charset="0"/>
                <a:sym typeface="Wingdings"/>
              </a:rPr>
              <a:t>Objective: </a:t>
            </a:r>
            <a:r>
              <a:rPr lang="fr-FR" sz="2000" b="1" dirty="0" err="1">
                <a:solidFill>
                  <a:srgbClr val="FF0000"/>
                </a:solidFill>
                <a:latin typeface="Times New Roman" panose="02020603050405020304" pitchFamily="18" charset="0"/>
                <a:cs typeface="Times New Roman" panose="02020603050405020304" pitchFamily="18" charset="0"/>
                <a:sym typeface="Wingdings"/>
              </a:rPr>
              <a:t>defense</a:t>
            </a:r>
            <a:r>
              <a:rPr lang="fr-FR" sz="2000" b="1" dirty="0">
                <a:solidFill>
                  <a:srgbClr val="FF0000"/>
                </a:solidFill>
                <a:latin typeface="Times New Roman" panose="02020603050405020304" pitchFamily="18" charset="0"/>
                <a:cs typeface="Times New Roman" panose="02020603050405020304" pitchFamily="18" charset="0"/>
                <a:sym typeface="Wingdings"/>
              </a:rPr>
              <a:t> </a:t>
            </a:r>
            <a:r>
              <a:rPr lang="fr-FR" sz="2000" b="1" dirty="0" err="1">
                <a:solidFill>
                  <a:srgbClr val="FF0000"/>
                </a:solidFill>
                <a:latin typeface="Times New Roman" panose="02020603050405020304" pitchFamily="18" charset="0"/>
                <a:cs typeface="Times New Roman" panose="02020603050405020304" pitchFamily="18" charset="0"/>
                <a:sym typeface="Wingdings"/>
              </a:rPr>
              <a:t>after</a:t>
            </a:r>
            <a:r>
              <a:rPr lang="fr-FR" sz="2000" b="1" dirty="0">
                <a:solidFill>
                  <a:srgbClr val="FF0000"/>
                </a:solidFill>
                <a:latin typeface="Times New Roman" panose="02020603050405020304" pitchFamily="18" charset="0"/>
                <a:cs typeface="Times New Roman" panose="02020603050405020304" pitchFamily="18" charset="0"/>
                <a:sym typeface="Wingdings"/>
              </a:rPr>
              <a:t> 36 </a:t>
            </a:r>
            <a:r>
              <a:rPr lang="fr-FR" sz="2000" b="1" dirty="0" err="1">
                <a:solidFill>
                  <a:srgbClr val="FF0000"/>
                </a:solidFill>
                <a:latin typeface="Times New Roman" panose="02020603050405020304" pitchFamily="18" charset="0"/>
                <a:cs typeface="Times New Roman" panose="02020603050405020304" pitchFamily="18" charset="0"/>
                <a:sym typeface="Wingdings"/>
              </a:rPr>
              <a:t>months</a:t>
            </a:r>
            <a:endParaRPr lang="fr-FR" sz="2000" b="1" dirty="0">
              <a:solidFill>
                <a:srgbClr val="FF0000"/>
              </a:solidFill>
              <a:latin typeface="Times New Roman" panose="02020603050405020304" pitchFamily="18" charset="0"/>
              <a:cs typeface="Times New Roman" panose="02020603050405020304" pitchFamily="18" charset="0"/>
            </a:endParaRPr>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71231"/>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314407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u numéro de diapositive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ＭＳ Ｐゴシック" charset="0"/>
                <a:cs typeface="Arial Unicode MS" charset="0"/>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charset="0"/>
                <a:ea typeface="Arial Unicode MS" charset="0"/>
                <a:cs typeface="Arial Unicode MS" charset="0"/>
              </a:defRPr>
            </a:lvl9pPr>
          </a:lstStyle>
          <a:p>
            <a:pPr eaLnBrk="1" hangingPunct="1"/>
            <a:fld id="{2D2140A3-473C-FA4F-ADA7-D4DF03E5A96F}" type="slidenum">
              <a:rPr lang="en-GB" sz="1400">
                <a:solidFill>
                  <a:srgbClr val="000000"/>
                </a:solidFill>
                <a:latin typeface="Arial" charset="0"/>
              </a:rPr>
              <a:pPr eaLnBrk="1" hangingPunct="1"/>
              <a:t>22</a:t>
            </a:fld>
            <a:endParaRPr lang="en-GB" sz="1400">
              <a:solidFill>
                <a:srgbClr val="000000"/>
              </a:solidFill>
              <a:latin typeface="Arial" charset="0"/>
            </a:endParaRPr>
          </a:p>
        </p:txBody>
      </p:sp>
      <p:sp>
        <p:nvSpPr>
          <p:cNvPr id="7" name="Text Box 1"/>
          <p:cNvSpPr txBox="1">
            <a:spLocks noChangeArrowheads="1"/>
          </p:cNvSpPr>
          <p:nvPr/>
        </p:nvSpPr>
        <p:spPr bwMode="auto">
          <a:xfrm>
            <a:off x="2132486" y="87867"/>
            <a:ext cx="6552727" cy="808038"/>
          </a:xfrm>
          <a:prstGeom prst="rect">
            <a:avLst/>
          </a:prstGeom>
          <a:noFill/>
          <a:ln w="9525">
            <a:noFill/>
            <a:round/>
            <a:headEnd/>
            <a:tailEnd/>
          </a:ln>
        </p:spPr>
        <p:txBody>
          <a:bodyPr lIns="90000" tIns="46800" rIns="90000" bIns="46800" anchor="ctr">
            <a:prstTxWarp prst="textNoShape">
              <a:avLst/>
            </a:prstTxWarp>
          </a:bodyPr>
          <a:lstStyle/>
          <a:p>
            <a:r>
              <a:rPr lang="fr-FR" b="1" dirty="0" err="1">
                <a:solidFill>
                  <a:srgbClr val="0070C0"/>
                </a:solidFill>
                <a:ea typeface="Arial Unicode MS" pitchFamily="-83" charset="0"/>
                <a:cs typeface="Arial Unicode MS" pitchFamily="-83" charset="0"/>
              </a:rPr>
              <a:t>What</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kinds</a:t>
            </a:r>
            <a:r>
              <a:rPr lang="fr-FR" b="1" dirty="0">
                <a:solidFill>
                  <a:srgbClr val="0070C0"/>
                </a:solidFill>
                <a:ea typeface="Arial Unicode MS" pitchFamily="-83" charset="0"/>
                <a:cs typeface="Arial Unicode MS" pitchFamily="-83" charset="0"/>
              </a:rPr>
              <a:t> of support </a:t>
            </a:r>
            <a:r>
              <a:rPr lang="fr-FR" b="1" dirty="0" err="1">
                <a:solidFill>
                  <a:srgbClr val="0070C0"/>
                </a:solidFill>
                <a:ea typeface="Arial Unicode MS" pitchFamily="-83" charset="0"/>
                <a:cs typeface="Arial Unicode MS" pitchFamily="-83" charset="0"/>
              </a:rPr>
              <a:t>you</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can</a:t>
            </a:r>
            <a:r>
              <a:rPr lang="fr-FR" b="1" dirty="0">
                <a:solidFill>
                  <a:srgbClr val="0070C0"/>
                </a:solidFill>
                <a:ea typeface="Arial Unicode MS" pitchFamily="-83" charset="0"/>
                <a:cs typeface="Arial Unicode MS" pitchFamily="-83" charset="0"/>
              </a:rPr>
              <a:t> </a:t>
            </a:r>
            <a:r>
              <a:rPr lang="fr-FR" b="1" dirty="0" err="1">
                <a:solidFill>
                  <a:srgbClr val="0070C0"/>
                </a:solidFill>
                <a:ea typeface="Arial Unicode MS" pitchFamily="-83" charset="0"/>
                <a:cs typeface="Arial Unicode MS" pitchFamily="-83" charset="0"/>
              </a:rPr>
              <a:t>get</a:t>
            </a:r>
            <a:r>
              <a:rPr lang="fr-FR" b="1" dirty="0">
                <a:solidFill>
                  <a:srgbClr val="0070C0"/>
                </a:solidFill>
                <a:ea typeface="Arial Unicode MS" pitchFamily="-83" charset="0"/>
                <a:cs typeface="Arial Unicode MS" pitchFamily="-83" charset="0"/>
              </a:rPr>
              <a:t>?</a:t>
            </a:r>
          </a:p>
        </p:txBody>
      </p:sp>
      <p:pic>
        <p:nvPicPr>
          <p:cNvPr id="8"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5" name="ZoneTexte 4"/>
          <p:cNvSpPr txBox="1">
            <a:spLocks noChangeArrowheads="1"/>
          </p:cNvSpPr>
          <p:nvPr/>
        </p:nvSpPr>
        <p:spPr bwMode="auto">
          <a:xfrm>
            <a:off x="539552" y="980728"/>
            <a:ext cx="7751440" cy="3185487"/>
          </a:xfrm>
          <a:prstGeom prst="rect">
            <a:avLst/>
          </a:prstGeom>
          <a:noFill/>
          <a:ln w="9525">
            <a:noFill/>
            <a:miter lim="800000"/>
            <a:headEnd/>
            <a:tailEnd/>
          </a:ln>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600"/>
              </a:spcAft>
            </a:pPr>
            <a:r>
              <a:rPr lang="fr-FR" sz="2000" b="1" dirty="0">
                <a:solidFill>
                  <a:schemeClr val="accent2">
                    <a:lumMod val="75000"/>
                  </a:schemeClr>
                </a:solidFill>
                <a:latin typeface="Times New Roman" panose="02020603050405020304" pitchFamily="18" charset="0"/>
                <a:cs typeface="Times New Roman" panose="02020603050405020304" pitchFamily="18" charset="0"/>
              </a:rPr>
              <a:t>Financial support (max 1000€/ </a:t>
            </a:r>
            <a:r>
              <a:rPr lang="fr-FR" sz="2000" b="1" dirty="0" err="1">
                <a:solidFill>
                  <a:schemeClr val="accent2">
                    <a:lumMod val="75000"/>
                  </a:schemeClr>
                </a:solidFill>
                <a:latin typeface="Times New Roman" panose="02020603050405020304" pitchFamily="18" charset="0"/>
                <a:cs typeface="Times New Roman" panose="02020603050405020304" pitchFamily="18" charset="0"/>
              </a:rPr>
              <a:t>year</a:t>
            </a:r>
            <a:r>
              <a:rPr lang="fr-FR" sz="2000" b="1" dirty="0">
                <a:solidFill>
                  <a:schemeClr val="accent2">
                    <a:lumMod val="75000"/>
                  </a:schemeClr>
                </a:solidFill>
                <a:latin typeface="Times New Roman" panose="02020603050405020304" pitchFamily="18" charset="0"/>
                <a:cs typeface="Times New Roman" panose="02020603050405020304" pitchFamily="18" charset="0"/>
              </a:rPr>
              <a:t> / </a:t>
            </a:r>
            <a:r>
              <a:rPr lang="fr-FR" sz="2000" b="1" dirty="0" err="1">
                <a:solidFill>
                  <a:schemeClr val="accent2">
                    <a:lumMod val="75000"/>
                  </a:schemeClr>
                </a:solidFill>
                <a:latin typeface="Times New Roman" panose="02020603050405020304" pitchFamily="18" charset="0"/>
                <a:cs typeface="Times New Roman" panose="02020603050405020304" pitchFamily="18" charset="0"/>
              </a:rPr>
              <a:t>phD</a:t>
            </a:r>
            <a:r>
              <a:rPr lang="fr-FR" sz="2000" b="1" dirty="0">
                <a:solidFill>
                  <a:schemeClr val="accent2">
                    <a:lumMod val="75000"/>
                  </a:schemeClr>
                </a:solidFill>
                <a:latin typeface="Times New Roman" panose="02020603050405020304" pitchFamily="18" charset="0"/>
                <a:cs typeface="Times New Roman" panose="02020603050405020304" pitchFamily="18" charset="0"/>
              </a:rPr>
              <a:t> </a:t>
            </a:r>
            <a:r>
              <a:rPr lang="fr-FR" sz="2000" b="1" dirty="0" err="1">
                <a:solidFill>
                  <a:schemeClr val="accent2">
                    <a:lumMod val="75000"/>
                  </a:schemeClr>
                </a:solidFill>
                <a:latin typeface="Times New Roman" panose="02020603050405020304" pitchFamily="18" charset="0"/>
                <a:cs typeface="Times New Roman" panose="02020603050405020304" pitchFamily="18" charset="0"/>
              </a:rPr>
              <a:t>student</a:t>
            </a:r>
            <a:r>
              <a:rPr lang="fr-FR" sz="2000" b="1" dirty="0">
                <a:solidFill>
                  <a:schemeClr val="accent2">
                    <a:lumMod val="75000"/>
                  </a:schemeClr>
                </a:solidFill>
                <a:latin typeface="Times New Roman" panose="02020603050405020304" pitchFamily="18" charset="0"/>
                <a:cs typeface="Times New Roman" panose="02020603050405020304" pitchFamily="18" charset="0"/>
              </a:rPr>
              <a:t>)</a:t>
            </a:r>
            <a:r>
              <a:rPr lang="fr-FR" sz="2000" b="1" dirty="0">
                <a:solidFill>
                  <a:srgbClr val="000000"/>
                </a:solidFill>
                <a:latin typeface="Times New Roman" panose="02020603050405020304" pitchFamily="18" charset="0"/>
                <a:cs typeface="Times New Roman" panose="02020603050405020304" pitchFamily="18" charset="0"/>
              </a:rPr>
              <a:t>: </a:t>
            </a:r>
          </a:p>
          <a:p>
            <a:pPr eaLnBrk="1" hangingPunct="1">
              <a:spcAft>
                <a:spcPts val="600"/>
              </a:spcAft>
              <a:buFontTx/>
              <a:buChar char="-"/>
            </a:pPr>
            <a:r>
              <a:rPr lang="fr-FR" sz="2000" dirty="0">
                <a:solidFill>
                  <a:srgbClr val="000000"/>
                </a:solidFill>
                <a:latin typeface="Times New Roman" panose="02020603050405020304" pitchFamily="18" charset="0"/>
                <a:cs typeface="Times New Roman" panose="02020603050405020304" pitchFamily="18" charset="0"/>
              </a:rPr>
              <a:t> Financial support (50%) for participation in international </a:t>
            </a:r>
            <a:r>
              <a:rPr lang="fr-FR" sz="2000" dirty="0" err="1">
                <a:solidFill>
                  <a:srgbClr val="000000"/>
                </a:solidFill>
                <a:latin typeface="Times New Roman" panose="02020603050405020304" pitchFamily="18" charset="0"/>
                <a:cs typeface="Times New Roman" panose="02020603050405020304" pitchFamily="18" charset="0"/>
              </a:rPr>
              <a:t>conferences</a:t>
            </a: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thematic</a:t>
            </a: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schools</a:t>
            </a: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periods</a:t>
            </a:r>
            <a:r>
              <a:rPr lang="fr-FR" sz="2000" dirty="0">
                <a:solidFill>
                  <a:srgbClr val="000000"/>
                </a:solidFill>
                <a:latin typeface="Times New Roman" panose="02020603050405020304" pitchFamily="18" charset="0"/>
                <a:cs typeface="Times New Roman" panose="02020603050405020304" pitchFamily="18" charset="0"/>
              </a:rPr>
              <a:t> in </a:t>
            </a:r>
            <a:r>
              <a:rPr lang="fr-FR" sz="2000" dirty="0" err="1">
                <a:solidFill>
                  <a:srgbClr val="000000"/>
                </a:solidFill>
                <a:latin typeface="Times New Roman" panose="02020603050405020304" pitchFamily="18" charset="0"/>
                <a:cs typeface="Times New Roman" panose="02020603050405020304" pitchFamily="18" charset="0"/>
              </a:rPr>
              <a:t>foreign</a:t>
            </a: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laboratories</a:t>
            </a:r>
            <a:endParaRPr lang="fr-FR" sz="2000" dirty="0">
              <a:solidFill>
                <a:srgbClr val="000000"/>
              </a:solidFill>
              <a:latin typeface="Times New Roman" panose="02020603050405020304" pitchFamily="18" charset="0"/>
              <a:cs typeface="Times New Roman" panose="02020603050405020304" pitchFamily="18" charset="0"/>
            </a:endParaRPr>
          </a:p>
          <a:p>
            <a:pPr eaLnBrk="1" hangingPunct="1">
              <a:spcAft>
                <a:spcPts val="600"/>
              </a:spcAft>
              <a:buFontTx/>
              <a:buChar char="-"/>
            </a:pPr>
            <a:r>
              <a:rPr lang="fr-FR" sz="2000" dirty="0">
                <a:solidFill>
                  <a:srgbClr val="000000"/>
                </a:solidFill>
                <a:latin typeface="Times New Roman" panose="02020603050405020304" pitchFamily="18" charset="0"/>
                <a:cs typeface="Times New Roman" panose="02020603050405020304" pitchFamily="18" charset="0"/>
              </a:rPr>
              <a:t> Financial support (50%) for </a:t>
            </a:r>
            <a:r>
              <a:rPr lang="fr-FR" sz="2000" dirty="0" err="1">
                <a:solidFill>
                  <a:srgbClr val="000000"/>
                </a:solidFill>
                <a:latin typeface="Times New Roman" panose="02020603050405020304" pitchFamily="18" charset="0"/>
                <a:cs typeface="Times New Roman" panose="02020603050405020304" pitchFamily="18" charset="0"/>
              </a:rPr>
              <a:t>days</a:t>
            </a:r>
            <a:r>
              <a:rPr lang="fr-FR" sz="2000" dirty="0">
                <a:solidFill>
                  <a:srgbClr val="000000"/>
                </a:solidFill>
                <a:latin typeface="Times New Roman" panose="02020603050405020304" pitchFamily="18" charset="0"/>
                <a:cs typeface="Times New Roman" panose="02020603050405020304" pitchFamily="18" charset="0"/>
              </a:rPr>
              <a:t> and </a:t>
            </a:r>
            <a:r>
              <a:rPr lang="fr-FR" sz="2000" dirty="0" err="1">
                <a:solidFill>
                  <a:srgbClr val="000000"/>
                </a:solidFill>
                <a:latin typeface="Times New Roman" panose="02020603050405020304" pitchFamily="18" charset="0"/>
                <a:cs typeface="Times New Roman" panose="02020603050405020304" pitchFamily="18" charset="0"/>
              </a:rPr>
              <a:t>scientific</a:t>
            </a:r>
            <a:r>
              <a:rPr lang="fr-FR" sz="2000" dirty="0">
                <a:solidFill>
                  <a:srgbClr val="000000"/>
                </a:solidFill>
                <a:latin typeface="Times New Roman" panose="02020603050405020304" pitchFamily="18" charset="0"/>
                <a:cs typeface="Times New Roman" panose="02020603050405020304" pitchFamily="18" charset="0"/>
              </a:rPr>
              <a:t> exchanges </a:t>
            </a:r>
            <a:r>
              <a:rPr lang="fr-FR" sz="2000" dirty="0" err="1">
                <a:solidFill>
                  <a:srgbClr val="000000"/>
                </a:solidFill>
                <a:latin typeface="Times New Roman" panose="02020603050405020304" pitchFamily="18" charset="0"/>
                <a:cs typeface="Times New Roman" panose="02020603050405020304" pitchFamily="18" charset="0"/>
              </a:rPr>
              <a:t>between</a:t>
            </a:r>
            <a:r>
              <a:rPr lang="fr-FR" sz="2000" dirty="0">
                <a:solidFill>
                  <a:srgbClr val="000000"/>
                </a:solidFill>
                <a:latin typeface="Times New Roman" panose="02020603050405020304" pitchFamily="18" charset="0"/>
                <a:cs typeface="Times New Roman" panose="02020603050405020304" pitchFamily="18" charset="0"/>
              </a:rPr>
              <a:t> PhD: workshop…</a:t>
            </a:r>
          </a:p>
          <a:p>
            <a:pPr eaLnBrk="1" hangingPunct="1">
              <a:spcAft>
                <a:spcPts val="600"/>
              </a:spcAft>
              <a:buFontTx/>
              <a:buChar char="-"/>
            </a:pPr>
            <a:r>
              <a:rPr lang="fr-FR" sz="2000" dirty="0">
                <a:solidFill>
                  <a:srgbClr val="000000"/>
                </a:solidFill>
                <a:latin typeface="Times New Roman" panose="02020603050405020304" pitchFamily="18" charset="0"/>
                <a:cs typeface="Times New Roman" panose="02020603050405020304" pitchFamily="18" charset="0"/>
              </a:rPr>
              <a:t> International training and exchanges</a:t>
            </a:r>
          </a:p>
          <a:p>
            <a:pPr eaLnBrk="1" hangingPunct="1">
              <a:spcAft>
                <a:spcPts val="600"/>
              </a:spcAft>
              <a:buFontTx/>
              <a:buChar char="-"/>
            </a:pPr>
            <a:r>
              <a:rPr lang="fr-FR" sz="2000" dirty="0">
                <a:solidFill>
                  <a:srgbClr val="000000"/>
                </a:solidFill>
                <a:latin typeface="Times New Roman" panose="02020603050405020304" pitchFamily="18" charset="0"/>
                <a:cs typeface="Times New Roman" panose="02020603050405020304" pitchFamily="18" charset="0"/>
              </a:rPr>
              <a:t> Registration in associations (IEEE, OSA, SPIE, ….)</a:t>
            </a:r>
          </a:p>
          <a:p>
            <a:pPr eaLnBrk="1" hangingPunct="1">
              <a:spcAft>
                <a:spcPts val="600"/>
              </a:spcAft>
              <a:buFontTx/>
              <a:buChar char="-"/>
            </a:pPr>
            <a:r>
              <a:rPr lang="fr-FR" sz="2000" dirty="0">
                <a:solidFill>
                  <a:srgbClr val="000000"/>
                </a:solidFill>
                <a:latin typeface="Times New Roman" panose="02020603050405020304" pitchFamily="18" charset="0"/>
                <a:cs typeface="Times New Roman" panose="02020603050405020304" pitchFamily="18" charset="0"/>
              </a:rPr>
              <a:t> Financial support (50%) for a </a:t>
            </a:r>
            <a:r>
              <a:rPr lang="fr-FR" sz="2000" dirty="0" err="1">
                <a:solidFill>
                  <a:srgbClr val="000000"/>
                </a:solidFill>
                <a:latin typeface="Times New Roman" panose="02020603050405020304" pitchFamily="18" charset="0"/>
                <a:cs typeface="Times New Roman" panose="02020603050405020304" pitchFamily="18" charset="0"/>
              </a:rPr>
              <a:t>foreign</a:t>
            </a: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member</a:t>
            </a:r>
            <a:r>
              <a:rPr lang="fr-FR" sz="2000" dirty="0">
                <a:solidFill>
                  <a:srgbClr val="000000"/>
                </a:solidFill>
                <a:latin typeface="Times New Roman" panose="02020603050405020304" pitchFamily="18" charset="0"/>
                <a:cs typeface="Times New Roman" panose="02020603050405020304" pitchFamily="18" charset="0"/>
              </a:rPr>
              <a:t> in the </a:t>
            </a:r>
            <a:r>
              <a:rPr lang="fr-FR" sz="2000" dirty="0" err="1">
                <a:solidFill>
                  <a:srgbClr val="000000"/>
                </a:solidFill>
                <a:latin typeface="Times New Roman" panose="02020603050405020304" pitchFamily="18" charset="0"/>
                <a:cs typeface="Times New Roman" panose="02020603050405020304" pitchFamily="18" charset="0"/>
              </a:rPr>
              <a:t>defense</a:t>
            </a: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committee</a:t>
            </a:r>
            <a:r>
              <a:rPr lang="fr-FR" sz="2000" dirty="0">
                <a:solidFill>
                  <a:srgbClr val="000000"/>
                </a:solidFill>
                <a:latin typeface="Times New Roman" panose="02020603050405020304" pitchFamily="18" charset="0"/>
                <a:cs typeface="Times New Roman" panose="02020603050405020304" pitchFamily="18" charset="0"/>
              </a:rPr>
              <a:t> </a:t>
            </a:r>
          </a:p>
          <a:p>
            <a:pPr eaLnBrk="1" hangingPunct="1">
              <a:spcAft>
                <a:spcPts val="600"/>
              </a:spcAft>
              <a:buFontTx/>
              <a:buChar char="-"/>
            </a:pPr>
            <a:endParaRPr lang="fr-FR" sz="2000" dirty="0">
              <a:solidFill>
                <a:srgbClr val="000000"/>
              </a:solidFill>
              <a:latin typeface="Times New Roman" panose="02020603050405020304" pitchFamily="18" charset="0"/>
              <a:cs typeface="Times New Roman" panose="02020603050405020304" pitchFamily="18" charset="0"/>
            </a:endParaRPr>
          </a:p>
        </p:txBody>
      </p:sp>
      <p:sp>
        <p:nvSpPr>
          <p:cNvPr id="6" name="ZoneTexte 5"/>
          <p:cNvSpPr txBox="1">
            <a:spLocks noChangeArrowheads="1"/>
          </p:cNvSpPr>
          <p:nvPr/>
        </p:nvSpPr>
        <p:spPr bwMode="auto">
          <a:xfrm>
            <a:off x="552473" y="3336790"/>
            <a:ext cx="7391400" cy="1415772"/>
          </a:xfrm>
          <a:prstGeom prst="rect">
            <a:avLst/>
          </a:prstGeom>
          <a:noFill/>
          <a:ln w="9525">
            <a:noFill/>
            <a:miter lim="800000"/>
            <a:headEnd/>
            <a:tailEnd/>
          </a:ln>
        </p:spPr>
        <p:txBody>
          <a:bodyPr>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600"/>
              </a:spcAft>
            </a:pPr>
            <a:endParaRPr lang="fr-FR" sz="2000" b="1" dirty="0">
              <a:solidFill>
                <a:srgbClr val="000000"/>
              </a:solidFill>
              <a:latin typeface="Times New Roman" panose="02020603050405020304" pitchFamily="18" charset="0"/>
              <a:cs typeface="Times New Roman" panose="02020603050405020304" pitchFamily="18" charset="0"/>
            </a:endParaRPr>
          </a:p>
          <a:p>
            <a:pPr eaLnBrk="1" hangingPunct="1">
              <a:spcAft>
                <a:spcPts val="600"/>
              </a:spcAft>
            </a:pPr>
            <a:r>
              <a:rPr lang="fr-FR" sz="2000" b="1" dirty="0" err="1">
                <a:solidFill>
                  <a:schemeClr val="accent2">
                    <a:lumMod val="75000"/>
                  </a:schemeClr>
                </a:solidFill>
                <a:latin typeface="Times New Roman" panose="02020603050405020304" pitchFamily="18" charset="0"/>
                <a:cs typeface="Times New Roman" panose="02020603050405020304" pitchFamily="18" charset="0"/>
              </a:rPr>
              <a:t>Technical</a:t>
            </a:r>
            <a:r>
              <a:rPr lang="fr-FR" sz="2000" b="1" dirty="0">
                <a:solidFill>
                  <a:schemeClr val="accent2">
                    <a:lumMod val="75000"/>
                  </a:schemeClr>
                </a:solidFill>
                <a:latin typeface="Times New Roman" panose="02020603050405020304" pitchFamily="18" charset="0"/>
                <a:cs typeface="Times New Roman" panose="02020603050405020304" pitchFamily="18" charset="0"/>
              </a:rPr>
              <a:t> support</a:t>
            </a:r>
            <a:r>
              <a:rPr lang="fr-FR" sz="2000" dirty="0">
                <a:solidFill>
                  <a:schemeClr val="accent2">
                    <a:lumMod val="75000"/>
                  </a:schemeClr>
                </a:solidFill>
                <a:latin typeface="Times New Roman" panose="02020603050405020304" pitchFamily="18" charset="0"/>
                <a:cs typeface="Times New Roman" panose="02020603050405020304" pitchFamily="18" charset="0"/>
              </a:rPr>
              <a:t>: </a:t>
            </a:r>
          </a:p>
          <a:p>
            <a:pPr eaLnBrk="1" hangingPunct="1">
              <a:spcAft>
                <a:spcPts val="600"/>
              </a:spcAft>
              <a:buFontTx/>
              <a:buChar char="-"/>
            </a:pP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Preparation</a:t>
            </a:r>
            <a:r>
              <a:rPr lang="fr-FR" sz="2000" dirty="0">
                <a:solidFill>
                  <a:srgbClr val="000000"/>
                </a:solidFill>
                <a:latin typeface="Times New Roman" panose="02020603050405020304" pitchFamily="18" charset="0"/>
                <a:cs typeface="Times New Roman" panose="02020603050405020304" pitchFamily="18" charset="0"/>
              </a:rPr>
              <a:t> of joint supervision </a:t>
            </a:r>
            <a:r>
              <a:rPr lang="fr-FR" sz="2000" dirty="0" err="1">
                <a:solidFill>
                  <a:srgbClr val="000000"/>
                </a:solidFill>
                <a:latin typeface="Times New Roman" panose="02020603050405020304" pitchFamily="18" charset="0"/>
                <a:cs typeface="Times New Roman" panose="02020603050405020304" pitchFamily="18" charset="0"/>
              </a:rPr>
              <a:t>contract</a:t>
            </a: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between</a:t>
            </a:r>
            <a:r>
              <a:rPr lang="fr-FR" sz="2000" dirty="0">
                <a:solidFill>
                  <a:srgbClr val="000000"/>
                </a:solidFill>
                <a:latin typeface="Times New Roman" panose="02020603050405020304" pitchFamily="18" charset="0"/>
                <a:cs typeface="Times New Roman" panose="02020603050405020304" pitchFamily="18" charset="0"/>
              </a:rPr>
              <a:t> UBFC and </a:t>
            </a:r>
            <a:r>
              <a:rPr lang="fr-FR" sz="2000" dirty="0" err="1">
                <a:solidFill>
                  <a:srgbClr val="000000"/>
                </a:solidFill>
                <a:latin typeface="Times New Roman" panose="02020603050405020304" pitchFamily="18" charset="0"/>
                <a:cs typeface="Times New Roman" panose="02020603050405020304" pitchFamily="18" charset="0"/>
              </a:rPr>
              <a:t>foreign</a:t>
            </a: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university</a:t>
            </a:r>
            <a:endParaRPr lang="fr-FR" sz="2000" dirty="0">
              <a:solidFill>
                <a:srgbClr val="000000"/>
              </a:solidFill>
              <a:latin typeface="Times New Roman" panose="02020603050405020304" pitchFamily="18" charset="0"/>
              <a:cs typeface="Times New Roman" panose="02020603050405020304" pitchFamily="18" charset="0"/>
            </a:endParaRPr>
          </a:p>
        </p:txBody>
      </p:sp>
      <p:sp>
        <p:nvSpPr>
          <p:cNvPr id="9" name="ZoneTexte 8"/>
          <p:cNvSpPr txBox="1">
            <a:spLocks noChangeArrowheads="1"/>
          </p:cNvSpPr>
          <p:nvPr/>
        </p:nvSpPr>
        <p:spPr bwMode="auto">
          <a:xfrm>
            <a:off x="539552" y="4732739"/>
            <a:ext cx="8496944" cy="1862048"/>
          </a:xfrm>
          <a:prstGeom prst="rect">
            <a:avLst/>
          </a:prstGeom>
          <a:noFill/>
          <a:ln w="9525">
            <a:noFill/>
            <a:miter lim="800000"/>
            <a:headEnd/>
            <a:tailEnd/>
          </a:ln>
        </p:spPr>
        <p:txBody>
          <a:bodyPr wrap="square">
            <a:spAutoFit/>
          </a:bodyPr>
          <a:lstStyle>
            <a:lvl1pPr eaLnBrk="0" hangingPunct="0">
              <a:defRPr sz="2400">
                <a:solidFill>
                  <a:schemeClr val="bg1"/>
                </a:solidFill>
                <a:latin typeface="Times New Roman" charset="0"/>
                <a:ea typeface="ＭＳ Ｐゴシック" charset="0"/>
                <a:cs typeface="Arial Unicode MS" charset="0"/>
              </a:defRPr>
            </a:lvl1pPr>
            <a:lvl2pPr marL="37931725" indent="-37474525" eaLnBrk="0" hangingPunct="0">
              <a:defRPr sz="2400">
                <a:solidFill>
                  <a:schemeClr val="bg1"/>
                </a:solidFill>
                <a:latin typeface="Times New Roman" charset="0"/>
                <a:ea typeface="Arial Unicode MS" charset="0"/>
                <a:cs typeface="Arial Unicode MS" charset="0"/>
              </a:defRPr>
            </a:lvl2pPr>
            <a:lvl3pPr eaLnBrk="0" hangingPunct="0">
              <a:defRPr sz="2400">
                <a:solidFill>
                  <a:schemeClr val="bg1"/>
                </a:solidFill>
                <a:latin typeface="Times New Roman" charset="0"/>
                <a:ea typeface="Arial Unicode MS" charset="0"/>
                <a:cs typeface="Arial Unicode MS" charset="0"/>
              </a:defRPr>
            </a:lvl3pPr>
            <a:lvl4pPr eaLnBrk="0" hangingPunct="0">
              <a:defRPr sz="2400">
                <a:solidFill>
                  <a:schemeClr val="bg1"/>
                </a:solidFill>
                <a:latin typeface="Times New Roman" charset="0"/>
                <a:ea typeface="Arial Unicode MS" charset="0"/>
                <a:cs typeface="Arial Unicode MS" charset="0"/>
              </a:defRPr>
            </a:lvl4pPr>
            <a:lvl5pPr eaLnBrk="0" hangingPunct="0">
              <a:defRPr sz="2400">
                <a:solidFill>
                  <a:schemeClr val="bg1"/>
                </a:solidFill>
                <a:latin typeface="Times New Roman" charset="0"/>
                <a:ea typeface="Arial Unicode MS" charset="0"/>
                <a:cs typeface="Arial Unicode MS" charset="0"/>
              </a:defRPr>
            </a:lvl5pPr>
            <a:lvl6pPr marL="4572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6pPr>
            <a:lvl7pPr marL="9144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7pPr>
            <a:lvl8pPr marL="13716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8pPr>
            <a:lvl9pPr marL="1828800" eaLnBrk="0" fontAlgn="base" hangingPunct="0">
              <a:lnSpc>
                <a:spcPct val="95000"/>
              </a:lnSpc>
              <a:spcBef>
                <a:spcPct val="0"/>
              </a:spcBef>
              <a:spcAft>
                <a:spcPct val="0"/>
              </a:spcAft>
              <a:defRPr sz="2400">
                <a:solidFill>
                  <a:schemeClr val="bg1"/>
                </a:solidFill>
                <a:latin typeface="Times New Roman" charset="0"/>
                <a:ea typeface="Arial Unicode MS" charset="0"/>
                <a:cs typeface="Arial Unicode MS" charset="0"/>
              </a:defRPr>
            </a:lvl9pPr>
          </a:lstStyle>
          <a:p>
            <a:pPr eaLnBrk="1" hangingPunct="1">
              <a:spcAft>
                <a:spcPts val="600"/>
              </a:spcAft>
            </a:pPr>
            <a:r>
              <a:rPr lang="fr-FR" sz="2000" b="1" dirty="0" err="1">
                <a:solidFill>
                  <a:schemeClr val="accent2">
                    <a:lumMod val="75000"/>
                  </a:schemeClr>
                </a:solidFill>
                <a:latin typeface="Times New Roman" panose="02020603050405020304" pitchFamily="18" charset="0"/>
                <a:cs typeface="Times New Roman" panose="02020603050405020304" pitchFamily="18" charset="0"/>
              </a:rPr>
              <a:t>Examples</a:t>
            </a:r>
            <a:r>
              <a:rPr lang="fr-FR" sz="2000" b="1" dirty="0">
                <a:solidFill>
                  <a:schemeClr val="accent2">
                    <a:lumMod val="75000"/>
                  </a:schemeClr>
                </a:solidFill>
                <a:latin typeface="Times New Roman" panose="02020603050405020304" pitchFamily="18" charset="0"/>
                <a:cs typeface="Times New Roman" panose="02020603050405020304" pitchFamily="18" charset="0"/>
              </a:rPr>
              <a:t> of </a:t>
            </a:r>
            <a:r>
              <a:rPr lang="fr-FR" sz="2000" b="1" dirty="0" err="1">
                <a:solidFill>
                  <a:schemeClr val="accent2">
                    <a:lumMod val="75000"/>
                  </a:schemeClr>
                </a:solidFill>
                <a:latin typeface="Times New Roman" panose="02020603050405020304" pitchFamily="18" charset="0"/>
                <a:cs typeface="Times New Roman" panose="02020603050405020304" pitchFamily="18" charset="0"/>
              </a:rPr>
              <a:t>cooperation</a:t>
            </a:r>
            <a:r>
              <a:rPr lang="fr-FR" sz="2000" b="1" dirty="0">
                <a:solidFill>
                  <a:schemeClr val="accent2">
                    <a:lumMod val="75000"/>
                  </a:schemeClr>
                </a:solidFill>
                <a:latin typeface="Times New Roman" panose="02020603050405020304" pitchFamily="18" charset="0"/>
                <a:cs typeface="Times New Roman" panose="02020603050405020304" pitchFamily="18" charset="0"/>
              </a:rPr>
              <a:t>: </a:t>
            </a:r>
          </a:p>
          <a:p>
            <a:pPr eaLnBrk="1" hangingPunct="1">
              <a:spcAft>
                <a:spcPts val="600"/>
              </a:spcAft>
              <a:buFontTx/>
              <a:buChar char="-"/>
            </a:pP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Involvement</a:t>
            </a:r>
            <a:r>
              <a:rPr lang="fr-FR" sz="2000" dirty="0">
                <a:solidFill>
                  <a:srgbClr val="000000"/>
                </a:solidFill>
                <a:latin typeface="Times New Roman" panose="02020603050405020304" pitchFamily="18" charset="0"/>
                <a:cs typeface="Times New Roman" panose="02020603050405020304" pitchFamily="18" charset="0"/>
              </a:rPr>
              <a:t> for </a:t>
            </a:r>
            <a:r>
              <a:rPr lang="fr-FR" sz="2000" dirty="0" err="1">
                <a:solidFill>
                  <a:srgbClr val="000000"/>
                </a:solidFill>
                <a:latin typeface="Times New Roman" panose="02020603050405020304" pitchFamily="18" charset="0"/>
                <a:cs typeface="Times New Roman" panose="02020603050405020304" pitchFamily="18" charset="0"/>
              </a:rPr>
              <a:t>Student</a:t>
            </a:r>
            <a:r>
              <a:rPr lang="fr-FR" sz="2000" dirty="0">
                <a:solidFill>
                  <a:srgbClr val="000000"/>
                </a:solidFill>
                <a:latin typeface="Times New Roman" panose="02020603050405020304" pitchFamily="18" charset="0"/>
                <a:cs typeface="Times New Roman" panose="02020603050405020304" pitchFamily="18" charset="0"/>
              </a:rPr>
              <a:t> </a:t>
            </a:r>
            <a:r>
              <a:rPr lang="fr-FR" sz="2000" dirty="0" err="1">
                <a:solidFill>
                  <a:srgbClr val="000000"/>
                </a:solidFill>
                <a:latin typeface="Times New Roman" panose="02020603050405020304" pitchFamily="18" charset="0"/>
                <a:cs typeface="Times New Roman" panose="02020603050405020304" pitchFamily="18" charset="0"/>
              </a:rPr>
              <a:t>chapters</a:t>
            </a:r>
            <a:r>
              <a:rPr lang="fr-FR" sz="2000" dirty="0">
                <a:solidFill>
                  <a:srgbClr val="000000"/>
                </a:solidFill>
                <a:latin typeface="Times New Roman" panose="02020603050405020304" pitchFamily="18" charset="0"/>
                <a:cs typeface="Times New Roman" panose="02020603050405020304" pitchFamily="18" charset="0"/>
              </a:rPr>
              <a:t> (OSA, SPIE, IEEE </a:t>
            </a:r>
            <a:r>
              <a:rPr lang="fr-FR" sz="2000" dirty="0" err="1">
                <a:solidFill>
                  <a:srgbClr val="000000"/>
                </a:solidFill>
                <a:latin typeface="Times New Roman" panose="02020603050405020304" pitchFamily="18" charset="0"/>
                <a:cs typeface="Times New Roman" panose="02020603050405020304" pitchFamily="18" charset="0"/>
              </a:rPr>
              <a:t>Chapter</a:t>
            </a:r>
            <a:r>
              <a:rPr lang="fr-FR" sz="2000" dirty="0">
                <a:solidFill>
                  <a:srgbClr val="000000"/>
                </a:solidFill>
                <a:latin typeface="Times New Roman" panose="02020603050405020304" pitchFamily="18" charset="0"/>
                <a:cs typeface="Times New Roman" panose="02020603050405020304" pitchFamily="18" charset="0"/>
              </a:rPr>
              <a:t>)</a:t>
            </a:r>
          </a:p>
          <a:p>
            <a:pPr eaLnBrk="1" hangingPunct="1">
              <a:spcAft>
                <a:spcPts val="600"/>
              </a:spcAft>
              <a:buFontTx/>
              <a:buChar char="-"/>
            </a:pPr>
            <a:r>
              <a:rPr lang="fr-FR" sz="2000" dirty="0">
                <a:solidFill>
                  <a:srgbClr val="000000"/>
                </a:solidFill>
                <a:latin typeface="Times New Roman" panose="02020603050405020304" pitchFamily="18" charset="0"/>
                <a:cs typeface="Times New Roman" panose="02020603050405020304" pitchFamily="18" charset="0"/>
              </a:rPr>
              <a:t> ERASMUS </a:t>
            </a:r>
            <a:r>
              <a:rPr lang="fr-FR" sz="2000" dirty="0" err="1">
                <a:solidFill>
                  <a:srgbClr val="000000"/>
                </a:solidFill>
                <a:latin typeface="Times New Roman" panose="02020603050405020304" pitchFamily="18" charset="0"/>
                <a:cs typeface="Times New Roman" panose="02020603050405020304" pitchFamily="18" charset="0"/>
              </a:rPr>
              <a:t>Mundus</a:t>
            </a:r>
            <a:r>
              <a:rPr lang="fr-FR" sz="2000" dirty="0">
                <a:solidFill>
                  <a:srgbClr val="000000"/>
                </a:solidFill>
                <a:latin typeface="Times New Roman" panose="02020603050405020304" pitchFamily="18" charset="0"/>
                <a:cs typeface="Times New Roman" panose="02020603050405020304" pitchFamily="18" charset="0"/>
              </a:rPr>
              <a:t> « TARGET » (3 </a:t>
            </a:r>
            <a:r>
              <a:rPr lang="fr-FR" sz="2000" dirty="0" err="1">
                <a:solidFill>
                  <a:srgbClr val="000000"/>
                </a:solidFill>
                <a:latin typeface="Times New Roman" panose="02020603050405020304" pitchFamily="18" charset="0"/>
                <a:cs typeface="Times New Roman" panose="02020603050405020304" pitchFamily="18" charset="0"/>
              </a:rPr>
              <a:t>PhD</a:t>
            </a:r>
            <a:r>
              <a:rPr lang="fr-FR" sz="2000" dirty="0">
                <a:solidFill>
                  <a:srgbClr val="000000"/>
                </a:solidFill>
                <a:latin typeface="Times New Roman" panose="02020603050405020304" pitchFamily="18" charset="0"/>
                <a:cs typeface="Times New Roman" panose="02020603050405020304" pitchFamily="18" charset="0"/>
              </a:rPr>
              <a:t> exchanges)</a:t>
            </a:r>
          </a:p>
          <a:p>
            <a:pPr eaLnBrk="1" hangingPunct="1">
              <a:spcAft>
                <a:spcPts val="600"/>
              </a:spcAft>
              <a:buFontTx/>
              <a:buChar char="-"/>
            </a:pPr>
            <a:r>
              <a:rPr lang="fr-FR" sz="2000" dirty="0">
                <a:solidFill>
                  <a:srgbClr val="000000"/>
                </a:solidFill>
                <a:latin typeface="Times New Roman" panose="02020603050405020304" pitchFamily="18" charset="0"/>
                <a:cs typeface="Times New Roman" panose="02020603050405020304" pitchFamily="18" charset="0"/>
              </a:rPr>
              <a:t> FORMITEC </a:t>
            </a:r>
            <a:r>
              <a:rPr lang="fr-FR" sz="2000">
                <a:solidFill>
                  <a:srgbClr val="000000"/>
                </a:solidFill>
                <a:latin typeface="Times New Roman" panose="02020603050405020304" pitchFamily="18" charset="0"/>
                <a:cs typeface="Times New Roman" panose="02020603050405020304" pitchFamily="18" charset="0"/>
              </a:rPr>
              <a:t>and SMYLE </a:t>
            </a:r>
            <a:r>
              <a:rPr lang="fr-FR" sz="2000" dirty="0">
                <a:solidFill>
                  <a:srgbClr val="000000"/>
                </a:solidFill>
                <a:latin typeface="Times New Roman" panose="02020603050405020304" pitchFamily="18" charset="0"/>
                <a:cs typeface="Times New Roman" panose="02020603050405020304" pitchFamily="18" charset="0"/>
              </a:rPr>
              <a:t>(</a:t>
            </a:r>
            <a:r>
              <a:rPr lang="fr-FR" sz="2000" dirty="0" err="1">
                <a:solidFill>
                  <a:srgbClr val="000000"/>
                </a:solidFill>
                <a:latin typeface="Times New Roman" panose="02020603050405020304" pitchFamily="18" charset="0"/>
                <a:cs typeface="Times New Roman" panose="02020603050405020304" pitchFamily="18" charset="0"/>
              </a:rPr>
              <a:t>european</a:t>
            </a:r>
            <a:r>
              <a:rPr lang="fr-FR" sz="2000" dirty="0">
                <a:solidFill>
                  <a:srgbClr val="000000"/>
                </a:solidFill>
                <a:latin typeface="Times New Roman" panose="02020603050405020304" pitchFamily="18" charset="0"/>
                <a:cs typeface="Times New Roman" panose="02020603050405020304" pitchFamily="18" charset="0"/>
              </a:rPr>
              <a:t> support for EPFL/UFC </a:t>
            </a:r>
            <a:r>
              <a:rPr lang="fr-FR" sz="2000" dirty="0" err="1">
                <a:solidFill>
                  <a:srgbClr val="000000"/>
                </a:solidFill>
                <a:latin typeface="Times New Roman" panose="02020603050405020304" pitchFamily="18" charset="0"/>
                <a:cs typeface="Times New Roman" panose="02020603050405020304" pitchFamily="18" charset="0"/>
              </a:rPr>
              <a:t>cooperation</a:t>
            </a:r>
            <a:r>
              <a:rPr lang="fr-FR" sz="2000" dirty="0">
                <a:solidFill>
                  <a:srgbClr val="000000"/>
                </a:solidFill>
                <a:latin typeface="Times New Roman" panose="02020603050405020304" pitchFamily="18" charset="0"/>
                <a:cs typeface="Times New Roman" panose="02020603050405020304" pitchFamily="18" charset="0"/>
              </a:rPr>
              <a:t>)</a:t>
            </a:r>
          </a:p>
          <a:p>
            <a:pPr eaLnBrk="1" hangingPunct="1">
              <a:spcAft>
                <a:spcPts val="600"/>
              </a:spcAft>
              <a:buFontTx/>
              <a:buChar char="-"/>
            </a:pPr>
            <a:r>
              <a:rPr lang="fr-FR" sz="2000" dirty="0">
                <a:solidFill>
                  <a:srgbClr val="000000"/>
                </a:solidFill>
                <a:latin typeface="Times New Roman" panose="02020603050405020304" pitchFamily="18" charset="0"/>
                <a:cs typeface="Times New Roman" panose="02020603050405020304" pitchFamily="18" charset="0"/>
              </a:rPr>
              <a:t> Joint supervision contrats </a:t>
            </a:r>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3760" y="27299"/>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36034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751" y="54013"/>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54014"/>
            <a:ext cx="2267744" cy="65036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itle 1">
            <a:extLst>
              <a:ext uri="{FF2B5EF4-FFF2-40B4-BE49-F238E27FC236}">
                <a16:creationId xmlns:a16="http://schemas.microsoft.com/office/drawing/2014/main" id="{0898571F-FBC5-438D-AABC-3679AAE61988}"/>
              </a:ext>
            </a:extLst>
          </p:cNvPr>
          <p:cNvSpPr txBox="1">
            <a:spLocks/>
          </p:cNvSpPr>
          <p:nvPr/>
        </p:nvSpPr>
        <p:spPr>
          <a:xfrm>
            <a:off x="424861" y="449253"/>
            <a:ext cx="7838856" cy="906156"/>
          </a:xfrm>
          <a:prstGeom prst="rect">
            <a:avLst/>
          </a:prstGeom>
        </p:spPr>
        <p:txBody>
          <a:bodyPr/>
          <a:lstStyle>
            <a:lvl1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5pPr>
            <a:lvl6pPr marL="4572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6pPr>
            <a:lvl7pPr marL="9144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7pPr>
            <a:lvl8pPr marL="13716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8pPr>
            <a:lvl9pPr marL="18288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9pPr>
          </a:lstStyle>
          <a:p>
            <a:r>
              <a:rPr lang="en-US" sz="2400" b="1" kern="0" dirty="0">
                <a:solidFill>
                  <a:srgbClr val="0070C0"/>
                </a:solidFill>
              </a:rPr>
              <a:t> Individual Training Plan</a:t>
            </a:r>
          </a:p>
        </p:txBody>
      </p:sp>
      <p:sp>
        <p:nvSpPr>
          <p:cNvPr id="6" name="Rectangle 5">
            <a:extLst>
              <a:ext uri="{FF2B5EF4-FFF2-40B4-BE49-F238E27FC236}">
                <a16:creationId xmlns:a16="http://schemas.microsoft.com/office/drawing/2014/main" id="{CB09B3B3-540A-44E1-B9B8-7235E6E75D57}"/>
              </a:ext>
            </a:extLst>
          </p:cNvPr>
          <p:cNvSpPr>
            <a:spLocks/>
          </p:cNvSpPr>
          <p:nvPr/>
        </p:nvSpPr>
        <p:spPr>
          <a:xfrm>
            <a:off x="1043608" y="4594659"/>
            <a:ext cx="7200800" cy="1671227"/>
          </a:xfrm>
          <a:prstGeom prst="rect">
            <a:avLst/>
          </a:prstGeom>
        </p:spPr>
        <p:txBody>
          <a:bodyPr wrap="square">
            <a:spAutoFit/>
          </a:bodyPr>
          <a:lstStyle/>
          <a:p>
            <a:pPr marL="742950" lvl="1" indent="-285750">
              <a:buFont typeface="Arial" panose="020B0604020202020204" pitchFamily="34" charset="0"/>
              <a:buChar char="•"/>
            </a:pPr>
            <a:r>
              <a:rPr lang="en-US" sz="1800" dirty="0">
                <a:solidFill>
                  <a:srgbClr val="002060"/>
                </a:solidFill>
              </a:rPr>
              <a:t>Languages, Career pursuit, Knowledge and teaching tools,</a:t>
            </a:r>
          </a:p>
          <a:p>
            <a:pPr marL="742950" lvl="1" indent="-285750">
              <a:buFont typeface="Arial" panose="020B0604020202020204" pitchFamily="34" charset="0"/>
              <a:buChar char="•"/>
            </a:pPr>
            <a:r>
              <a:rPr lang="en-US" sz="1800" dirty="0">
                <a:solidFill>
                  <a:srgbClr val="002060"/>
                </a:solidFill>
              </a:rPr>
              <a:t>Management and entrepreneurship, Communication, </a:t>
            </a:r>
          </a:p>
          <a:p>
            <a:pPr marL="742950" lvl="1" indent="-285750">
              <a:buFont typeface="Arial" panose="020B0604020202020204" pitchFamily="34" charset="0"/>
              <a:buChar char="•"/>
            </a:pPr>
            <a:r>
              <a:rPr lang="en-US" sz="1800" dirty="0">
                <a:solidFill>
                  <a:srgbClr val="FF0000"/>
                </a:solidFill>
              </a:rPr>
              <a:t>Research ethics and scientific integrity (mandatory 9h)</a:t>
            </a:r>
          </a:p>
          <a:p>
            <a:pPr marL="742950" lvl="1" indent="-285750">
              <a:buFont typeface="Arial" panose="020B0604020202020204" pitchFamily="34" charset="0"/>
              <a:buChar char="•"/>
            </a:pPr>
            <a:r>
              <a:rPr lang="en-US" sz="1800" dirty="0">
                <a:solidFill>
                  <a:srgbClr val="FF0000"/>
                </a:solidFill>
              </a:rPr>
              <a:t>Open sciences (mandatory 3h)</a:t>
            </a:r>
          </a:p>
          <a:p>
            <a:pPr marL="742950" lvl="1" indent="-285750">
              <a:buFont typeface="Arial" panose="020B0604020202020204" pitchFamily="34" charset="0"/>
              <a:buChar char="•"/>
            </a:pPr>
            <a:r>
              <a:rPr lang="en-US" sz="1800" dirty="0">
                <a:solidFill>
                  <a:srgbClr val="002060"/>
                </a:solidFill>
              </a:rPr>
              <a:t>International scientific culture and valorization , </a:t>
            </a:r>
          </a:p>
          <a:p>
            <a:pPr marL="742950" lvl="1" indent="-285750">
              <a:buFont typeface="Arial" panose="020B0604020202020204" pitchFamily="34" charset="0"/>
              <a:buChar char="•"/>
            </a:pPr>
            <a:r>
              <a:rPr lang="en-US" sz="1800" dirty="0">
                <a:solidFill>
                  <a:srgbClr val="002060"/>
                </a:solidFill>
              </a:rPr>
              <a:t>Bibliography…</a:t>
            </a:r>
          </a:p>
        </p:txBody>
      </p:sp>
      <p:sp>
        <p:nvSpPr>
          <p:cNvPr id="7" name="Rectangle 6">
            <a:extLst>
              <a:ext uri="{FF2B5EF4-FFF2-40B4-BE49-F238E27FC236}">
                <a16:creationId xmlns:a16="http://schemas.microsoft.com/office/drawing/2014/main" id="{47BF2F58-3DDC-4E1C-8234-68A2AC41F50E}"/>
              </a:ext>
            </a:extLst>
          </p:cNvPr>
          <p:cNvSpPr>
            <a:spLocks/>
          </p:cNvSpPr>
          <p:nvPr/>
        </p:nvSpPr>
        <p:spPr>
          <a:xfrm>
            <a:off x="528761" y="1054318"/>
            <a:ext cx="8230494" cy="969496"/>
          </a:xfrm>
          <a:prstGeom prst="rect">
            <a:avLst/>
          </a:prstGeom>
        </p:spPr>
        <p:txBody>
          <a:bodyPr wrap="square">
            <a:spAutoFit/>
          </a:bodyPr>
          <a:lstStyle/>
          <a:p>
            <a:r>
              <a:rPr lang="en-US" sz="2000" dirty="0">
                <a:solidFill>
                  <a:srgbClr val="002060"/>
                </a:solidFill>
              </a:rPr>
              <a:t>Within the three years of doctoral work, the PhD student must follow a </a:t>
            </a:r>
            <a:r>
              <a:rPr lang="en-US" sz="2000" b="1" dirty="0">
                <a:solidFill>
                  <a:srgbClr val="002060"/>
                </a:solidFill>
              </a:rPr>
              <a:t>training equivalent to 100 hours. The</a:t>
            </a:r>
            <a:r>
              <a:rPr lang="en-US" sz="2000" dirty="0">
                <a:solidFill>
                  <a:srgbClr val="002060"/>
                </a:solidFill>
              </a:rPr>
              <a:t> training courses must be distributed according to the following quota: </a:t>
            </a:r>
          </a:p>
        </p:txBody>
      </p:sp>
      <p:sp>
        <p:nvSpPr>
          <p:cNvPr id="8" name="Rectangle 7">
            <a:extLst>
              <a:ext uri="{FF2B5EF4-FFF2-40B4-BE49-F238E27FC236}">
                <a16:creationId xmlns:a16="http://schemas.microsoft.com/office/drawing/2014/main" id="{58E6F001-DEF9-40CA-A76A-F457C96215C4}"/>
              </a:ext>
            </a:extLst>
          </p:cNvPr>
          <p:cNvSpPr>
            <a:spLocks/>
          </p:cNvSpPr>
          <p:nvPr/>
        </p:nvSpPr>
        <p:spPr>
          <a:xfrm>
            <a:off x="818480" y="2035221"/>
            <a:ext cx="7185612" cy="1144929"/>
          </a:xfrm>
          <a:prstGeom prst="rect">
            <a:avLst/>
          </a:prstGeom>
        </p:spPr>
        <p:txBody>
          <a:bodyPr wrap="square">
            <a:spAutoFit/>
          </a:bodyPr>
          <a:lstStyle/>
          <a:p>
            <a:pPr marL="285750" indent="-285750">
              <a:buFont typeface="Arial" panose="020B0604020202020204" pitchFamily="34" charset="0"/>
              <a:buChar char="•"/>
            </a:pPr>
            <a:r>
              <a:rPr lang="en-US" sz="1800" dirty="0">
                <a:solidFill>
                  <a:srgbClr val="002060"/>
                </a:solidFill>
              </a:rPr>
              <a:t>"</a:t>
            </a:r>
            <a:r>
              <a:rPr lang="en-US" sz="1800" b="1" dirty="0">
                <a:solidFill>
                  <a:srgbClr val="002060"/>
                </a:solidFill>
              </a:rPr>
              <a:t>Science</a:t>
            </a:r>
            <a:r>
              <a:rPr lang="en-US" sz="1800" dirty="0">
                <a:solidFill>
                  <a:srgbClr val="002060"/>
                </a:solidFill>
              </a:rPr>
              <a:t>" training (40 hours minimum)</a:t>
            </a:r>
            <a:r>
              <a:rPr lang="en-US" sz="1800" dirty="0">
                <a:solidFill>
                  <a:srgbClr val="002060"/>
                </a:solidFill>
                <a:sym typeface="Wingdings" panose="05000000000000000000" pitchFamily="2" charset="2"/>
              </a:rPr>
              <a:t></a:t>
            </a:r>
            <a:r>
              <a:rPr lang="en-US" sz="1800" i="1" dirty="0">
                <a:solidFill>
                  <a:srgbClr val="002060"/>
                </a:solidFill>
              </a:rPr>
              <a:t>to be chosen from the "Sciences" courses of the SPIM catalog - link: http://www.adum.fr/script/formations.pl?site=UBFC&amp;matricule_resp=43730</a:t>
            </a:r>
          </a:p>
        </p:txBody>
      </p:sp>
      <p:sp>
        <p:nvSpPr>
          <p:cNvPr id="9" name="Rectangle 8">
            <a:extLst>
              <a:ext uri="{FF2B5EF4-FFF2-40B4-BE49-F238E27FC236}">
                <a16:creationId xmlns:a16="http://schemas.microsoft.com/office/drawing/2014/main" id="{6A3F2200-57C9-49CD-84B5-2AEE83684EB7}"/>
              </a:ext>
            </a:extLst>
          </p:cNvPr>
          <p:cNvSpPr>
            <a:spLocks/>
          </p:cNvSpPr>
          <p:nvPr/>
        </p:nvSpPr>
        <p:spPr>
          <a:xfrm>
            <a:off x="818480" y="3035568"/>
            <a:ext cx="7425928" cy="881780"/>
          </a:xfrm>
          <a:prstGeom prst="rect">
            <a:avLst/>
          </a:prstGeom>
        </p:spPr>
        <p:txBody>
          <a:bodyPr wrap="square">
            <a:spAutoFit/>
          </a:bodyPr>
          <a:lstStyle/>
          <a:p>
            <a:pPr marL="285750" indent="-285750">
              <a:buFont typeface="Arial" panose="020B0604020202020204" pitchFamily="34" charset="0"/>
              <a:buChar char="•"/>
            </a:pPr>
            <a:r>
              <a:rPr lang="en-US" sz="1800" dirty="0">
                <a:solidFill>
                  <a:srgbClr val="002060"/>
                </a:solidFill>
              </a:rPr>
              <a:t>Training "</a:t>
            </a:r>
            <a:r>
              <a:rPr lang="en-US" sz="1800" b="1" dirty="0">
                <a:solidFill>
                  <a:srgbClr val="002060"/>
                </a:solidFill>
              </a:rPr>
              <a:t>Scientific and technical tools</a:t>
            </a:r>
            <a:r>
              <a:rPr lang="en-US" sz="1800" dirty="0">
                <a:solidFill>
                  <a:srgbClr val="002060"/>
                </a:solidFill>
              </a:rPr>
              <a:t>" (20 hours minimum)</a:t>
            </a:r>
            <a:r>
              <a:rPr lang="en-US" sz="1800" dirty="0">
                <a:solidFill>
                  <a:srgbClr val="002060"/>
                </a:solidFill>
                <a:sym typeface="Wingdings" panose="05000000000000000000" pitchFamily="2" charset="2"/>
              </a:rPr>
              <a:t></a:t>
            </a:r>
            <a:r>
              <a:rPr lang="en-US" sz="1800" i="1" dirty="0">
                <a:solidFill>
                  <a:srgbClr val="002060"/>
                </a:solidFill>
              </a:rPr>
              <a:t>to be chosen from the "Scientific and technical tools" courses in the SPIM catalog.</a:t>
            </a:r>
          </a:p>
        </p:txBody>
      </p:sp>
      <p:sp>
        <p:nvSpPr>
          <p:cNvPr id="10" name="Rectangle 9">
            <a:extLst>
              <a:ext uri="{FF2B5EF4-FFF2-40B4-BE49-F238E27FC236}">
                <a16:creationId xmlns:a16="http://schemas.microsoft.com/office/drawing/2014/main" id="{F7FEE972-1D37-49D3-8D09-5F3726AD46BF}"/>
              </a:ext>
            </a:extLst>
          </p:cNvPr>
          <p:cNvSpPr>
            <a:spLocks/>
          </p:cNvSpPr>
          <p:nvPr/>
        </p:nvSpPr>
        <p:spPr>
          <a:xfrm>
            <a:off x="818476" y="3976028"/>
            <a:ext cx="7425932" cy="618631"/>
          </a:xfrm>
          <a:prstGeom prst="rect">
            <a:avLst/>
          </a:prstGeom>
        </p:spPr>
        <p:txBody>
          <a:bodyPr wrap="square">
            <a:spAutoFit/>
          </a:bodyPr>
          <a:lstStyle/>
          <a:p>
            <a:pPr marL="285750" indent="-285750">
              <a:buFont typeface="Arial" panose="020B0604020202020204" pitchFamily="34" charset="0"/>
              <a:buChar char="•"/>
            </a:pPr>
            <a:r>
              <a:rPr lang="en-US" sz="1800" b="1" dirty="0">
                <a:solidFill>
                  <a:srgbClr val="002060"/>
                </a:solidFill>
              </a:rPr>
              <a:t>General training </a:t>
            </a:r>
            <a:r>
              <a:rPr lang="en-US" sz="1800" dirty="0">
                <a:solidFill>
                  <a:srgbClr val="002060"/>
                </a:solidFill>
              </a:rPr>
              <a:t>(20 hours minimum)</a:t>
            </a:r>
            <a:r>
              <a:rPr lang="en-US" sz="1800" dirty="0">
                <a:solidFill>
                  <a:srgbClr val="002060"/>
                </a:solidFill>
                <a:sym typeface="Wingdings" panose="05000000000000000000" pitchFamily="2" charset="2"/>
              </a:rPr>
              <a:t></a:t>
            </a:r>
            <a:r>
              <a:rPr lang="en-US" sz="1800" dirty="0">
                <a:solidFill>
                  <a:srgbClr val="002060"/>
                </a:solidFill>
              </a:rPr>
              <a:t>to be chosen from the catalog of cross-curricular courses. It has the following 8 sections: </a:t>
            </a:r>
          </a:p>
        </p:txBody>
      </p:sp>
      <p:sp>
        <p:nvSpPr>
          <p:cNvPr id="11" name="ZoneTexte 10"/>
          <p:cNvSpPr txBox="1"/>
          <p:nvPr/>
        </p:nvSpPr>
        <p:spPr>
          <a:xfrm>
            <a:off x="5724128" y="5857453"/>
            <a:ext cx="3492450" cy="1378839"/>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a:spAutoFit/>
          </a:bodyPr>
          <a:lstStyle/>
          <a:p>
            <a:pPr defTabSz="448945" eaLnBrk="1" hangingPunct="1">
              <a:lnSpc>
                <a:spcPct val="95000"/>
              </a:lnSpc>
              <a:buClr>
                <a:srgbClr val="000000"/>
              </a:buClr>
              <a:buSzPct val="100000"/>
              <a:buFont typeface="Times New Roman" panose="02020603050405020304" pitchFamily="18" charset="0"/>
              <a:buNone/>
              <a:defRPr/>
            </a:pPr>
            <a:r>
              <a:rPr lang="fr-FR" b="1" dirty="0">
                <a:solidFill>
                  <a:srgbClr val="0070C0"/>
                </a:solidFill>
                <a:ea typeface="Arial Unicode MS" panose="020B0604020202020204" charset="-122"/>
              </a:rPr>
              <a:t>Contacts :</a:t>
            </a:r>
          </a:p>
          <a:p>
            <a:pPr defTabSz="448945" eaLnBrk="1" hangingPunct="1">
              <a:lnSpc>
                <a:spcPct val="95000"/>
              </a:lnSpc>
              <a:buClr>
                <a:srgbClr val="000000"/>
              </a:buClr>
              <a:buSzPct val="100000"/>
              <a:buFont typeface="Times New Roman" panose="02020603050405020304" pitchFamily="18" charset="0"/>
              <a:buNone/>
              <a:defRPr/>
            </a:pPr>
            <a:r>
              <a:rPr lang="fi-FI" sz="1600" dirty="0">
                <a:solidFill>
                  <a:schemeClr val="tx2">
                    <a:lumMod val="85000"/>
                    <a:lumOff val="15000"/>
                  </a:schemeClr>
                </a:solidFill>
                <a:ea typeface="Arial Unicode MS" panose="020B0604020202020204" charset="-122"/>
              </a:rPr>
              <a:t>• Emilie.Faivre@ubfc.fr</a:t>
            </a:r>
          </a:p>
          <a:p>
            <a:pPr defTabSz="448945" eaLnBrk="1" hangingPunct="1">
              <a:lnSpc>
                <a:spcPct val="95000"/>
              </a:lnSpc>
              <a:buClr>
                <a:srgbClr val="000000"/>
              </a:buClr>
              <a:buSzPct val="100000"/>
              <a:buFont typeface="Times New Roman" panose="02020603050405020304" pitchFamily="18" charset="0"/>
              <a:buNone/>
              <a:defRPr/>
            </a:pPr>
            <a:r>
              <a:rPr lang="fi-FI" sz="1600" dirty="0">
                <a:solidFill>
                  <a:schemeClr val="tx2">
                    <a:lumMod val="85000"/>
                    <a:lumOff val="15000"/>
                  </a:schemeClr>
                </a:solidFill>
                <a:ea typeface="Arial Unicode MS" panose="020B0604020202020204" charset="-122"/>
              </a:rPr>
              <a:t>• morgan.poggioli@u-bourgogne.fr</a:t>
            </a:r>
            <a:endParaRPr lang="fi-FI" sz="1600" dirty="0">
              <a:solidFill>
                <a:schemeClr val="tx1"/>
              </a:solidFill>
              <a:ea typeface="Arial Unicode MS" panose="020B0604020202020204" charset="-122"/>
            </a:endParaRPr>
          </a:p>
          <a:p>
            <a:pPr defTabSz="448945" eaLnBrk="1" hangingPunct="1">
              <a:lnSpc>
                <a:spcPct val="95000"/>
              </a:lnSpc>
              <a:buClr>
                <a:srgbClr val="000000"/>
              </a:buClr>
              <a:buSzPct val="100000"/>
              <a:buFont typeface="Times New Roman" panose="02020603050405020304" pitchFamily="18" charset="0"/>
              <a:buNone/>
              <a:defRPr/>
            </a:pPr>
            <a:endParaRPr lang="fr-FR" sz="1600" dirty="0">
              <a:solidFill>
                <a:schemeClr val="tx2">
                  <a:lumMod val="85000"/>
                  <a:lumOff val="15000"/>
                </a:schemeClr>
              </a:solidFill>
              <a:ea typeface="Arial Unicode MS" panose="020B0604020202020204" charset="-122"/>
            </a:endParaRPr>
          </a:p>
          <a:p>
            <a:pPr defTabSz="448945" eaLnBrk="1" hangingPunct="1">
              <a:lnSpc>
                <a:spcPct val="95000"/>
              </a:lnSpc>
              <a:buClr>
                <a:srgbClr val="000000"/>
              </a:buClr>
              <a:buSzPct val="100000"/>
              <a:buFont typeface="Times New Roman" panose="02020603050405020304" pitchFamily="18" charset="0"/>
              <a:buNone/>
              <a:defRPr/>
            </a:pPr>
            <a:endParaRPr lang="fr-FR" sz="1600" dirty="0">
              <a:solidFill>
                <a:schemeClr val="tx2">
                  <a:lumMod val="85000"/>
                  <a:lumOff val="15000"/>
                </a:schemeClr>
              </a:solidFill>
              <a:ea typeface="Arial Unicode MS" panose="020B0604020202020204" charset="-122"/>
            </a:endParaRPr>
          </a:p>
        </p:txBody>
      </p:sp>
    </p:spTree>
    <p:extLst>
      <p:ext uri="{BB962C8B-B14F-4D97-AF65-F5344CB8AC3E}">
        <p14:creationId xmlns:p14="http://schemas.microsoft.com/office/powerpoint/2010/main" val="29254277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196752"/>
            <a:ext cx="8352928" cy="3600986"/>
          </a:xfrm>
          <a:prstGeom prst="rect">
            <a:avLst/>
          </a:prstGeom>
        </p:spPr>
        <p:txBody>
          <a:bodyPr wrap="square">
            <a:spAutoFit/>
          </a:bodyPr>
          <a:lstStyle/>
          <a:p>
            <a:pPr marL="285750" indent="-285750">
              <a:buFont typeface="Arial" panose="020B0604020202020204" pitchFamily="34" charset="0"/>
              <a:buChar char="•"/>
            </a:pPr>
            <a:r>
              <a:rPr lang="en-US" sz="2000" dirty="0">
                <a:solidFill>
                  <a:srgbClr val="002060"/>
                </a:solidFill>
              </a:rPr>
              <a:t>Each UBFC PhD student is allowed up to 7 transversal training courses </a:t>
            </a:r>
            <a:r>
              <a:rPr lang="en-US" sz="2000" i="1" dirty="0">
                <a:solidFill>
                  <a:srgbClr val="002060"/>
                </a:solidFill>
              </a:rPr>
              <a:t>per</a:t>
            </a:r>
            <a:r>
              <a:rPr lang="en-US" sz="2000" dirty="0">
                <a:solidFill>
                  <a:srgbClr val="002060"/>
                </a:solidFill>
              </a:rPr>
              <a:t> academic year. Beyond this number, he/she will be entitled to attend </a:t>
            </a:r>
            <a:r>
              <a:rPr lang="en-US" sz="2000" b="1" dirty="0">
                <a:solidFill>
                  <a:srgbClr val="002060"/>
                </a:solidFill>
              </a:rPr>
              <a:t>specific courses </a:t>
            </a:r>
            <a:r>
              <a:rPr lang="en-US" sz="2000" dirty="0">
                <a:solidFill>
                  <a:srgbClr val="002060"/>
                </a:solidFill>
              </a:rPr>
              <a:t>offered by his/her doctoral school.</a:t>
            </a:r>
          </a:p>
          <a:p>
            <a:pPr marL="285750" indent="-285750">
              <a:buFont typeface="Arial" panose="020B0604020202020204" pitchFamily="34" charset="0"/>
              <a:buChar char="•"/>
            </a:pPr>
            <a:r>
              <a:rPr lang="en-US" sz="2000" dirty="0">
                <a:solidFill>
                  <a:srgbClr val="002060"/>
                </a:solidFill>
              </a:rPr>
              <a:t>All doctoral college/ doctoral school training courses are free of charge</a:t>
            </a:r>
          </a:p>
          <a:p>
            <a:endParaRPr lang="en-US" sz="2000" dirty="0">
              <a:solidFill>
                <a:srgbClr val="002060"/>
              </a:solidFill>
            </a:endParaRPr>
          </a:p>
          <a:p>
            <a:endParaRPr lang="en-US" sz="2000" dirty="0">
              <a:solidFill>
                <a:srgbClr val="002060"/>
              </a:solidFill>
            </a:endParaRPr>
          </a:p>
          <a:p>
            <a:r>
              <a:rPr lang="en-US" sz="2000" b="1" dirty="0">
                <a:solidFill>
                  <a:schemeClr val="accent2">
                    <a:lumMod val="75000"/>
                  </a:schemeClr>
                </a:solidFill>
              </a:rPr>
              <a:t>Contacts specific training SPIM: </a:t>
            </a:r>
            <a:r>
              <a:rPr lang="fr-FR" sz="2000" b="1" dirty="0">
                <a:solidFill>
                  <a:schemeClr val="accent2">
                    <a:lumMod val="75000"/>
                  </a:schemeClr>
                </a:solidFill>
                <a:ea typeface="Arial Unicode MS" pitchFamily="-83" charset="0"/>
              </a:rPr>
              <a:t>D</a:t>
            </a:r>
            <a:r>
              <a:rPr lang="fr-FR" sz="2000" b="1" dirty="0">
                <a:solidFill>
                  <a:schemeClr val="accent2">
                    <a:lumMod val="75000"/>
                  </a:schemeClr>
                </a:solidFill>
                <a:ea typeface="Arial Unicode MS" pitchFamily="-83" charset="0"/>
                <a:cs typeface="Arial Unicode MS" pitchFamily="-83" charset="0"/>
              </a:rPr>
              <a:t>olores.kamtchueng-foping@ubfc.fr</a:t>
            </a:r>
          </a:p>
          <a:p>
            <a:r>
              <a:rPr lang="en-US" sz="2000" b="1" dirty="0">
                <a:solidFill>
                  <a:schemeClr val="accent2">
                    <a:lumMod val="75000"/>
                  </a:schemeClr>
                </a:solidFill>
              </a:rPr>
              <a:t>								Caroline.delamarche@utbm.fr</a:t>
            </a:r>
          </a:p>
          <a:p>
            <a:endParaRPr lang="en-US" sz="2000" b="1" dirty="0">
              <a:solidFill>
                <a:srgbClr val="002060"/>
              </a:solidFill>
            </a:endParaRPr>
          </a:p>
          <a:p>
            <a:endParaRPr lang="en-US" sz="2000" b="1" dirty="0">
              <a:solidFill>
                <a:srgbClr val="002060"/>
              </a:solidFill>
            </a:endParaRPr>
          </a:p>
          <a:p>
            <a:endParaRPr lang="en-US" sz="2000" b="1" dirty="0">
              <a:solidFill>
                <a:srgbClr val="002060"/>
              </a:solidFill>
            </a:endParaRPr>
          </a:p>
          <a:p>
            <a:endParaRPr lang="fr-FR" sz="2000" dirty="0">
              <a:solidFill>
                <a:srgbClr val="002060"/>
              </a:solidFill>
            </a:endParaRPr>
          </a:p>
        </p:txBody>
      </p:sp>
      <p:sp>
        <p:nvSpPr>
          <p:cNvPr id="3" name="Text Box 1"/>
          <p:cNvSpPr txBox="1">
            <a:spLocks noChangeArrowheads="1"/>
          </p:cNvSpPr>
          <p:nvPr/>
        </p:nvSpPr>
        <p:spPr bwMode="auto">
          <a:xfrm>
            <a:off x="1748760" y="216350"/>
            <a:ext cx="5616624"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1pPr>
            <a:lvl2pPr marL="742950" indent="-28575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2pPr>
            <a:lvl3pPr marL="1143000" indent="-22860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3pPr>
            <a:lvl4pPr marL="1600200" indent="-22860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4pPr>
            <a:lvl5pPr marL="2057400" indent="-22860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5pPr>
            <a:lvl6pPr marL="25146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6pPr>
            <a:lvl7pPr marL="29718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7pPr>
            <a:lvl8pPr marL="34290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8pPr>
            <a:lvl9pPr marL="38862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9pPr>
          </a:lstStyle>
          <a:p>
            <a:pPr algn="ctr" eaLnBrk="1" hangingPunct="1">
              <a:buClr>
                <a:srgbClr val="CC0000"/>
              </a:buClr>
              <a:buSzPct val="100000"/>
            </a:pPr>
            <a:r>
              <a:rPr lang="fr-FR" altLang="en-US" b="1" dirty="0" err="1">
                <a:solidFill>
                  <a:srgbClr val="0070C0"/>
                </a:solidFill>
                <a:cs typeface="Times New Roman" panose="02020603050405020304" pitchFamily="18" charset="0"/>
              </a:rPr>
              <a:t>Available</a:t>
            </a:r>
            <a:r>
              <a:rPr lang="fr-FR" altLang="en-US" b="1" dirty="0">
                <a:solidFill>
                  <a:srgbClr val="0070C0"/>
                </a:solidFill>
                <a:cs typeface="Times New Roman" panose="02020603050405020304" pitchFamily="18" charset="0"/>
              </a:rPr>
              <a:t> </a:t>
            </a:r>
            <a:r>
              <a:rPr lang="en-US" altLang="fr-FR" b="1" dirty="0">
                <a:solidFill>
                  <a:srgbClr val="0070C0"/>
                </a:solidFill>
                <a:cs typeface="Times New Roman" panose="02020603050405020304" pitchFamily="18" charset="0"/>
              </a:rPr>
              <a:t>Training Plan</a:t>
            </a:r>
            <a:endParaRPr lang="fr-FR" altLang="fr-FR" b="1" dirty="0">
              <a:solidFill>
                <a:srgbClr val="0070C0"/>
              </a:solidFill>
              <a:cs typeface="Times New Roman" panose="02020603050405020304" pitchFamily="18" charset="0"/>
            </a:endParaRPr>
          </a:p>
        </p:txBody>
      </p:sp>
      <p:pic>
        <p:nvPicPr>
          <p:cNvPr id="4" name="Imag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875"/>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3760" y="54013"/>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Rectangle 15"/>
          <p:cNvSpPr>
            <a:spLocks noChangeArrowheads="1"/>
          </p:cNvSpPr>
          <p:nvPr/>
        </p:nvSpPr>
        <p:spPr bwMode="auto">
          <a:xfrm>
            <a:off x="625130" y="4797152"/>
            <a:ext cx="7863884" cy="1495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sz="2400">
                <a:solidFill>
                  <a:schemeClr val="bg1"/>
                </a:solidFill>
                <a:latin typeface="Times New Roman" panose="02020603050405020304" pitchFamily="18" charset="0"/>
                <a:ea typeface="Arial Unicode MS" pitchFamily="34" charset="-128"/>
              </a:defRPr>
            </a:lvl1pPr>
            <a:lvl2pPr marL="742950" indent="-285750">
              <a:buFont typeface="Arial" panose="020B0604020202020204" pitchFamily="34" charset="0"/>
              <a:defRPr sz="2400">
                <a:solidFill>
                  <a:schemeClr val="bg1"/>
                </a:solidFill>
                <a:latin typeface="Times New Roman" panose="02020603050405020304" pitchFamily="18" charset="0"/>
                <a:ea typeface="Arial Unicode MS" pitchFamily="34" charset="-128"/>
              </a:defRPr>
            </a:lvl2pPr>
            <a:lvl3pPr marL="1143000" indent="-228600">
              <a:buFont typeface="Arial" panose="020B0604020202020204" pitchFamily="34" charset="0"/>
              <a:defRPr sz="2400">
                <a:solidFill>
                  <a:schemeClr val="bg1"/>
                </a:solidFill>
                <a:latin typeface="Times New Roman" panose="02020603050405020304" pitchFamily="18" charset="0"/>
                <a:ea typeface="Arial Unicode MS" pitchFamily="34" charset="-128"/>
              </a:defRPr>
            </a:lvl3pPr>
            <a:lvl4pPr marL="1600200" indent="-228600">
              <a:buFont typeface="Arial" panose="020B0604020202020204" pitchFamily="34" charset="0"/>
              <a:defRPr sz="2400">
                <a:solidFill>
                  <a:schemeClr val="bg1"/>
                </a:solidFill>
                <a:latin typeface="Times New Roman" panose="02020603050405020304" pitchFamily="18" charset="0"/>
                <a:ea typeface="Arial Unicode MS" pitchFamily="34" charset="-128"/>
              </a:defRPr>
            </a:lvl4pPr>
            <a:lvl5pPr marL="2057400" indent="-228600">
              <a:buFont typeface="Arial" panose="020B0604020202020204" pitchFamily="34" charset="0"/>
              <a:defRPr sz="2400">
                <a:solidFill>
                  <a:schemeClr val="bg1"/>
                </a:solidFill>
                <a:latin typeface="Times New Roman" panose="02020603050405020304" pitchFamily="18" charset="0"/>
                <a:ea typeface="Arial Unicode MS" pitchFamily="34" charset="-128"/>
              </a:defRPr>
            </a:lvl5pPr>
            <a:lvl6pPr marL="2514600" indent="-228600" defTabSz="449263" eaLnBrk="0" fontAlgn="base" hangingPunct="0">
              <a:spcBef>
                <a:spcPct val="0"/>
              </a:spcBef>
              <a:spcAft>
                <a:spcPct val="0"/>
              </a:spcAft>
              <a:buFont typeface="Arial" panose="020B0604020202020204" pitchFamily="34" charset="0"/>
              <a:defRPr sz="2400">
                <a:solidFill>
                  <a:schemeClr val="bg1"/>
                </a:solidFill>
                <a:latin typeface="Times New Roman" panose="02020603050405020304" pitchFamily="18" charset="0"/>
                <a:ea typeface="Arial Unicode MS" pitchFamily="34" charset="-128"/>
              </a:defRPr>
            </a:lvl6pPr>
            <a:lvl7pPr marL="2971800" indent="-228600" defTabSz="449263" eaLnBrk="0" fontAlgn="base" hangingPunct="0">
              <a:spcBef>
                <a:spcPct val="0"/>
              </a:spcBef>
              <a:spcAft>
                <a:spcPct val="0"/>
              </a:spcAft>
              <a:buFont typeface="Arial" panose="020B0604020202020204" pitchFamily="34" charset="0"/>
              <a:defRPr sz="2400">
                <a:solidFill>
                  <a:schemeClr val="bg1"/>
                </a:solidFill>
                <a:latin typeface="Times New Roman" panose="02020603050405020304" pitchFamily="18" charset="0"/>
                <a:ea typeface="Arial Unicode MS" pitchFamily="34" charset="-128"/>
              </a:defRPr>
            </a:lvl7pPr>
            <a:lvl8pPr marL="3429000" indent="-228600" defTabSz="449263" eaLnBrk="0" fontAlgn="base" hangingPunct="0">
              <a:spcBef>
                <a:spcPct val="0"/>
              </a:spcBef>
              <a:spcAft>
                <a:spcPct val="0"/>
              </a:spcAft>
              <a:buFont typeface="Arial" panose="020B0604020202020204" pitchFamily="34" charset="0"/>
              <a:defRPr sz="2400">
                <a:solidFill>
                  <a:schemeClr val="bg1"/>
                </a:solidFill>
                <a:latin typeface="Times New Roman" panose="02020603050405020304" pitchFamily="18" charset="0"/>
                <a:ea typeface="Arial Unicode MS" pitchFamily="34" charset="-128"/>
              </a:defRPr>
            </a:lvl8pPr>
            <a:lvl9pPr marL="3886200" indent="-228600" defTabSz="449263" eaLnBrk="0" fontAlgn="base" hangingPunct="0">
              <a:spcBef>
                <a:spcPct val="0"/>
              </a:spcBef>
              <a:spcAft>
                <a:spcPct val="0"/>
              </a:spcAft>
              <a:buFont typeface="Arial" panose="020B0604020202020204" pitchFamily="34" charset="0"/>
              <a:defRPr sz="2400">
                <a:solidFill>
                  <a:schemeClr val="bg1"/>
                </a:solidFill>
                <a:latin typeface="Times New Roman" panose="02020603050405020304" pitchFamily="18" charset="0"/>
                <a:ea typeface="Arial Unicode MS" pitchFamily="34" charset="-128"/>
              </a:defRPr>
            </a:lvl9pPr>
          </a:lstStyle>
          <a:p>
            <a:pPr algn="ctr" eaLnBrk="1" hangingPunct="1">
              <a:lnSpc>
                <a:spcPct val="95000"/>
              </a:lnSpc>
              <a:buSzPct val="100000"/>
              <a:buFont typeface="Times New Roman" panose="02020603050405020304" pitchFamily="18" charset="0"/>
              <a:buNone/>
            </a:pPr>
            <a:r>
              <a:rPr lang="fr-FR" altLang="fr-FR" dirty="0" err="1">
                <a:solidFill>
                  <a:srgbClr val="0070C0"/>
                </a:solidFill>
              </a:rPr>
              <a:t>Available</a:t>
            </a:r>
            <a:r>
              <a:rPr lang="fr-FR" altLang="fr-FR" dirty="0">
                <a:solidFill>
                  <a:srgbClr val="0070C0"/>
                </a:solidFill>
              </a:rPr>
              <a:t> courses </a:t>
            </a:r>
          </a:p>
          <a:p>
            <a:pPr algn="ctr" eaLnBrk="1" hangingPunct="1">
              <a:lnSpc>
                <a:spcPct val="95000"/>
              </a:lnSpc>
              <a:buSzPct val="100000"/>
              <a:buFont typeface="Times New Roman" panose="02020603050405020304" pitchFamily="18" charset="0"/>
              <a:buNone/>
            </a:pPr>
            <a:r>
              <a:rPr lang="fr-FR" altLang="fr-FR" dirty="0">
                <a:solidFill>
                  <a:srgbClr val="C00000"/>
                </a:solidFill>
              </a:rPr>
              <a:t>http://www.ubfc.fr/ecoles-doctorales/catalogue-de-formations/</a:t>
            </a:r>
          </a:p>
          <a:p>
            <a:pPr algn="ctr" eaLnBrk="1" hangingPunct="1">
              <a:lnSpc>
                <a:spcPct val="95000"/>
              </a:lnSpc>
              <a:buSzPct val="100000"/>
              <a:buFont typeface="Times New Roman" panose="02020603050405020304" pitchFamily="18" charset="0"/>
              <a:buNone/>
            </a:pPr>
            <a:r>
              <a:rPr lang="fr-FR" altLang="fr-FR" dirty="0">
                <a:solidFill>
                  <a:srgbClr val="C00000"/>
                </a:solidFill>
              </a:rPr>
              <a:t>+ </a:t>
            </a:r>
            <a:r>
              <a:rPr lang="fr-FR" altLang="fr-FR" dirty="0">
                <a:solidFill>
                  <a:srgbClr val="0070C0"/>
                </a:solidFill>
              </a:rPr>
              <a:t>registration on ADUM </a:t>
            </a:r>
            <a:r>
              <a:rPr lang="fr-FR" altLang="fr-FR" dirty="0">
                <a:solidFill>
                  <a:srgbClr val="C00000"/>
                </a:solidFill>
              </a:rPr>
              <a:t>:</a:t>
            </a:r>
            <a:endParaRPr lang="en-US" altLang="fr-FR" dirty="0">
              <a:solidFill>
                <a:srgbClr val="C00000"/>
              </a:solidFill>
            </a:endParaRPr>
          </a:p>
          <a:p>
            <a:pPr algn="ctr" eaLnBrk="1" hangingPunct="1">
              <a:lnSpc>
                <a:spcPct val="95000"/>
              </a:lnSpc>
              <a:buSzPct val="100000"/>
              <a:buFont typeface="Times New Roman" panose="02020603050405020304" pitchFamily="18" charset="0"/>
              <a:buNone/>
            </a:pPr>
            <a:r>
              <a:rPr lang="en-US" altLang="fr-FR" dirty="0">
                <a:solidFill>
                  <a:srgbClr val="C00000"/>
                </a:solidFill>
              </a:rPr>
              <a:t>https://www.adum.fr/</a:t>
            </a:r>
          </a:p>
        </p:txBody>
      </p:sp>
    </p:spTree>
    <p:extLst>
      <p:ext uri="{BB962C8B-B14F-4D97-AF65-F5344CB8AC3E}">
        <p14:creationId xmlns:p14="http://schemas.microsoft.com/office/powerpoint/2010/main" val="1127223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9" y="371128"/>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2673" y="54013"/>
            <a:ext cx="3231327" cy="9267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itle 1">
            <a:extLst>
              <a:ext uri="{FF2B5EF4-FFF2-40B4-BE49-F238E27FC236}">
                <a16:creationId xmlns:a16="http://schemas.microsoft.com/office/drawing/2014/main" id="{B54075E7-076C-4AFD-BA30-395F3A96C10F}"/>
              </a:ext>
            </a:extLst>
          </p:cNvPr>
          <p:cNvSpPr txBox="1">
            <a:spLocks/>
          </p:cNvSpPr>
          <p:nvPr/>
        </p:nvSpPr>
        <p:spPr>
          <a:xfrm>
            <a:off x="-900608" y="443674"/>
            <a:ext cx="10515600" cy="635138"/>
          </a:xfrm>
          <a:prstGeom prst="rect">
            <a:avLst/>
          </a:prstGeom>
        </p:spPr>
        <p:txBody>
          <a:bodyPr/>
          <a:lstStyle>
            <a:lvl1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5pPr>
            <a:lvl6pPr marL="4572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6pPr>
            <a:lvl7pPr marL="9144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7pPr>
            <a:lvl8pPr marL="13716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8pPr>
            <a:lvl9pPr marL="18288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9pPr>
          </a:lstStyle>
          <a:p>
            <a:r>
              <a:rPr lang="en-US" sz="2000" b="1" kern="0" dirty="0">
                <a:solidFill>
                  <a:srgbClr val="0070C0"/>
                </a:solidFill>
              </a:rPr>
              <a:t> Individual Training Plan</a:t>
            </a:r>
          </a:p>
        </p:txBody>
      </p:sp>
      <p:sp>
        <p:nvSpPr>
          <p:cNvPr id="16" name="Rectangle 15">
            <a:extLst>
              <a:ext uri="{FF2B5EF4-FFF2-40B4-BE49-F238E27FC236}">
                <a16:creationId xmlns:a16="http://schemas.microsoft.com/office/drawing/2014/main" id="{2C3F3228-2A4F-406F-905E-8292F8A0DC42}"/>
              </a:ext>
            </a:extLst>
          </p:cNvPr>
          <p:cNvSpPr/>
          <p:nvPr/>
        </p:nvSpPr>
        <p:spPr>
          <a:xfrm>
            <a:off x="1821943" y="5877272"/>
            <a:ext cx="5706393" cy="969496"/>
          </a:xfrm>
          <a:prstGeom prst="rect">
            <a:avLst/>
          </a:prstGeom>
        </p:spPr>
        <p:txBody>
          <a:bodyPr wrap="square">
            <a:spAutoFit/>
          </a:bodyPr>
          <a:lstStyle/>
          <a:p>
            <a:pPr algn="ctr"/>
            <a:r>
              <a:rPr lang="en-US" sz="2000" b="1" dirty="0">
                <a:solidFill>
                  <a:srgbClr val="002060"/>
                </a:solidFill>
              </a:rPr>
              <a:t>Forecasted Specific SPIM training courses 2021-2022</a:t>
            </a:r>
          </a:p>
          <a:p>
            <a:pPr algn="ctr"/>
            <a:r>
              <a:rPr lang="en-US" sz="2000" b="1" dirty="0">
                <a:solidFill>
                  <a:srgbClr val="002060"/>
                </a:solidFill>
              </a:rPr>
              <a:t>Sciences</a:t>
            </a:r>
          </a:p>
        </p:txBody>
      </p:sp>
      <p:pic>
        <p:nvPicPr>
          <p:cNvPr id="5" name="Image 4"/>
          <p:cNvPicPr>
            <a:picLocks noChangeAspect="1"/>
          </p:cNvPicPr>
          <p:nvPr/>
        </p:nvPicPr>
        <p:blipFill rotWithShape="1">
          <a:blip r:embed="rId4"/>
          <a:srcRect l="13259" r="7"/>
          <a:stretch/>
        </p:blipFill>
        <p:spPr>
          <a:xfrm>
            <a:off x="-36000" y="1375822"/>
            <a:ext cx="9180000" cy="3895066"/>
          </a:xfrm>
          <a:prstGeom prst="rect">
            <a:avLst/>
          </a:prstGeom>
        </p:spPr>
      </p:pic>
    </p:spTree>
    <p:extLst>
      <p:ext uri="{BB962C8B-B14F-4D97-AF65-F5344CB8AC3E}">
        <p14:creationId xmlns:p14="http://schemas.microsoft.com/office/powerpoint/2010/main" val="901322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9" y="371128"/>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2673" y="54013"/>
            <a:ext cx="3231327" cy="9267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itle 1">
            <a:extLst>
              <a:ext uri="{FF2B5EF4-FFF2-40B4-BE49-F238E27FC236}">
                <a16:creationId xmlns:a16="http://schemas.microsoft.com/office/drawing/2014/main" id="{B54075E7-076C-4AFD-BA30-395F3A96C10F}"/>
              </a:ext>
            </a:extLst>
          </p:cNvPr>
          <p:cNvSpPr txBox="1">
            <a:spLocks/>
          </p:cNvSpPr>
          <p:nvPr/>
        </p:nvSpPr>
        <p:spPr>
          <a:xfrm>
            <a:off x="-900608" y="443674"/>
            <a:ext cx="10515600" cy="635138"/>
          </a:xfrm>
          <a:prstGeom prst="rect">
            <a:avLst/>
          </a:prstGeom>
        </p:spPr>
        <p:txBody>
          <a:bodyPr/>
          <a:lstStyle>
            <a:lvl1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5pPr>
            <a:lvl6pPr marL="4572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6pPr>
            <a:lvl7pPr marL="9144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7pPr>
            <a:lvl8pPr marL="13716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8pPr>
            <a:lvl9pPr marL="18288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9pPr>
          </a:lstStyle>
          <a:p>
            <a:r>
              <a:rPr lang="en-US" sz="2000" b="1" kern="0" dirty="0">
                <a:solidFill>
                  <a:srgbClr val="0070C0"/>
                </a:solidFill>
              </a:rPr>
              <a:t> Individual Training Plan</a:t>
            </a:r>
          </a:p>
        </p:txBody>
      </p:sp>
      <p:sp>
        <p:nvSpPr>
          <p:cNvPr id="16" name="Rectangle 15">
            <a:extLst>
              <a:ext uri="{FF2B5EF4-FFF2-40B4-BE49-F238E27FC236}">
                <a16:creationId xmlns:a16="http://schemas.microsoft.com/office/drawing/2014/main" id="{2C3F3228-2A4F-406F-905E-8292F8A0DC42}"/>
              </a:ext>
            </a:extLst>
          </p:cNvPr>
          <p:cNvSpPr/>
          <p:nvPr/>
        </p:nvSpPr>
        <p:spPr>
          <a:xfrm>
            <a:off x="1807942" y="5913528"/>
            <a:ext cx="5706393" cy="969496"/>
          </a:xfrm>
          <a:prstGeom prst="rect">
            <a:avLst/>
          </a:prstGeom>
        </p:spPr>
        <p:txBody>
          <a:bodyPr wrap="square">
            <a:spAutoFit/>
          </a:bodyPr>
          <a:lstStyle/>
          <a:p>
            <a:pPr algn="ctr"/>
            <a:r>
              <a:rPr lang="en-US" sz="2000" b="1" dirty="0">
                <a:solidFill>
                  <a:srgbClr val="002060"/>
                </a:solidFill>
              </a:rPr>
              <a:t>Forecasted Specific SPIM training courses 2021-2022</a:t>
            </a:r>
          </a:p>
          <a:p>
            <a:pPr algn="ctr"/>
            <a:r>
              <a:rPr lang="en-US" sz="2000" b="1" dirty="0">
                <a:solidFill>
                  <a:srgbClr val="002060"/>
                </a:solidFill>
              </a:rPr>
              <a:t>Scientific and technical tools</a:t>
            </a:r>
          </a:p>
        </p:txBody>
      </p:sp>
      <p:pic>
        <p:nvPicPr>
          <p:cNvPr id="2" name="Image 1"/>
          <p:cNvPicPr>
            <a:picLocks noChangeAspect="1"/>
          </p:cNvPicPr>
          <p:nvPr/>
        </p:nvPicPr>
        <p:blipFill rotWithShape="1">
          <a:blip r:embed="rId4"/>
          <a:srcRect l="13259" r="688"/>
          <a:stretch/>
        </p:blipFill>
        <p:spPr>
          <a:xfrm>
            <a:off x="0" y="2672701"/>
            <a:ext cx="9108000" cy="1646938"/>
          </a:xfrm>
          <a:prstGeom prst="rect">
            <a:avLst/>
          </a:prstGeom>
        </p:spPr>
      </p:pic>
    </p:spTree>
    <p:extLst>
      <p:ext uri="{BB962C8B-B14F-4D97-AF65-F5344CB8AC3E}">
        <p14:creationId xmlns:p14="http://schemas.microsoft.com/office/powerpoint/2010/main" val="907311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9" y="371128"/>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2673" y="54013"/>
            <a:ext cx="3231327" cy="9267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itle 1">
            <a:extLst>
              <a:ext uri="{FF2B5EF4-FFF2-40B4-BE49-F238E27FC236}">
                <a16:creationId xmlns:a16="http://schemas.microsoft.com/office/drawing/2014/main" id="{B54075E7-076C-4AFD-BA30-395F3A96C10F}"/>
              </a:ext>
            </a:extLst>
          </p:cNvPr>
          <p:cNvSpPr txBox="1">
            <a:spLocks/>
          </p:cNvSpPr>
          <p:nvPr/>
        </p:nvSpPr>
        <p:spPr>
          <a:xfrm>
            <a:off x="-900608" y="443674"/>
            <a:ext cx="10515600" cy="635138"/>
          </a:xfrm>
          <a:prstGeom prst="rect">
            <a:avLst/>
          </a:prstGeom>
        </p:spPr>
        <p:txBody>
          <a:bodyPr/>
          <a:lstStyle>
            <a:lvl1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5pPr>
            <a:lvl6pPr marL="4572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6pPr>
            <a:lvl7pPr marL="9144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7pPr>
            <a:lvl8pPr marL="13716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8pPr>
            <a:lvl9pPr marL="18288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9pPr>
          </a:lstStyle>
          <a:p>
            <a:r>
              <a:rPr lang="en-US" sz="2000" b="1" kern="0" dirty="0">
                <a:solidFill>
                  <a:srgbClr val="0070C0"/>
                </a:solidFill>
              </a:rPr>
              <a:t> Individual Training Plan</a:t>
            </a:r>
          </a:p>
        </p:txBody>
      </p:sp>
      <p:sp>
        <p:nvSpPr>
          <p:cNvPr id="8" name="Rectangle 7">
            <a:extLst>
              <a:ext uri="{FF2B5EF4-FFF2-40B4-BE49-F238E27FC236}">
                <a16:creationId xmlns:a16="http://schemas.microsoft.com/office/drawing/2014/main" id="{23F491D9-9C74-41C9-BDAA-3A8C60B25068}"/>
              </a:ext>
            </a:extLst>
          </p:cNvPr>
          <p:cNvSpPr/>
          <p:nvPr/>
        </p:nvSpPr>
        <p:spPr>
          <a:xfrm>
            <a:off x="683568" y="1565227"/>
            <a:ext cx="7987125" cy="1261884"/>
          </a:xfrm>
          <a:prstGeom prst="rect">
            <a:avLst/>
          </a:prstGeom>
          <a:ln>
            <a:solidFill>
              <a:schemeClr val="accent2"/>
            </a:solidFill>
          </a:ln>
        </p:spPr>
        <p:txBody>
          <a:bodyPr wrap="square">
            <a:spAutoFit/>
          </a:bodyPr>
          <a:lstStyle/>
          <a:p>
            <a:pPr algn="just"/>
            <a:r>
              <a:rPr lang="en-US" sz="2000" dirty="0">
                <a:solidFill>
                  <a:srgbClr val="002060"/>
                </a:solidFill>
              </a:rPr>
              <a:t>Training courses which </a:t>
            </a:r>
            <a:r>
              <a:rPr lang="en-US" sz="2000" b="1" dirty="0">
                <a:solidFill>
                  <a:srgbClr val="002060"/>
                </a:solidFill>
              </a:rPr>
              <a:t>are not on the lists</a:t>
            </a:r>
            <a:r>
              <a:rPr lang="en-US" sz="2000" dirty="0">
                <a:solidFill>
                  <a:srgbClr val="002060"/>
                </a:solidFill>
              </a:rPr>
              <a:t> provided and approved by the ED SPIM must be subject to </a:t>
            </a:r>
            <a:r>
              <a:rPr lang="en-US" sz="2000" b="1" dirty="0">
                <a:solidFill>
                  <a:srgbClr val="002060"/>
                </a:solidFill>
              </a:rPr>
              <a:t>prior validation </a:t>
            </a:r>
            <a:r>
              <a:rPr lang="en-US" sz="2000" dirty="0">
                <a:solidFill>
                  <a:srgbClr val="002060"/>
                </a:solidFill>
              </a:rPr>
              <a:t>by the ED, to be included in the Individual Training Plan (PIF). All training validation requests, once validated by the ED, must be </a:t>
            </a:r>
            <a:r>
              <a:rPr lang="en-US" sz="2000" dirty="0">
                <a:solidFill>
                  <a:srgbClr val="FF0000"/>
                </a:solidFill>
              </a:rPr>
              <a:t>deposited on your ADUM account.</a:t>
            </a:r>
          </a:p>
        </p:txBody>
      </p:sp>
      <p:sp>
        <p:nvSpPr>
          <p:cNvPr id="9" name="Rectangle 8">
            <a:extLst>
              <a:ext uri="{FF2B5EF4-FFF2-40B4-BE49-F238E27FC236}">
                <a16:creationId xmlns:a16="http://schemas.microsoft.com/office/drawing/2014/main" id="{8575994C-E18E-4273-94E5-D51953A9A2BA}"/>
              </a:ext>
            </a:extLst>
          </p:cNvPr>
          <p:cNvSpPr/>
          <p:nvPr/>
        </p:nvSpPr>
        <p:spPr>
          <a:xfrm>
            <a:off x="1187624" y="3036352"/>
            <a:ext cx="7746561" cy="2139047"/>
          </a:xfrm>
          <a:prstGeom prst="rect">
            <a:avLst/>
          </a:prstGeom>
        </p:spPr>
        <p:txBody>
          <a:bodyPr wrap="square">
            <a:spAutoFit/>
          </a:bodyPr>
          <a:lstStyle/>
          <a:p>
            <a:pPr marL="285750" indent="-285750">
              <a:buFont typeface="Arial" panose="020B0604020202020204" pitchFamily="34" charset="0"/>
              <a:buChar char="•"/>
            </a:pPr>
            <a:r>
              <a:rPr lang="en-US" sz="2000" dirty="0">
                <a:solidFill>
                  <a:srgbClr val="002060"/>
                </a:solidFill>
              </a:rPr>
              <a:t>Congress tutorials can be accepted under "Science" or "Scientific and technical tools" or "General: transversal" according to their content.</a:t>
            </a:r>
          </a:p>
          <a:p>
            <a:pPr marL="285750" indent="-285750">
              <a:buFont typeface="Arial" panose="020B0604020202020204" pitchFamily="34" charset="0"/>
              <a:buChar char="•"/>
            </a:pPr>
            <a:r>
              <a:rPr lang="en-US" sz="2000" b="1" dirty="0">
                <a:solidFill>
                  <a:srgbClr val="FF0000"/>
                </a:solidFill>
              </a:rPr>
              <a:t>Seminar, congress are not part of PIF. </a:t>
            </a:r>
          </a:p>
          <a:p>
            <a:pPr marL="285750" indent="-285750">
              <a:buFont typeface="Arial" panose="020B0604020202020204" pitchFamily="34" charset="0"/>
              <a:buChar char="•"/>
            </a:pPr>
            <a:r>
              <a:rPr lang="en-US" sz="2000" dirty="0">
                <a:solidFill>
                  <a:srgbClr val="002060"/>
                </a:solidFill>
              </a:rPr>
              <a:t>E-learning : 3 MOOCs max</a:t>
            </a:r>
          </a:p>
          <a:p>
            <a:pPr marL="285750" indent="-285750">
              <a:buFont typeface="Arial" panose="020B0604020202020204" pitchFamily="34" charset="0"/>
              <a:buChar char="•"/>
            </a:pPr>
            <a:r>
              <a:rPr lang="en-US" sz="2000" dirty="0">
                <a:solidFill>
                  <a:srgbClr val="002060"/>
                </a:solidFill>
              </a:rPr>
              <a:t>Thematic school: 20h max in sciences per thematic school</a:t>
            </a:r>
          </a:p>
          <a:p>
            <a:pPr marL="285750" indent="-285750">
              <a:buFont typeface="Arial" panose="020B0604020202020204" pitchFamily="34" charset="0"/>
              <a:buChar char="•"/>
            </a:pPr>
            <a:r>
              <a:rPr lang="en-US" sz="2000" dirty="0">
                <a:solidFill>
                  <a:srgbClr val="002060"/>
                </a:solidFill>
              </a:rPr>
              <a:t>Master courses: 20h max in the PIF </a:t>
            </a:r>
          </a:p>
          <a:p>
            <a:endParaRPr lang="en-US" sz="2000" dirty="0">
              <a:solidFill>
                <a:srgbClr val="002060"/>
              </a:solidFill>
            </a:endParaRPr>
          </a:p>
        </p:txBody>
      </p:sp>
      <p:sp>
        <p:nvSpPr>
          <p:cNvPr id="10" name="Rectangle 9">
            <a:extLst>
              <a:ext uri="{FF2B5EF4-FFF2-40B4-BE49-F238E27FC236}">
                <a16:creationId xmlns:a16="http://schemas.microsoft.com/office/drawing/2014/main" id="{2C3F3228-2A4F-406F-905E-8292F8A0DC42}"/>
              </a:ext>
            </a:extLst>
          </p:cNvPr>
          <p:cNvSpPr/>
          <p:nvPr/>
        </p:nvSpPr>
        <p:spPr>
          <a:xfrm>
            <a:off x="857769" y="5054220"/>
            <a:ext cx="5706393" cy="384721"/>
          </a:xfrm>
          <a:prstGeom prst="rect">
            <a:avLst/>
          </a:prstGeom>
        </p:spPr>
        <p:txBody>
          <a:bodyPr wrap="square">
            <a:spAutoFit/>
          </a:bodyPr>
          <a:lstStyle/>
          <a:p>
            <a:r>
              <a:rPr lang="en-US" sz="2000" b="1" dirty="0">
                <a:solidFill>
                  <a:srgbClr val="002060"/>
                </a:solidFill>
              </a:rPr>
              <a:t>The PIF must be provided for each re-enrollment. </a:t>
            </a:r>
          </a:p>
        </p:txBody>
      </p:sp>
      <p:sp>
        <p:nvSpPr>
          <p:cNvPr id="11" name="Rectangle 10">
            <a:extLst>
              <a:ext uri="{FF2B5EF4-FFF2-40B4-BE49-F238E27FC236}">
                <a16:creationId xmlns:a16="http://schemas.microsoft.com/office/drawing/2014/main" id="{DD167E86-9295-4E63-A53E-13AF3378ADA3}"/>
              </a:ext>
            </a:extLst>
          </p:cNvPr>
          <p:cNvSpPr/>
          <p:nvPr/>
        </p:nvSpPr>
        <p:spPr>
          <a:xfrm>
            <a:off x="832436" y="5613971"/>
            <a:ext cx="7590149" cy="881780"/>
          </a:xfrm>
          <a:prstGeom prst="rect">
            <a:avLst/>
          </a:prstGeom>
        </p:spPr>
        <p:txBody>
          <a:bodyPr wrap="square">
            <a:spAutoFit/>
          </a:bodyPr>
          <a:lstStyle/>
          <a:p>
            <a:r>
              <a:rPr lang="en-US" sz="1800" b="1" dirty="0">
                <a:solidFill>
                  <a:srgbClr val="002060"/>
                </a:solidFill>
              </a:rPr>
              <a:t>Ensure that the PIF is complete prior to any request for authorization of the PhD thesis defense (the summary of training courses followed by the PhD student, approved by the director of ED).</a:t>
            </a:r>
          </a:p>
        </p:txBody>
      </p:sp>
    </p:spTree>
    <p:extLst>
      <p:ext uri="{BB962C8B-B14F-4D97-AF65-F5344CB8AC3E}">
        <p14:creationId xmlns:p14="http://schemas.microsoft.com/office/powerpoint/2010/main" val="40752844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
          <p:cNvSpPr txBox="1">
            <a:spLocks noChangeArrowheads="1"/>
          </p:cNvSpPr>
          <p:nvPr/>
        </p:nvSpPr>
        <p:spPr bwMode="auto">
          <a:xfrm>
            <a:off x="1331640" y="369037"/>
            <a:ext cx="5893594" cy="685800"/>
          </a:xfrm>
          <a:prstGeom prst="rect">
            <a:avLst/>
          </a:prstGeom>
          <a:noFill/>
          <a:ln w="9525">
            <a:noFill/>
            <a:round/>
            <a:headEnd/>
            <a:tailEnd/>
          </a:ln>
        </p:spPr>
        <p:txBody>
          <a:bodyPr lIns="67500" tIns="35100" rIns="67500" bIns="35100" anchor="ctr"/>
          <a:lstStyle/>
          <a:p>
            <a:pPr algn="ctr" defTabSz="685800" fontAlgn="auto">
              <a:lnSpc>
                <a:spcPct val="100000"/>
              </a:lnSpc>
              <a:spcBef>
                <a:spcPts val="0"/>
              </a:spcBef>
              <a:spcAft>
                <a:spcPts val="0"/>
              </a:spcAft>
              <a:buClr>
                <a:srgbClr val="CC0000"/>
              </a:buCl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fr-FR" b="1" dirty="0">
                <a:solidFill>
                  <a:srgbClr val="0070C0"/>
                </a:solidFill>
                <a:latin typeface="Times New Roman" panose="02020603050405020304" pitchFamily="18" charset="0"/>
                <a:ea typeface="+mn-ea"/>
                <a:cs typeface="Times New Roman" panose="02020603050405020304" pitchFamily="18" charset="0"/>
              </a:rPr>
              <a:t>PIF </a:t>
            </a:r>
            <a:r>
              <a:rPr lang="fr-FR" b="1" dirty="0" err="1">
                <a:solidFill>
                  <a:srgbClr val="0070C0"/>
                </a:solidFill>
                <a:latin typeface="Times New Roman" panose="02020603050405020304" pitchFamily="18" charset="0"/>
                <a:ea typeface="+mn-ea"/>
                <a:cs typeface="Times New Roman" panose="02020603050405020304" pitchFamily="18" charset="0"/>
              </a:rPr>
              <a:t>template</a:t>
            </a:r>
            <a:endParaRPr lang="fr-FR" b="1" dirty="0">
              <a:solidFill>
                <a:srgbClr val="0070C0"/>
              </a:solidFill>
              <a:latin typeface="Times New Roman" panose="02020603050405020304" pitchFamily="18" charset="0"/>
              <a:ea typeface="+mn-ea"/>
              <a:cs typeface="Times New Roman" panose="02020603050405020304" pitchFamily="18" charset="0"/>
            </a:endParaRPr>
          </a:p>
        </p:txBody>
      </p:sp>
      <p:pic>
        <p:nvPicPr>
          <p:cNvPr id="16387" name="Image 5"/>
          <p:cNvPicPr>
            <a:picLocks noChangeAspect="1"/>
          </p:cNvPicPr>
          <p:nvPr/>
        </p:nvPicPr>
        <p:blipFill>
          <a:blip r:embed="rId3"/>
          <a:srcRect/>
          <a:stretch>
            <a:fillRect/>
          </a:stretch>
        </p:blipFill>
        <p:spPr bwMode="auto">
          <a:xfrm>
            <a:off x="323528" y="369037"/>
            <a:ext cx="1322785" cy="457200"/>
          </a:xfrm>
          <a:prstGeom prst="rect">
            <a:avLst/>
          </a:prstGeom>
          <a:noFill/>
          <a:ln w="9525">
            <a:noFill/>
            <a:miter lim="800000"/>
            <a:headEnd/>
            <a:tailEnd/>
          </a:ln>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4" y="54013"/>
            <a:ext cx="2555776" cy="73297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2C3F3228-2A4F-406F-905E-8292F8A0DC42}"/>
              </a:ext>
            </a:extLst>
          </p:cNvPr>
          <p:cNvSpPr/>
          <p:nvPr/>
        </p:nvSpPr>
        <p:spPr>
          <a:xfrm>
            <a:off x="467545" y="1162059"/>
            <a:ext cx="6757690" cy="355482"/>
          </a:xfrm>
          <a:prstGeom prst="rect">
            <a:avLst/>
          </a:prstGeom>
        </p:spPr>
        <p:txBody>
          <a:bodyPr wrap="square">
            <a:spAutoFit/>
          </a:bodyPr>
          <a:lstStyle/>
          <a:p>
            <a:r>
              <a:rPr lang="en-US" sz="1800" dirty="0">
                <a:solidFill>
                  <a:srgbClr val="FF0000"/>
                </a:solidFill>
              </a:rPr>
              <a:t>The PIF must be provided for each re-enrollment. </a:t>
            </a:r>
          </a:p>
        </p:txBody>
      </p:sp>
      <p:pic>
        <p:nvPicPr>
          <p:cNvPr id="2" name="Image 1"/>
          <p:cNvPicPr>
            <a:picLocks noChangeAspect="1"/>
          </p:cNvPicPr>
          <p:nvPr/>
        </p:nvPicPr>
        <p:blipFill>
          <a:blip r:embed="rId5"/>
          <a:stretch>
            <a:fillRect/>
          </a:stretch>
        </p:blipFill>
        <p:spPr>
          <a:xfrm>
            <a:off x="755576" y="1892614"/>
            <a:ext cx="7371969" cy="4572381"/>
          </a:xfrm>
          <a:prstGeom prst="rect">
            <a:avLst/>
          </a:prstGeom>
        </p:spPr>
      </p:pic>
      <p:sp>
        <p:nvSpPr>
          <p:cNvPr id="3" name="Ellipse 2"/>
          <p:cNvSpPr/>
          <p:nvPr/>
        </p:nvSpPr>
        <p:spPr>
          <a:xfrm>
            <a:off x="5220072" y="1743250"/>
            <a:ext cx="2736304" cy="1224136"/>
          </a:xfrm>
          <a:prstGeom prst="ellipse">
            <a:avLst/>
          </a:prstGeom>
          <a:noFill/>
          <a:ln w="60325">
            <a:solidFill>
              <a:srgbClr val="FF0000"/>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 name="Connecteur droit avec flèche 4"/>
          <p:cNvCxnSpPr/>
          <p:nvPr/>
        </p:nvCxnSpPr>
        <p:spPr>
          <a:xfrm>
            <a:off x="5652120" y="1162059"/>
            <a:ext cx="432048" cy="58119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67673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9" y="371128"/>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54013"/>
            <a:ext cx="2555776" cy="73297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ZoneTexte 9"/>
          <p:cNvSpPr txBox="1">
            <a:spLocks noChangeArrowheads="1"/>
          </p:cNvSpPr>
          <p:nvPr/>
        </p:nvSpPr>
        <p:spPr bwMode="auto">
          <a:xfrm>
            <a:off x="971600" y="1484784"/>
            <a:ext cx="6802873" cy="5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sz="2400">
                <a:solidFill>
                  <a:schemeClr val="bg1"/>
                </a:solidFill>
                <a:latin typeface="Times New Roman" panose="02020603050405020304" pitchFamily="18" charset="0"/>
                <a:ea typeface="Arial Unicode MS" pitchFamily="34" charset="-128"/>
              </a:defRPr>
            </a:lvl1pPr>
            <a:lvl2pPr>
              <a:buFont typeface="Arial" panose="020B0604020202020204" pitchFamily="34" charset="0"/>
              <a:defRPr sz="2400">
                <a:solidFill>
                  <a:schemeClr val="bg1"/>
                </a:solidFill>
                <a:latin typeface="Times New Roman" panose="02020603050405020304" pitchFamily="18" charset="0"/>
                <a:ea typeface="Arial Unicode MS" pitchFamily="34" charset="-128"/>
              </a:defRPr>
            </a:lvl2pPr>
            <a:lvl3pPr marL="1143000" indent="-228600">
              <a:buFont typeface="Arial" panose="020B0604020202020204" pitchFamily="34" charset="0"/>
              <a:defRPr sz="2400">
                <a:solidFill>
                  <a:schemeClr val="bg1"/>
                </a:solidFill>
                <a:latin typeface="Times New Roman" panose="02020603050405020304" pitchFamily="18" charset="0"/>
                <a:ea typeface="Arial Unicode MS" pitchFamily="34" charset="-128"/>
              </a:defRPr>
            </a:lvl3pPr>
            <a:lvl4pPr marL="1600200" indent="-228600">
              <a:buFont typeface="Arial" panose="020B0604020202020204" pitchFamily="34" charset="0"/>
              <a:defRPr sz="2400">
                <a:solidFill>
                  <a:schemeClr val="bg1"/>
                </a:solidFill>
                <a:latin typeface="Times New Roman" panose="02020603050405020304" pitchFamily="18" charset="0"/>
                <a:ea typeface="Arial Unicode MS" pitchFamily="34" charset="-128"/>
              </a:defRPr>
            </a:lvl4pPr>
            <a:lvl5pPr marL="2057400" indent="-228600">
              <a:buFont typeface="Arial" panose="020B0604020202020204" pitchFamily="34" charset="0"/>
              <a:defRPr sz="2400">
                <a:solidFill>
                  <a:schemeClr val="bg1"/>
                </a:solidFill>
                <a:latin typeface="Times New Roman" panose="02020603050405020304" pitchFamily="18" charset="0"/>
                <a:ea typeface="Arial Unicode MS" pitchFamily="34" charset="-128"/>
              </a:defRPr>
            </a:lvl5pPr>
            <a:lvl6pPr marL="2514600" indent="-228600" defTabSz="449263" eaLnBrk="0" fontAlgn="base" hangingPunct="0">
              <a:spcBef>
                <a:spcPct val="0"/>
              </a:spcBef>
              <a:spcAft>
                <a:spcPct val="0"/>
              </a:spcAft>
              <a:buFont typeface="Arial" panose="020B0604020202020204" pitchFamily="34" charset="0"/>
              <a:defRPr sz="2400">
                <a:solidFill>
                  <a:schemeClr val="bg1"/>
                </a:solidFill>
                <a:latin typeface="Times New Roman" panose="02020603050405020304" pitchFamily="18" charset="0"/>
                <a:ea typeface="Arial Unicode MS" pitchFamily="34" charset="-128"/>
              </a:defRPr>
            </a:lvl6pPr>
            <a:lvl7pPr marL="2971800" indent="-228600" defTabSz="449263" eaLnBrk="0" fontAlgn="base" hangingPunct="0">
              <a:spcBef>
                <a:spcPct val="0"/>
              </a:spcBef>
              <a:spcAft>
                <a:spcPct val="0"/>
              </a:spcAft>
              <a:buFont typeface="Arial" panose="020B0604020202020204" pitchFamily="34" charset="0"/>
              <a:defRPr sz="2400">
                <a:solidFill>
                  <a:schemeClr val="bg1"/>
                </a:solidFill>
                <a:latin typeface="Times New Roman" panose="02020603050405020304" pitchFamily="18" charset="0"/>
                <a:ea typeface="Arial Unicode MS" pitchFamily="34" charset="-128"/>
              </a:defRPr>
            </a:lvl7pPr>
            <a:lvl8pPr marL="3429000" indent="-228600" defTabSz="449263" eaLnBrk="0" fontAlgn="base" hangingPunct="0">
              <a:spcBef>
                <a:spcPct val="0"/>
              </a:spcBef>
              <a:spcAft>
                <a:spcPct val="0"/>
              </a:spcAft>
              <a:buFont typeface="Arial" panose="020B0604020202020204" pitchFamily="34" charset="0"/>
              <a:defRPr sz="2400">
                <a:solidFill>
                  <a:schemeClr val="bg1"/>
                </a:solidFill>
                <a:latin typeface="Times New Roman" panose="02020603050405020304" pitchFamily="18" charset="0"/>
                <a:ea typeface="Arial Unicode MS" pitchFamily="34" charset="-128"/>
              </a:defRPr>
            </a:lvl8pPr>
            <a:lvl9pPr marL="3886200" indent="-228600" defTabSz="449263" eaLnBrk="0" fontAlgn="base" hangingPunct="0">
              <a:spcBef>
                <a:spcPct val="0"/>
              </a:spcBef>
              <a:spcAft>
                <a:spcPct val="0"/>
              </a:spcAft>
              <a:buFont typeface="Arial" panose="020B0604020202020204" pitchFamily="34" charset="0"/>
              <a:defRPr sz="2400">
                <a:solidFill>
                  <a:schemeClr val="bg1"/>
                </a:solidFill>
                <a:latin typeface="Times New Roman" panose="02020603050405020304" pitchFamily="18" charset="0"/>
                <a:ea typeface="Arial Unicode MS" pitchFamily="34" charset="-128"/>
              </a:defRPr>
            </a:lvl9pPr>
          </a:lstStyle>
          <a:p>
            <a:pPr algn="just" defTabSz="685800" fontAlgn="auto">
              <a:spcBef>
                <a:spcPts val="0"/>
              </a:spcBef>
              <a:spcAft>
                <a:spcPts val="0"/>
              </a:spcAft>
              <a:buClrTx/>
              <a:buFont typeface="Arial" panose="020B0604020202020204" pitchFamily="34" charset="0"/>
              <a:buChar char="•"/>
            </a:pPr>
            <a:r>
              <a:rPr lang="fr-FR" altLang="fr-FR" sz="2000" b="1" dirty="0">
                <a:solidFill>
                  <a:prstClr val="black"/>
                </a:solidFill>
                <a:cs typeface="+mn-cs"/>
              </a:rPr>
              <a:t>SPECIAL CASES : </a:t>
            </a:r>
          </a:p>
          <a:p>
            <a:pPr algn="just" defTabSz="685800" fontAlgn="auto">
              <a:spcBef>
                <a:spcPts val="0"/>
              </a:spcBef>
              <a:spcAft>
                <a:spcPts val="0"/>
              </a:spcAft>
              <a:buClrTx/>
              <a:buFont typeface="Arial" panose="020B0604020202020204" pitchFamily="34" charset="0"/>
              <a:buChar char="•"/>
            </a:pPr>
            <a:endParaRPr lang="fr-FR" altLang="fr-FR" sz="2000" dirty="0">
              <a:solidFill>
                <a:prstClr val="black"/>
              </a:solidFill>
              <a:cs typeface="+mn-cs"/>
            </a:endParaRPr>
          </a:p>
          <a:p>
            <a:pPr marL="342900" lvl="1" algn="just" defTabSz="685800" fontAlgn="auto">
              <a:spcBef>
                <a:spcPts val="0"/>
              </a:spcBef>
              <a:spcAft>
                <a:spcPts val="0"/>
              </a:spcAft>
              <a:buClrTx/>
              <a:buFont typeface="Wingdings" panose="05000000000000000000" pitchFamily="2" charset="2"/>
              <a:buChar char="Ø"/>
            </a:pPr>
            <a:r>
              <a:rPr lang="en-US" altLang="fr-FR" sz="2000" dirty="0">
                <a:solidFill>
                  <a:prstClr val="black"/>
                </a:solidFill>
                <a:cs typeface="+mn-cs"/>
              </a:rPr>
              <a:t> Students in international joint supervision living abroad </a:t>
            </a:r>
            <a:r>
              <a:rPr lang="fr-FR" altLang="fr-FR" sz="2000" dirty="0">
                <a:solidFill>
                  <a:prstClr val="black"/>
                </a:solidFill>
                <a:cs typeface="+mn-cs"/>
                <a:sym typeface="Wingdings" panose="05000000000000000000" pitchFamily="2" charset="2"/>
              </a:rPr>
              <a:t> </a:t>
            </a:r>
            <a:r>
              <a:rPr lang="en-US" altLang="fr-FR" sz="2000" dirty="0">
                <a:solidFill>
                  <a:prstClr val="black"/>
                </a:solidFill>
                <a:cs typeface="+mn-cs"/>
              </a:rPr>
              <a:t>Follow the courses offered by their institutions and enroll in training courses offered by ED SPIM during their visits to France </a:t>
            </a:r>
            <a:r>
              <a:rPr lang="en-US" altLang="fr-FR" sz="2000" dirty="0">
                <a:solidFill>
                  <a:srgbClr val="FF0000"/>
                </a:solidFill>
                <a:cs typeface="+mn-cs"/>
              </a:rPr>
              <a:t>*</a:t>
            </a:r>
            <a:endParaRPr lang="fr-FR" altLang="fr-FR" sz="2000" dirty="0">
              <a:solidFill>
                <a:srgbClr val="FF0000"/>
              </a:solidFill>
              <a:cs typeface="+mn-cs"/>
              <a:sym typeface="Wingdings" panose="05000000000000000000" pitchFamily="2" charset="2"/>
            </a:endParaRPr>
          </a:p>
          <a:p>
            <a:pPr marL="342900" lvl="1" algn="just" defTabSz="685800" fontAlgn="auto">
              <a:spcBef>
                <a:spcPts val="0"/>
              </a:spcBef>
              <a:spcAft>
                <a:spcPts val="0"/>
              </a:spcAft>
              <a:buClrTx/>
              <a:buFont typeface="Arial" panose="020B0604020202020204" pitchFamily="34" charset="0"/>
              <a:buChar char="•"/>
            </a:pPr>
            <a:endParaRPr lang="fr-FR" altLang="fr-FR" sz="2000" dirty="0">
              <a:solidFill>
                <a:prstClr val="black"/>
              </a:solidFill>
              <a:cs typeface="+mn-cs"/>
            </a:endParaRPr>
          </a:p>
          <a:p>
            <a:pPr marL="628650" lvl="1" indent="-285750" algn="just" defTabSz="685800" fontAlgn="auto">
              <a:spcBef>
                <a:spcPts val="0"/>
              </a:spcBef>
              <a:spcAft>
                <a:spcPts val="0"/>
              </a:spcAft>
              <a:buClrTx/>
              <a:buFont typeface="Wingdings" panose="05000000000000000000" pitchFamily="2" charset="2"/>
              <a:buChar char="Ø"/>
            </a:pPr>
            <a:r>
              <a:rPr lang="en-US" altLang="fr-FR" sz="2000" dirty="0">
                <a:solidFill>
                  <a:prstClr val="black"/>
                </a:solidFill>
                <a:cs typeface="+mn-cs"/>
              </a:rPr>
              <a:t>Employees of a company or CIFRE</a:t>
            </a:r>
            <a:r>
              <a:rPr lang="fr-FR" altLang="fr-FR" sz="2000" dirty="0">
                <a:solidFill>
                  <a:prstClr val="black"/>
                </a:solidFill>
                <a:cs typeface="+mn-cs"/>
                <a:sym typeface="Wingdings" panose="05000000000000000000" pitchFamily="2" charset="2"/>
              </a:rPr>
              <a:t> </a:t>
            </a:r>
            <a:r>
              <a:rPr lang="en-US" altLang="fr-FR" sz="2000" dirty="0">
                <a:solidFill>
                  <a:prstClr val="black"/>
                </a:solidFill>
                <a:cs typeface="+mn-cs"/>
              </a:rPr>
              <a:t> Have the possibility to follow the trainings offered within the framework of their companies</a:t>
            </a:r>
            <a:r>
              <a:rPr lang="fr-FR" altLang="fr-FR" sz="2000" dirty="0">
                <a:solidFill>
                  <a:srgbClr val="FF0000"/>
                </a:solidFill>
                <a:cs typeface="+mn-cs"/>
                <a:sym typeface="Wingdings" panose="05000000000000000000" pitchFamily="2" charset="2"/>
              </a:rPr>
              <a:t>*</a:t>
            </a:r>
          </a:p>
          <a:p>
            <a:pPr marL="342900" lvl="1" algn="just" defTabSz="685800" fontAlgn="auto">
              <a:spcBef>
                <a:spcPts val="0"/>
              </a:spcBef>
              <a:spcAft>
                <a:spcPts val="0"/>
              </a:spcAft>
              <a:buClrTx/>
            </a:pPr>
            <a:endParaRPr lang="fr-FR" altLang="fr-FR" sz="2000" dirty="0">
              <a:solidFill>
                <a:prstClr val="black"/>
              </a:solidFill>
              <a:cs typeface="+mn-cs"/>
            </a:endParaRPr>
          </a:p>
          <a:p>
            <a:pPr marL="628650" lvl="1" indent="-285750" algn="just" defTabSz="685800" fontAlgn="auto">
              <a:spcBef>
                <a:spcPts val="0"/>
              </a:spcBef>
              <a:spcAft>
                <a:spcPts val="0"/>
              </a:spcAft>
              <a:buClrTx/>
              <a:buFont typeface="Wingdings" panose="05000000000000000000" pitchFamily="2" charset="2"/>
              <a:buChar char="Ø"/>
            </a:pPr>
            <a:r>
              <a:rPr lang="en-US" sz="2000" dirty="0">
                <a:solidFill>
                  <a:srgbClr val="FF0000"/>
                </a:solidFill>
                <a:cs typeface="+mn-cs"/>
              </a:rPr>
              <a:t>ICE (</a:t>
            </a:r>
            <a:r>
              <a:rPr lang="en-US" sz="2000" dirty="0" err="1">
                <a:solidFill>
                  <a:srgbClr val="FF0000"/>
                </a:solidFill>
                <a:cs typeface="+mn-cs"/>
              </a:rPr>
              <a:t>Itinéraire</a:t>
            </a:r>
            <a:r>
              <a:rPr lang="en-US" sz="2000" dirty="0">
                <a:solidFill>
                  <a:srgbClr val="FF0000"/>
                </a:solidFill>
                <a:cs typeface="+mn-cs"/>
              </a:rPr>
              <a:t> </a:t>
            </a:r>
            <a:r>
              <a:rPr lang="en-US" sz="2000" dirty="0" err="1">
                <a:solidFill>
                  <a:srgbClr val="FF0000"/>
                </a:solidFill>
                <a:cs typeface="+mn-cs"/>
              </a:rPr>
              <a:t>Chercheur</a:t>
            </a:r>
            <a:r>
              <a:rPr lang="en-US" sz="2000" dirty="0">
                <a:solidFill>
                  <a:srgbClr val="FF0000"/>
                </a:solidFill>
                <a:cs typeface="+mn-cs"/>
              </a:rPr>
              <a:t> Entrepreneur) </a:t>
            </a:r>
            <a:r>
              <a:rPr lang="en-US" sz="2000" dirty="0">
                <a:solidFill>
                  <a:srgbClr val="FF0000"/>
                </a:solidFill>
                <a:cs typeface="+mn-cs"/>
                <a:sym typeface="Wingdings" pitchFamily="2" charset="2"/>
              </a:rPr>
              <a:t> </a:t>
            </a:r>
            <a:r>
              <a:rPr lang="en-US" sz="2000" dirty="0">
                <a:solidFill>
                  <a:prstClr val="black"/>
                </a:solidFill>
                <a:cs typeface="+mn-cs"/>
                <a:sym typeface="Wingdings" pitchFamily="2" charset="2"/>
              </a:rPr>
              <a:t>should follow, </a:t>
            </a:r>
            <a:r>
              <a:rPr lang="en-US" sz="2000" b="1" u="sng" dirty="0">
                <a:solidFill>
                  <a:srgbClr val="993300"/>
                </a:solidFill>
                <a:cs typeface="+mn-cs"/>
                <a:sym typeface="Wingdings" pitchFamily="2" charset="2"/>
              </a:rPr>
              <a:t>120h in 2 years on business management and administration </a:t>
            </a:r>
            <a:r>
              <a:rPr lang="en-US" sz="2000" dirty="0">
                <a:solidFill>
                  <a:prstClr val="black"/>
                </a:solidFill>
                <a:cs typeface="+mn-cs"/>
                <a:sym typeface="Wingdings" pitchFamily="2" charset="2"/>
              </a:rPr>
              <a:t>proposed by </a:t>
            </a:r>
            <a:r>
              <a:rPr lang="en-US" sz="2000" dirty="0" err="1">
                <a:solidFill>
                  <a:prstClr val="black"/>
                </a:solidFill>
                <a:cs typeface="+mn-cs"/>
                <a:sym typeface="Wingdings" pitchFamily="2" charset="2"/>
              </a:rPr>
              <a:t>Pépite</a:t>
            </a:r>
            <a:r>
              <a:rPr lang="en-US" sz="2000" dirty="0">
                <a:solidFill>
                  <a:prstClr val="black"/>
                </a:solidFill>
                <a:cs typeface="+mn-cs"/>
                <a:sym typeface="Wingdings" pitchFamily="2" charset="2"/>
              </a:rPr>
              <a:t>. Therefore, they are exempted from performing other training.</a:t>
            </a:r>
          </a:p>
          <a:p>
            <a:pPr marL="628650" lvl="1" indent="-285750" algn="just" defTabSz="685800" fontAlgn="auto">
              <a:spcBef>
                <a:spcPts val="0"/>
              </a:spcBef>
              <a:spcAft>
                <a:spcPts val="0"/>
              </a:spcAft>
              <a:buClrTx/>
              <a:buFont typeface="Wingdings" panose="05000000000000000000" pitchFamily="2" charset="2"/>
              <a:buChar char="Ø"/>
            </a:pPr>
            <a:endParaRPr lang="en-US" sz="2000" b="1" dirty="0">
              <a:solidFill>
                <a:prstClr val="black"/>
              </a:solidFill>
              <a:effectLst>
                <a:outerShdw blurRad="38100" dist="38100" dir="2700000" algn="tl">
                  <a:srgbClr val="000000">
                    <a:alpha val="43137"/>
                  </a:srgbClr>
                </a:outerShdw>
              </a:effectLst>
              <a:cs typeface="+mn-cs"/>
              <a:sym typeface="Wingdings" pitchFamily="2" charset="2"/>
            </a:endParaRPr>
          </a:p>
          <a:p>
            <a:pPr marL="342900" lvl="1" algn="just" defTabSz="685800" fontAlgn="auto">
              <a:spcBef>
                <a:spcPts val="0"/>
              </a:spcBef>
              <a:spcAft>
                <a:spcPts val="0"/>
              </a:spcAft>
              <a:buClrTx/>
            </a:pPr>
            <a:r>
              <a:rPr lang="en-US" sz="2000" b="1" dirty="0">
                <a:solidFill>
                  <a:srgbClr val="FF0000"/>
                </a:solidFill>
                <a:effectLst>
                  <a:outerShdw blurRad="38100" dist="38100" dir="2700000" algn="tl">
                    <a:srgbClr val="000000">
                      <a:alpha val="43137"/>
                    </a:srgbClr>
                  </a:outerShdw>
                </a:effectLst>
                <a:cs typeface="+mn-cs"/>
                <a:sym typeface="Wingdings" pitchFamily="2" charset="2"/>
              </a:rPr>
              <a:t>*</a:t>
            </a:r>
            <a:r>
              <a:rPr lang="en-US" sz="2000" b="1" dirty="0">
                <a:solidFill>
                  <a:prstClr val="black"/>
                </a:solidFill>
                <a:effectLst>
                  <a:outerShdw blurRad="38100" dist="38100" dir="2700000" algn="tl">
                    <a:srgbClr val="000000">
                      <a:alpha val="43137"/>
                    </a:srgbClr>
                  </a:outerShdw>
                </a:effectLst>
                <a:cs typeface="+mn-cs"/>
                <a:sym typeface="Wingdings" pitchFamily="2" charset="2"/>
              </a:rPr>
              <a:t> </a:t>
            </a:r>
            <a:r>
              <a:rPr lang="en-US" sz="2000" dirty="0">
                <a:solidFill>
                  <a:prstClr val="black"/>
                </a:solidFill>
                <a:effectLst>
                  <a:outerShdw blurRad="38100" dist="38100" dir="2700000" algn="tl">
                    <a:srgbClr val="000000">
                      <a:alpha val="43137"/>
                    </a:srgbClr>
                  </a:outerShdw>
                </a:effectLst>
                <a:cs typeface="+mn-cs"/>
                <a:sym typeface="Wingdings" pitchFamily="2" charset="2"/>
              </a:rPr>
              <a:t>Please contact the Doctoral school for the possibility to reduce the total number of training hours.</a:t>
            </a:r>
            <a:endParaRPr lang="en-US" sz="2000" dirty="0">
              <a:solidFill>
                <a:srgbClr val="993300"/>
              </a:solidFill>
              <a:effectLst>
                <a:outerShdw blurRad="38100" dist="38100" dir="2700000" algn="tl">
                  <a:srgbClr val="000000">
                    <a:alpha val="43137"/>
                  </a:srgbClr>
                </a:outerShdw>
              </a:effectLst>
              <a:cs typeface="+mn-cs"/>
            </a:endParaRPr>
          </a:p>
          <a:p>
            <a:pPr marL="342900" lvl="1" algn="just" defTabSz="685800" fontAlgn="auto">
              <a:spcBef>
                <a:spcPts val="0"/>
              </a:spcBef>
              <a:spcAft>
                <a:spcPts val="0"/>
              </a:spcAft>
              <a:buClrTx/>
              <a:buFont typeface="Arial" panose="020B0604020202020204" pitchFamily="34" charset="0"/>
              <a:buChar char="•"/>
            </a:pPr>
            <a:endParaRPr lang="fr-FR" altLang="fr-FR" sz="2000" dirty="0">
              <a:solidFill>
                <a:prstClr val="black"/>
              </a:solidFill>
              <a:cs typeface="+mn-cs"/>
            </a:endParaRPr>
          </a:p>
        </p:txBody>
      </p:sp>
      <p:sp>
        <p:nvSpPr>
          <p:cNvPr id="6" name="Text Box 1"/>
          <p:cNvSpPr txBox="1">
            <a:spLocks noChangeArrowheads="1"/>
          </p:cNvSpPr>
          <p:nvPr/>
        </p:nvSpPr>
        <p:spPr bwMode="auto">
          <a:xfrm>
            <a:off x="1944525" y="517370"/>
            <a:ext cx="4793456"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500" tIns="35100" rIns="67500" bIns="35100" anchor="ctr"/>
          <a:lstStyle>
            <a:lvl1pPr>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1pPr>
            <a:lvl2pPr marL="742950" indent="-28575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2pPr>
            <a:lvl3pPr marL="1143000" indent="-22860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3pPr>
            <a:lvl4pPr marL="1600200" indent="-22860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4pPr>
            <a:lvl5pPr marL="2057400" indent="-22860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5pPr>
            <a:lvl6pPr marL="25146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6pPr>
            <a:lvl7pPr marL="29718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7pPr>
            <a:lvl8pPr marL="34290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8pPr>
            <a:lvl9pPr marL="38862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9pPr>
          </a:lstStyle>
          <a:p>
            <a:pPr algn="ctr" defTabSz="685800" fontAlgn="auto">
              <a:lnSpc>
                <a:spcPct val="100000"/>
              </a:lnSpc>
              <a:spcBef>
                <a:spcPts val="0"/>
              </a:spcBef>
              <a:spcAft>
                <a:spcPts val="0"/>
              </a:spcAft>
              <a:buClr>
                <a:srgbClr val="CC0000"/>
              </a:buCl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fr-FR" altLang="zh-CN" dirty="0">
                <a:solidFill>
                  <a:srgbClr val="0070C0"/>
                </a:solidFill>
                <a:cs typeface="Times New Roman" panose="02020603050405020304" pitchFamily="18" charset="0"/>
              </a:rPr>
              <a:t>Plan Individuel de Formation (</a:t>
            </a:r>
            <a:r>
              <a:rPr lang="en-US" altLang="fr-FR" dirty="0">
                <a:solidFill>
                  <a:srgbClr val="0070C0"/>
                </a:solidFill>
                <a:cs typeface="Times New Roman" panose="02020603050405020304" pitchFamily="18" charset="0"/>
              </a:rPr>
              <a:t>PIF)</a:t>
            </a:r>
          </a:p>
          <a:p>
            <a:pPr algn="ctr" defTabSz="685800" fontAlgn="auto">
              <a:lnSpc>
                <a:spcPct val="100000"/>
              </a:lnSpc>
              <a:spcBef>
                <a:spcPts val="0"/>
              </a:spcBef>
              <a:spcAft>
                <a:spcPts val="0"/>
              </a:spcAft>
              <a:buClr>
                <a:srgbClr val="CC0000"/>
              </a:buCl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fr-FR" b="1" dirty="0">
                <a:solidFill>
                  <a:srgbClr val="0070C0"/>
                </a:solidFill>
                <a:cs typeface="Times New Roman" panose="02020603050405020304" pitchFamily="18" charset="0"/>
              </a:rPr>
              <a:t>Individual</a:t>
            </a:r>
            <a:r>
              <a:rPr lang="en-US" altLang="fr-FR" b="1" dirty="0">
                <a:solidFill>
                  <a:srgbClr val="0070C0"/>
                </a:solidFill>
                <a:latin typeface="Arial" panose="020B0604020202020204" pitchFamily="34" charset="0"/>
                <a:cs typeface="+mn-cs"/>
              </a:rPr>
              <a:t> </a:t>
            </a:r>
            <a:r>
              <a:rPr lang="en-US" altLang="fr-FR" b="1" dirty="0">
                <a:solidFill>
                  <a:srgbClr val="0070C0"/>
                </a:solidFill>
                <a:cs typeface="Times New Roman" panose="02020603050405020304" pitchFamily="18" charset="0"/>
              </a:rPr>
              <a:t>Training Plan</a:t>
            </a:r>
            <a:endParaRPr lang="fr-FR" altLang="zh-CN" b="1" dirty="0">
              <a:solidFill>
                <a:srgbClr val="0070C0"/>
              </a:solidFill>
              <a:cs typeface="Times New Roman" panose="02020603050405020304" pitchFamily="18" charset="0"/>
            </a:endParaRPr>
          </a:p>
        </p:txBody>
      </p:sp>
    </p:spTree>
    <p:extLst>
      <p:ext uri="{BB962C8B-B14F-4D97-AF65-F5344CB8AC3E}">
        <p14:creationId xmlns:p14="http://schemas.microsoft.com/office/powerpoint/2010/main" val="2671777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143570"/>
            <a:ext cx="3901104" cy="11945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Image 5"/>
          <p:cNvPicPr>
            <a:picLocks noChangeAspect="1"/>
          </p:cNvPicPr>
          <p:nvPr/>
        </p:nvPicPr>
        <p:blipFill>
          <a:blip r:embed="rId4"/>
          <a:srcRect/>
          <a:stretch>
            <a:fillRect/>
          </a:stretch>
        </p:blipFill>
        <p:spPr bwMode="auto">
          <a:xfrm>
            <a:off x="323528" y="332656"/>
            <a:ext cx="1763713" cy="609600"/>
          </a:xfrm>
          <a:prstGeom prst="rect">
            <a:avLst/>
          </a:prstGeom>
          <a:noFill/>
          <a:ln w="9525">
            <a:noFill/>
            <a:miter lim="800000"/>
            <a:headEnd/>
            <a:tailEnd/>
          </a:ln>
        </p:spPr>
      </p:pic>
      <p:sp>
        <p:nvSpPr>
          <p:cNvPr id="4" name="Rectangle 3"/>
          <p:cNvSpPr/>
          <p:nvPr/>
        </p:nvSpPr>
        <p:spPr>
          <a:xfrm>
            <a:off x="1992508" y="5901305"/>
            <a:ext cx="5091458" cy="443198"/>
          </a:xfrm>
          <a:prstGeom prst="rect">
            <a:avLst/>
          </a:prstGeom>
        </p:spPr>
        <p:txBody>
          <a:bodyPr wrap="none">
            <a:spAutoFit/>
          </a:bodyPr>
          <a:lstStyle/>
          <a:p>
            <a:r>
              <a:rPr lang="fr-FR" dirty="0">
                <a:solidFill>
                  <a:srgbClr val="000000"/>
                </a:solidFill>
                <a:ea typeface="Arial Unicode MS" pitchFamily="-83" charset="0"/>
                <a:cs typeface="Arial Unicode MS" pitchFamily="-83" charset="0"/>
              </a:rPr>
              <a:t>web site: </a:t>
            </a:r>
            <a:r>
              <a:rPr lang="fr-FR" dirty="0">
                <a:solidFill>
                  <a:srgbClr val="FF0000"/>
                </a:solidFill>
                <a:ea typeface="Arial Unicode MS" pitchFamily="-83" charset="0"/>
                <a:cs typeface="Arial Unicode MS" pitchFamily="-83" charset="0"/>
              </a:rPr>
              <a:t>https://collegedoctoral.ubfc.fr </a:t>
            </a:r>
            <a:endParaRPr lang="fr-FR" dirty="0"/>
          </a:p>
        </p:txBody>
      </p:sp>
      <p:pic>
        <p:nvPicPr>
          <p:cNvPr id="2" name="Image 1"/>
          <p:cNvPicPr>
            <a:picLocks noChangeAspect="1"/>
          </p:cNvPicPr>
          <p:nvPr/>
        </p:nvPicPr>
        <p:blipFill>
          <a:blip r:embed="rId5"/>
          <a:stretch>
            <a:fillRect/>
          </a:stretch>
        </p:blipFill>
        <p:spPr>
          <a:xfrm>
            <a:off x="35496" y="1667129"/>
            <a:ext cx="9070848" cy="3631883"/>
          </a:xfrm>
          <a:prstGeom prst="rect">
            <a:avLst/>
          </a:prstGeom>
        </p:spPr>
      </p:pic>
    </p:spTree>
    <p:extLst>
      <p:ext uri="{BB962C8B-B14F-4D97-AF65-F5344CB8AC3E}">
        <p14:creationId xmlns:p14="http://schemas.microsoft.com/office/powerpoint/2010/main" val="130170533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487239"/>
            <a:ext cx="8820472" cy="5647700"/>
          </a:xfrm>
          <a:prstGeom prst="rect">
            <a:avLst/>
          </a:prstGeom>
        </p:spPr>
        <p:txBody>
          <a:bodyPr wrap="square">
            <a:spAutoFit/>
          </a:bodyPr>
          <a:lstStyle/>
          <a:p>
            <a:pPr marL="342900" lvl="0" indent="-342900" algn="just">
              <a:spcAft>
                <a:spcPts val="0"/>
              </a:spcAft>
              <a:buFont typeface="+mj-lt"/>
              <a:buAutoNum type="arabicParenR"/>
            </a:pPr>
            <a:r>
              <a:rPr lang="en-US"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Two websites: </a:t>
            </a:r>
            <a:r>
              <a:rPr lang="en-US"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hlinkClick r:id="rId2"/>
              </a:rPr>
              <a:t>https://www.docteurs-spi.org/</a:t>
            </a:r>
            <a:endParaRPr lang="en-US"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lvl="0" algn="just">
              <a:spcAft>
                <a:spcPts val="0"/>
              </a:spcAft>
            </a:pPr>
            <a:r>
              <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Very complete information for graduates (employment, networking, companies, labs..)</a:t>
            </a:r>
          </a:p>
          <a:p>
            <a:pPr lvl="0" algn="just">
              <a:spcAft>
                <a:spcPts val="0"/>
              </a:spcAft>
            </a:pPr>
            <a:r>
              <a:rPr lang="fr-FR" sz="2000" dirty="0">
                <a:solidFill>
                  <a:srgbClr val="002060"/>
                </a:solidFill>
                <a:latin typeface="Times New Roman" panose="02020603050405020304" pitchFamily="18" charset="0"/>
                <a:cs typeface="Times New Roman" panose="02020603050405020304" pitchFamily="18" charset="0"/>
                <a:hlinkClick r:id="rId3"/>
              </a:rPr>
              <a:t>https://www.redoc-spi.org/</a:t>
            </a:r>
            <a:endParaRPr lang="fr-FR" sz="2000" dirty="0">
              <a:solidFill>
                <a:srgbClr val="002060"/>
              </a:solidFill>
              <a:latin typeface="Times New Roman" panose="02020603050405020304" pitchFamily="18" charset="0"/>
              <a:cs typeface="Times New Roman" panose="02020603050405020304" pitchFamily="18" charset="0"/>
            </a:endParaRPr>
          </a:p>
          <a:p>
            <a:pPr lvl="0" algn="just">
              <a:spcAft>
                <a:spcPts val="0"/>
              </a:spcAft>
            </a:pPr>
            <a:r>
              <a:rPr lang="fr-FR" sz="2000" dirty="0">
                <a:solidFill>
                  <a:srgbClr val="002060"/>
                </a:solidFill>
                <a:latin typeface="Times New Roman" panose="02020603050405020304" pitchFamily="18" charset="0"/>
                <a:cs typeface="Times New Roman" panose="02020603050405020304" pitchFamily="18" charset="0"/>
              </a:rPr>
              <a:t>News, </a:t>
            </a:r>
            <a:r>
              <a:rPr lang="fr-FR" sz="2000" dirty="0" err="1">
                <a:solidFill>
                  <a:srgbClr val="002060"/>
                </a:solidFill>
                <a:latin typeface="Times New Roman" panose="02020603050405020304" pitchFamily="18" charset="0"/>
                <a:cs typeface="Times New Roman" panose="02020603050405020304" pitchFamily="18" charset="0"/>
              </a:rPr>
              <a:t>partners</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companies</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Thesis</a:t>
            </a:r>
            <a:r>
              <a:rPr lang="fr-FR" sz="2000" dirty="0">
                <a:solidFill>
                  <a:srgbClr val="002060"/>
                </a:solidFill>
                <a:latin typeface="Times New Roman" panose="02020603050405020304" pitchFamily="18" charset="0"/>
                <a:cs typeface="Times New Roman" panose="02020603050405020304" pitchFamily="18" charset="0"/>
              </a:rPr>
              <a:t> </a:t>
            </a:r>
            <a:r>
              <a:rPr lang="fr-FR" sz="2000" dirty="0" err="1">
                <a:solidFill>
                  <a:srgbClr val="002060"/>
                </a:solidFill>
                <a:latin typeface="Times New Roman" panose="02020603050405020304" pitchFamily="18" charset="0"/>
                <a:cs typeface="Times New Roman" panose="02020603050405020304" pitchFamily="18" charset="0"/>
              </a:rPr>
              <a:t>proposals</a:t>
            </a:r>
            <a:r>
              <a:rPr lang="fr-FR" sz="2000" dirty="0">
                <a:solidFill>
                  <a:srgbClr val="002060"/>
                </a:solidFill>
                <a:latin typeface="Times New Roman" panose="02020603050405020304" pitchFamily="18" charset="0"/>
                <a:cs typeface="Times New Roman" panose="02020603050405020304" pitchFamily="18" charset="0"/>
              </a:rPr>
              <a:t> </a:t>
            </a:r>
          </a:p>
          <a:p>
            <a:pPr lvl="0" algn="just">
              <a:spcAft>
                <a:spcPts val="0"/>
              </a:spcAft>
            </a:pPr>
            <a:r>
              <a:rPr lang="en-US"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2) Two LinkedIn Groups:</a:t>
            </a:r>
          </a:p>
          <a:p>
            <a:pPr lvl="0" algn="just">
              <a:spcAft>
                <a:spcPts val="0"/>
              </a:spcAft>
            </a:pPr>
            <a:r>
              <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Opportunities to exchange with the Community in its diversity of </a:t>
            </a:r>
            <a:r>
              <a:rPr lang="en-US" sz="2000" dirty="0" err="1">
                <a:solidFill>
                  <a:srgbClr val="002060"/>
                </a:solidFill>
                <a:latin typeface="Times New Roman" panose="02020603050405020304" pitchFamily="18" charset="0"/>
                <a:ea typeface="Calibri" panose="020F0502020204030204" pitchFamily="34" charset="0"/>
                <a:cs typeface="Times New Roman" panose="02020603050405020304" pitchFamily="18" charset="0"/>
              </a:rPr>
              <a:t>specialities</a:t>
            </a:r>
            <a:r>
              <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professional backgrounds and nationalities.</a:t>
            </a:r>
          </a:p>
          <a:p>
            <a:pPr lvl="0" algn="just">
              <a:spcAft>
                <a:spcPts val="0"/>
              </a:spcAft>
            </a:pPr>
            <a:r>
              <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2-1 A LinkedIn Group open to PhD students </a:t>
            </a:r>
            <a:r>
              <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hlinkClick r:id="rId4"/>
              </a:rPr>
              <a:t>https://www.linkedin.com/groups/12092465/profile</a:t>
            </a:r>
            <a:endPar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lvl="0">
              <a:spcAft>
                <a:spcPts val="0"/>
              </a:spcAft>
            </a:pPr>
            <a:r>
              <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2-2   A LinkedIn Group open to PhDs &amp; PhD students in their third year of thesis (publishing a carefully completed LinkedIn profile):</a:t>
            </a:r>
          </a:p>
          <a:p>
            <a:pPr>
              <a:spcAft>
                <a:spcPts val="0"/>
              </a:spcAft>
            </a:pPr>
            <a:r>
              <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hlinkClick r:id="rId4"/>
              </a:rPr>
              <a:t>https://www.linkedin.com/groups/12092465/profile</a:t>
            </a:r>
            <a:endPar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endPar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en-US" sz="20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UBFC Alumni network</a:t>
            </a:r>
          </a:p>
          <a:p>
            <a:pPr>
              <a:spcAft>
                <a:spcPts val="0"/>
              </a:spcAft>
            </a:pPr>
            <a:r>
              <a:rPr lang="en-US" sz="2000" dirty="0">
                <a:solidFill>
                  <a:srgbClr val="002060"/>
                </a:solidFill>
              </a:rPr>
              <a:t>Alumni network provides support and direct contact with its community of current and former PhD students, as well as partners such as laboratories and recruiters</a:t>
            </a:r>
            <a:endParaRPr lang="en-US" sz="20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lvl="0">
              <a:spcAft>
                <a:spcPts val="0"/>
              </a:spcAft>
            </a:pPr>
            <a:r>
              <a:rPr lang="fr-FR" sz="2000" dirty="0">
                <a:solidFill>
                  <a:srgbClr val="0070C0"/>
                </a:solidFill>
                <a:latin typeface="Times New Roman" panose="02020603050405020304" pitchFamily="18" charset="0"/>
                <a:ea typeface="Calibri" panose="020F0502020204030204" pitchFamily="34" charset="0"/>
                <a:cs typeface="Times New Roman" panose="02020603050405020304" pitchFamily="18" charset="0"/>
                <a:hlinkClick r:id="rId5"/>
              </a:rPr>
              <a:t>https://www.ubfc.fr/formations/insertion-professionnelle/reseau-ubfc-alumni/</a:t>
            </a:r>
            <a:endParaRPr lang="fr-FR" sz="2000" dirty="0">
              <a:solidFill>
                <a:srgbClr val="0070C0"/>
              </a:solidFill>
              <a:latin typeface="Times New Roman" panose="02020603050405020304" pitchFamily="18" charset="0"/>
              <a:ea typeface="Calibri" panose="020F0502020204030204" pitchFamily="34" charset="0"/>
              <a:cs typeface="Times New Roman" panose="02020603050405020304" pitchFamily="18" charset="0"/>
            </a:endParaRPr>
          </a:p>
          <a:p>
            <a:pPr lvl="0">
              <a:spcAft>
                <a:spcPts val="0"/>
              </a:spcAft>
            </a:pPr>
            <a:endParaRPr lang="fr-FR" sz="2000" dirty="0">
              <a:solidFill>
                <a:srgbClr val="0070C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Imag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999" y="371128"/>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12673" y="54013"/>
            <a:ext cx="3231327" cy="9267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ext Box 1"/>
          <p:cNvSpPr txBox="1">
            <a:spLocks noChangeArrowheads="1"/>
          </p:cNvSpPr>
          <p:nvPr/>
        </p:nvSpPr>
        <p:spPr bwMode="auto">
          <a:xfrm>
            <a:off x="1691680" y="551977"/>
            <a:ext cx="5616624"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1pPr>
            <a:lvl2pPr marL="742950" indent="-28575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2pPr>
            <a:lvl3pPr marL="1143000" indent="-22860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3pPr>
            <a:lvl4pPr marL="1600200" indent="-22860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4pPr>
            <a:lvl5pPr marL="2057400" indent="-228600">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5pPr>
            <a:lvl6pPr marL="25146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6pPr>
            <a:lvl7pPr marL="29718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7pPr>
            <a:lvl8pPr marL="34290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8pPr>
            <a:lvl9pPr marL="3886200" indent="-228600" defTabSz="449263" eaLnBrk="0" fontAlgn="base" hangingPunct="0">
              <a:spcBef>
                <a:spcPct val="0"/>
              </a:spcBef>
              <a:spcAft>
                <a:spcPct val="0"/>
              </a:spcAft>
              <a:buFont typeface="Arial" panose="020B0604020202020204" pitchFamily="34"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Arial Unicode MS" pitchFamily="34" charset="-128"/>
              </a:defRPr>
            </a:lvl9pPr>
          </a:lstStyle>
          <a:p>
            <a:pPr algn="ctr" eaLnBrk="1" hangingPunct="1">
              <a:buClr>
                <a:srgbClr val="CC0000"/>
              </a:buClr>
              <a:buSzPct val="100000"/>
            </a:pPr>
            <a:r>
              <a:rPr lang="fr-FR" altLang="en-US" b="1" dirty="0">
                <a:solidFill>
                  <a:srgbClr val="0070C0"/>
                </a:solidFill>
                <a:cs typeface="Times New Roman" panose="02020603050405020304" pitchFamily="18" charset="0"/>
              </a:rPr>
              <a:t>National REDOC SPI network</a:t>
            </a:r>
          </a:p>
          <a:p>
            <a:pPr algn="ctr" eaLnBrk="1" hangingPunct="1">
              <a:buClr>
                <a:srgbClr val="CC0000"/>
              </a:buClr>
              <a:buSzPct val="100000"/>
            </a:pPr>
            <a:r>
              <a:rPr lang="fr-FR" altLang="fr-FR" b="1" dirty="0" err="1">
                <a:solidFill>
                  <a:srgbClr val="0070C0"/>
                </a:solidFill>
                <a:cs typeface="Times New Roman" panose="02020603050405020304" pitchFamily="18" charset="0"/>
              </a:rPr>
              <a:t>Alumni</a:t>
            </a:r>
            <a:r>
              <a:rPr lang="fr-FR" altLang="fr-FR" b="1" dirty="0">
                <a:solidFill>
                  <a:srgbClr val="0070C0"/>
                </a:solidFill>
                <a:cs typeface="Times New Roman" panose="02020603050405020304" pitchFamily="18" charset="0"/>
              </a:rPr>
              <a:t> network</a:t>
            </a:r>
          </a:p>
        </p:txBody>
      </p:sp>
    </p:spTree>
    <p:extLst>
      <p:ext uri="{BB962C8B-B14F-4D97-AF65-F5344CB8AC3E}">
        <p14:creationId xmlns:p14="http://schemas.microsoft.com/office/powerpoint/2010/main" val="18498656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691680" y="2348880"/>
            <a:ext cx="5688632" cy="735586"/>
          </a:xfrm>
          <a:prstGeom prst="rect">
            <a:avLst/>
          </a:prstGeom>
          <a:noFill/>
        </p:spPr>
        <p:txBody>
          <a:bodyPr wrap="square" rtlCol="0">
            <a:spAutoFit/>
          </a:bodyPr>
          <a:lstStyle/>
          <a:p>
            <a:pPr algn="ctr"/>
            <a:r>
              <a:rPr lang="fr-FR" sz="4400" dirty="0">
                <a:solidFill>
                  <a:schemeClr val="tx1"/>
                </a:solidFill>
              </a:rPr>
              <a:t>Questions?</a:t>
            </a:r>
          </a:p>
        </p:txBody>
      </p:sp>
      <p:pic>
        <p:nvPicPr>
          <p:cNvPr id="3" name="Imag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9" y="371128"/>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2673" y="54013"/>
            <a:ext cx="3231327" cy="9267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4071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143570"/>
            <a:ext cx="3901104" cy="11945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Image 5"/>
          <p:cNvPicPr>
            <a:picLocks noChangeAspect="1"/>
          </p:cNvPicPr>
          <p:nvPr/>
        </p:nvPicPr>
        <p:blipFill>
          <a:blip r:embed="rId4"/>
          <a:srcRect/>
          <a:stretch>
            <a:fillRect/>
          </a:stretch>
        </p:blipFill>
        <p:spPr bwMode="auto">
          <a:xfrm>
            <a:off x="323528" y="332656"/>
            <a:ext cx="1763713" cy="609600"/>
          </a:xfrm>
          <a:prstGeom prst="rect">
            <a:avLst/>
          </a:prstGeom>
          <a:noFill/>
          <a:ln w="9525">
            <a:noFill/>
            <a:miter lim="800000"/>
            <a:headEnd/>
            <a:tailEnd/>
          </a:ln>
        </p:spPr>
      </p:pic>
      <p:sp>
        <p:nvSpPr>
          <p:cNvPr id="4" name="Rectangle 3"/>
          <p:cNvSpPr/>
          <p:nvPr/>
        </p:nvSpPr>
        <p:spPr>
          <a:xfrm>
            <a:off x="42389" y="4959235"/>
            <a:ext cx="3796232" cy="443198"/>
          </a:xfrm>
          <a:prstGeom prst="rect">
            <a:avLst/>
          </a:prstGeom>
        </p:spPr>
        <p:txBody>
          <a:bodyPr wrap="none">
            <a:spAutoFit/>
          </a:bodyPr>
          <a:lstStyle/>
          <a:p>
            <a:r>
              <a:rPr lang="fr-FR" b="1" dirty="0">
                <a:solidFill>
                  <a:srgbClr val="000000"/>
                </a:solidFill>
                <a:ea typeface="Arial Unicode MS" pitchFamily="-83" charset="0"/>
                <a:cs typeface="Arial Unicode MS" pitchFamily="-83" charset="0"/>
              </a:rPr>
              <a:t>web site</a:t>
            </a:r>
            <a:r>
              <a:rPr lang="fr-FR" dirty="0">
                <a:solidFill>
                  <a:srgbClr val="000000"/>
                </a:solidFill>
                <a:ea typeface="Arial Unicode MS" pitchFamily="-83" charset="0"/>
                <a:cs typeface="Arial Unicode MS" pitchFamily="-83" charset="0"/>
              </a:rPr>
              <a:t>: </a:t>
            </a:r>
            <a:r>
              <a:rPr lang="fr-FR" dirty="0">
                <a:solidFill>
                  <a:srgbClr val="FF0000"/>
                </a:solidFill>
                <a:ea typeface="Arial Unicode MS" pitchFamily="-83" charset="0"/>
                <a:cs typeface="Arial Unicode MS" pitchFamily="-83" charset="0"/>
              </a:rPr>
              <a:t>https://spim.ubfc.fr </a:t>
            </a:r>
            <a:endParaRPr lang="fr-FR" dirty="0"/>
          </a:p>
        </p:txBody>
      </p:sp>
      <p:sp>
        <p:nvSpPr>
          <p:cNvPr id="5" name="Rectangle 4"/>
          <p:cNvSpPr/>
          <p:nvPr/>
        </p:nvSpPr>
        <p:spPr>
          <a:xfrm>
            <a:off x="-252536" y="6414802"/>
            <a:ext cx="7639744" cy="443198"/>
          </a:xfrm>
          <a:prstGeom prst="rect">
            <a:avLst/>
          </a:prstGeom>
        </p:spPr>
        <p:txBody>
          <a:bodyPr wrap="square">
            <a:spAutoFit/>
          </a:bodyPr>
          <a:lstStyle/>
          <a:p>
            <a:pPr algn="ctr"/>
            <a:r>
              <a:rPr lang="fr-FR" b="1" dirty="0">
                <a:solidFill>
                  <a:schemeClr val="tx1"/>
                </a:solidFill>
              </a:rPr>
              <a:t>LinkedIn page </a:t>
            </a:r>
            <a:r>
              <a:rPr lang="fr-FR" sz="2000" b="1" dirty="0">
                <a:solidFill>
                  <a:schemeClr val="tx1">
                    <a:lumMod val="50000"/>
                    <a:lumOff val="50000"/>
                  </a:schemeClr>
                </a:solidFill>
              </a:rPr>
              <a:t>https://fr.linkedin.com › ed-spim-60976b133</a:t>
            </a:r>
            <a:endParaRPr lang="fr-FR" sz="2000" b="1" dirty="0">
              <a:solidFill>
                <a:schemeClr val="tx1">
                  <a:lumMod val="50000"/>
                  <a:lumOff val="50000"/>
                </a:schemeClr>
              </a:solidFill>
              <a:ea typeface="Arial Unicode MS" pitchFamily="-83" charset="0"/>
              <a:cs typeface="Arial Unicode MS" pitchFamily="-83" charset="0"/>
            </a:endParaRPr>
          </a:p>
        </p:txBody>
      </p:sp>
      <p:pic>
        <p:nvPicPr>
          <p:cNvPr id="6" name="Image 5"/>
          <p:cNvPicPr>
            <a:picLocks noChangeAspect="1"/>
          </p:cNvPicPr>
          <p:nvPr/>
        </p:nvPicPr>
        <p:blipFill>
          <a:blip r:embed="rId5"/>
          <a:stretch>
            <a:fillRect/>
          </a:stretch>
        </p:blipFill>
        <p:spPr>
          <a:xfrm>
            <a:off x="3818662" y="3804222"/>
            <a:ext cx="5237321" cy="2360295"/>
          </a:xfrm>
          <a:prstGeom prst="rect">
            <a:avLst/>
          </a:prstGeom>
        </p:spPr>
      </p:pic>
      <p:pic>
        <p:nvPicPr>
          <p:cNvPr id="7" name="Image 6"/>
          <p:cNvPicPr>
            <a:picLocks noChangeAspect="1"/>
          </p:cNvPicPr>
          <p:nvPr/>
        </p:nvPicPr>
        <p:blipFill>
          <a:blip r:embed="rId6"/>
          <a:stretch>
            <a:fillRect/>
          </a:stretch>
        </p:blipFill>
        <p:spPr>
          <a:xfrm>
            <a:off x="62348" y="1615916"/>
            <a:ext cx="5227320" cy="2346960"/>
          </a:xfrm>
          <a:prstGeom prst="rect">
            <a:avLst/>
          </a:prstGeom>
        </p:spPr>
      </p:pic>
    </p:spTree>
    <p:extLst>
      <p:ext uri="{BB962C8B-B14F-4D97-AF65-F5344CB8AC3E}">
        <p14:creationId xmlns:p14="http://schemas.microsoft.com/office/powerpoint/2010/main" val="31834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19"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B65F474-1A95-EC45-9CF6-EF5A8DA65FC7}"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en-GB" dirty="0"/>
          </a:p>
        </p:txBody>
      </p:sp>
      <p:sp>
        <p:nvSpPr>
          <p:cNvPr id="21"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23" name="Rectangle 2"/>
          <p:cNvSpPr>
            <a:spLocks noChangeArrowheads="1"/>
          </p:cNvSpPr>
          <p:nvPr/>
        </p:nvSpPr>
        <p:spPr bwMode="auto">
          <a:xfrm>
            <a:off x="0" y="4741863"/>
            <a:ext cx="9144000" cy="1587"/>
          </a:xfrm>
          <a:prstGeom prst="rect">
            <a:avLst/>
          </a:prstGeom>
          <a:noFill/>
          <a:ln w="9525">
            <a:noFill/>
            <a:round/>
            <a:headEnd/>
            <a:tailEnd/>
          </a:ln>
        </p:spPr>
        <p:txBody>
          <a:bodyPr wrap="none" anchor="ctr">
            <a:prstTxWarp prst="textNoShape">
              <a:avLst/>
            </a:prstTxWarp>
          </a:bodyPr>
          <a:lstStyle/>
          <a:p>
            <a:endParaRPr lang="fr-FR"/>
          </a:p>
        </p:txBody>
      </p:sp>
      <p:sp>
        <p:nvSpPr>
          <p:cNvPr id="6" name="Text Box 1"/>
          <p:cNvSpPr txBox="1">
            <a:spLocks noChangeArrowheads="1"/>
          </p:cNvSpPr>
          <p:nvPr/>
        </p:nvSpPr>
        <p:spPr bwMode="auto">
          <a:xfrm>
            <a:off x="1475656" y="28674"/>
            <a:ext cx="6843713" cy="808038"/>
          </a:xfrm>
          <a:prstGeom prst="rect">
            <a:avLst/>
          </a:prstGeom>
          <a:noFill/>
          <a:ln w="9525">
            <a:noFill/>
            <a:round/>
            <a:headEnd/>
            <a:tailEnd/>
          </a:ln>
        </p:spPr>
        <p:txBody>
          <a:bodyPr lIns="90000" tIns="46800" rIns="90000" bIns="46800" anchor="ctr">
            <a:prstTxWarp prst="textNoShape">
              <a:avLst/>
            </a:prstTxWarp>
          </a:bodyPr>
          <a:lstStyle/>
          <a:p>
            <a:pPr algn="ctr">
              <a:buClr>
                <a:srgbClr val="CC0000"/>
              </a:buClr>
              <a:buFont typeface="Arial" pitchFamily="-83"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70C0"/>
                </a:solidFill>
                <a:ea typeface="Arial Unicode MS" pitchFamily="-83" charset="0"/>
                <a:cs typeface="Arial Unicode MS" pitchFamily="-83" charset="0"/>
              </a:rPr>
              <a:t>What is your PhD graduate school ?</a:t>
            </a:r>
          </a:p>
        </p:txBody>
      </p:sp>
      <p:sp>
        <p:nvSpPr>
          <p:cNvPr id="7" name="Text Box 1"/>
          <p:cNvSpPr txBox="1">
            <a:spLocks noChangeArrowheads="1"/>
          </p:cNvSpPr>
          <p:nvPr/>
        </p:nvSpPr>
        <p:spPr bwMode="auto">
          <a:xfrm>
            <a:off x="1380120" y="491516"/>
            <a:ext cx="6843713" cy="808038"/>
          </a:xfrm>
          <a:prstGeom prst="rect">
            <a:avLst/>
          </a:prstGeom>
          <a:noFill/>
          <a:ln w="9525">
            <a:noFill/>
            <a:round/>
            <a:headEnd/>
            <a:tailEnd/>
          </a:ln>
        </p:spPr>
        <p:txBody>
          <a:bodyPr lIns="90000" tIns="46800" rIns="90000" bIns="46800" anchor="ctr">
            <a:prstTxWarp prst="textNoShape">
              <a:avLst/>
            </a:prstTxWarp>
          </a:bodyPr>
          <a:lstStyle/>
          <a:p>
            <a:pPr algn="ctr">
              <a:buClr>
                <a:srgbClr val="CC0000"/>
              </a:buClr>
              <a:buFont typeface="Arial" pitchFamily="-83"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70C0"/>
                </a:solidFill>
                <a:ea typeface="Arial Unicode MS" pitchFamily="-83" charset="0"/>
                <a:cs typeface="Arial Unicode MS" pitchFamily="-83" charset="0"/>
              </a:rPr>
              <a:t>Governance</a:t>
            </a:r>
          </a:p>
        </p:txBody>
      </p:sp>
      <p:sp>
        <p:nvSpPr>
          <p:cNvPr id="8" name="Text Box 1"/>
          <p:cNvSpPr txBox="1">
            <a:spLocks noChangeArrowheads="1"/>
          </p:cNvSpPr>
          <p:nvPr/>
        </p:nvSpPr>
        <p:spPr bwMode="auto">
          <a:xfrm>
            <a:off x="35496" y="943000"/>
            <a:ext cx="8924925"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0"/>
                <a:cs typeface="Arial" charset="0"/>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9pPr>
          </a:lstStyle>
          <a:p>
            <a:pPr eaLnBrk="1" hangingPunct="1">
              <a:buClr>
                <a:srgbClr val="FF0000"/>
              </a:buClr>
              <a:buFont typeface="Arial" charset="0"/>
              <a:buNone/>
            </a:pPr>
            <a:r>
              <a:rPr lang="en-GB" sz="2000" b="1" dirty="0">
                <a:solidFill>
                  <a:srgbClr val="002060"/>
                </a:solidFill>
                <a:latin typeface="Times New Roman" panose="02020603050405020304" pitchFamily="18" charset="0"/>
                <a:cs typeface="Times New Roman" panose="02020603050405020304" pitchFamily="18" charset="0"/>
              </a:rPr>
              <a:t>Director (Th. </a:t>
            </a:r>
            <a:r>
              <a:rPr lang="en-GB" sz="2000" b="1" dirty="0" err="1">
                <a:solidFill>
                  <a:srgbClr val="002060"/>
                </a:solidFill>
                <a:latin typeface="Times New Roman" panose="02020603050405020304" pitchFamily="18" charset="0"/>
                <a:cs typeface="Times New Roman" panose="02020603050405020304" pitchFamily="18" charset="0"/>
              </a:rPr>
              <a:t>Leblois</a:t>
            </a:r>
            <a:r>
              <a:rPr lang="en-GB" sz="2000" b="1" dirty="0">
                <a:solidFill>
                  <a:srgbClr val="002060"/>
                </a:solidFill>
                <a:latin typeface="Times New Roman" panose="02020603050405020304" pitchFamily="18" charset="0"/>
                <a:cs typeface="Times New Roman" panose="02020603050405020304" pitchFamily="18" charset="0"/>
              </a:rPr>
              <a:t>) and one Deputy Director (P. </a:t>
            </a:r>
            <a:r>
              <a:rPr lang="en-GB" sz="2000" b="1" dirty="0" err="1">
                <a:solidFill>
                  <a:srgbClr val="002060"/>
                </a:solidFill>
                <a:latin typeface="Times New Roman" panose="02020603050405020304" pitchFamily="18" charset="0"/>
                <a:cs typeface="Times New Roman" panose="02020603050405020304" pitchFamily="18" charset="0"/>
              </a:rPr>
              <a:t>Marquié</a:t>
            </a:r>
            <a:r>
              <a:rPr lang="en-GB" sz="2000" b="1" dirty="0">
                <a:solidFill>
                  <a:srgbClr val="002060"/>
                </a:solidFill>
                <a:latin typeface="Times New Roman" panose="02020603050405020304" pitchFamily="18" charset="0"/>
                <a:cs typeface="Times New Roman" panose="02020603050405020304" pitchFamily="18" charset="0"/>
              </a:rPr>
              <a:t>) </a:t>
            </a:r>
          </a:p>
        </p:txBody>
      </p:sp>
      <p:sp>
        <p:nvSpPr>
          <p:cNvPr id="9" name="Text Box 1"/>
          <p:cNvSpPr txBox="1">
            <a:spLocks noChangeArrowheads="1"/>
          </p:cNvSpPr>
          <p:nvPr/>
        </p:nvSpPr>
        <p:spPr bwMode="auto">
          <a:xfrm>
            <a:off x="39563" y="1303040"/>
            <a:ext cx="8924925"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0"/>
                <a:cs typeface="Arial" charset="0"/>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9pPr>
          </a:lstStyle>
          <a:p>
            <a:pPr eaLnBrk="1" hangingPunct="1">
              <a:buClr>
                <a:srgbClr val="FF0000"/>
              </a:buClr>
              <a:buFont typeface="Arial" charset="0"/>
              <a:buNone/>
            </a:pPr>
            <a:r>
              <a:rPr lang="en-GB" sz="2000" b="1" dirty="0">
                <a:solidFill>
                  <a:srgbClr val="002060"/>
                </a:solidFill>
                <a:latin typeface="Times New Roman" panose="02020603050405020304" pitchFamily="18" charset="0"/>
                <a:cs typeface="Times New Roman" panose="02020603050405020304" pitchFamily="18" charset="0"/>
              </a:rPr>
              <a:t>SPIM doctoral school board: 25 members</a:t>
            </a:r>
          </a:p>
        </p:txBody>
      </p:sp>
      <p:sp>
        <p:nvSpPr>
          <p:cNvPr id="10" name="ZoneTexte 6"/>
          <p:cNvSpPr txBox="1">
            <a:spLocks noChangeArrowheads="1"/>
          </p:cNvSpPr>
          <p:nvPr/>
        </p:nvSpPr>
        <p:spPr bwMode="auto">
          <a:xfrm>
            <a:off x="152400" y="1762335"/>
            <a:ext cx="8839200" cy="41857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Arial" charset="0"/>
                <a:ea typeface="ＭＳ Ｐゴシック" charset="0"/>
                <a:cs typeface="Arial" charset="0"/>
              </a:defRPr>
            </a:lvl1pPr>
            <a:lvl2pPr marL="37931725" indent="-37474525" eaLnBrk="0" hangingPunct="0">
              <a:defRPr sz="2400">
                <a:solidFill>
                  <a:schemeClr val="bg1"/>
                </a:solidFill>
                <a:latin typeface="Arial" charset="0"/>
                <a:ea typeface="Arial" charset="0"/>
                <a:cs typeface="Arial" charset="0"/>
              </a:defRPr>
            </a:lvl2pPr>
            <a:lvl3pPr eaLnBrk="0" hangingPunct="0">
              <a:defRPr sz="2400">
                <a:solidFill>
                  <a:schemeClr val="bg1"/>
                </a:solidFill>
                <a:latin typeface="Arial" charset="0"/>
                <a:ea typeface="Arial" charset="0"/>
                <a:cs typeface="Arial" charset="0"/>
              </a:defRPr>
            </a:lvl3pPr>
            <a:lvl4pPr eaLnBrk="0" hangingPunct="0">
              <a:defRPr sz="2400">
                <a:solidFill>
                  <a:schemeClr val="bg1"/>
                </a:solidFill>
                <a:latin typeface="Arial" charset="0"/>
                <a:ea typeface="Arial" charset="0"/>
                <a:cs typeface="Arial" charset="0"/>
              </a:defRPr>
            </a:lvl4pPr>
            <a:lvl5pPr eaLnBrk="0" hangingPunct="0">
              <a:defRPr sz="2400">
                <a:solidFill>
                  <a:schemeClr val="bg1"/>
                </a:solidFill>
                <a:latin typeface="Arial" charset="0"/>
                <a:ea typeface="Arial" charset="0"/>
                <a:cs typeface="Arial" charset="0"/>
              </a:defRPr>
            </a:lvl5pPr>
            <a:lvl6pPr marL="457200" eaLnBrk="0" fontAlgn="base" hangingPunct="0">
              <a:spcBef>
                <a:spcPct val="0"/>
              </a:spcBef>
              <a:spcAft>
                <a:spcPct val="0"/>
              </a:spcAft>
              <a:defRPr sz="2400">
                <a:solidFill>
                  <a:schemeClr val="bg1"/>
                </a:solidFill>
                <a:latin typeface="Arial" charset="0"/>
                <a:ea typeface="Arial" charset="0"/>
                <a:cs typeface="Arial" charset="0"/>
              </a:defRPr>
            </a:lvl6pPr>
            <a:lvl7pPr marL="914400" eaLnBrk="0" fontAlgn="base" hangingPunct="0">
              <a:spcBef>
                <a:spcPct val="0"/>
              </a:spcBef>
              <a:spcAft>
                <a:spcPct val="0"/>
              </a:spcAft>
              <a:defRPr sz="2400">
                <a:solidFill>
                  <a:schemeClr val="bg1"/>
                </a:solidFill>
                <a:latin typeface="Arial" charset="0"/>
                <a:ea typeface="Arial" charset="0"/>
                <a:cs typeface="Arial" charset="0"/>
              </a:defRPr>
            </a:lvl7pPr>
            <a:lvl8pPr marL="1371600" eaLnBrk="0" fontAlgn="base" hangingPunct="0">
              <a:spcBef>
                <a:spcPct val="0"/>
              </a:spcBef>
              <a:spcAft>
                <a:spcPct val="0"/>
              </a:spcAft>
              <a:defRPr sz="2400">
                <a:solidFill>
                  <a:schemeClr val="bg1"/>
                </a:solidFill>
                <a:latin typeface="Arial" charset="0"/>
                <a:ea typeface="Arial" charset="0"/>
                <a:cs typeface="Arial" charset="0"/>
              </a:defRPr>
            </a:lvl8pPr>
            <a:lvl9pPr marL="1828800" eaLnBrk="0" fontAlgn="base" hangingPunct="0">
              <a:spcBef>
                <a:spcPct val="0"/>
              </a:spcBef>
              <a:spcAft>
                <a:spcPct val="0"/>
              </a:spcAft>
              <a:defRPr sz="2400">
                <a:solidFill>
                  <a:schemeClr val="bg1"/>
                </a:solidFill>
                <a:latin typeface="Arial" charset="0"/>
                <a:ea typeface="Arial" charset="0"/>
                <a:cs typeface="Arial" charset="0"/>
              </a:defRPr>
            </a:lvl9pPr>
          </a:lstStyle>
          <a:p>
            <a:pPr eaLnBrk="1" hangingPunct="1"/>
            <a:r>
              <a:rPr lang="fr-FR" sz="1800" i="1" dirty="0">
                <a:solidFill>
                  <a:srgbClr val="002060"/>
                </a:solidFill>
                <a:latin typeface="Times New Roman" panose="02020603050405020304" pitchFamily="18" charset="0"/>
                <a:cs typeface="Times New Roman" panose="02020603050405020304" pitchFamily="18" charset="0"/>
              </a:rPr>
              <a:t>First part (institutions and </a:t>
            </a:r>
            <a:r>
              <a:rPr lang="fr-FR" sz="1800" i="1" dirty="0" err="1">
                <a:solidFill>
                  <a:srgbClr val="002060"/>
                </a:solidFill>
                <a:latin typeface="Times New Roman" panose="02020603050405020304" pitchFamily="18" charset="0"/>
                <a:cs typeface="Times New Roman" panose="02020603050405020304" pitchFamily="18" charset="0"/>
              </a:rPr>
              <a:t>research</a:t>
            </a:r>
            <a:r>
              <a:rPr lang="fr-FR" sz="1800" i="1" dirty="0">
                <a:solidFill>
                  <a:srgbClr val="002060"/>
                </a:solidFill>
                <a:latin typeface="Times New Roman" panose="02020603050405020304" pitchFamily="18" charset="0"/>
                <a:cs typeface="Times New Roman" panose="02020603050405020304" pitchFamily="18" charset="0"/>
              </a:rPr>
              <a:t> </a:t>
            </a:r>
            <a:r>
              <a:rPr lang="fr-FR" sz="1800" i="1" dirty="0" err="1">
                <a:solidFill>
                  <a:srgbClr val="002060"/>
                </a:solidFill>
                <a:latin typeface="Times New Roman" panose="02020603050405020304" pitchFamily="18" charset="0"/>
                <a:cs typeface="Times New Roman" panose="02020603050405020304" pitchFamily="18" charset="0"/>
              </a:rPr>
              <a:t>units</a:t>
            </a:r>
            <a:r>
              <a:rPr lang="fr-FR" sz="1800" i="1" dirty="0">
                <a:solidFill>
                  <a:srgbClr val="002060"/>
                </a:solidFill>
                <a:latin typeface="Times New Roman" panose="02020603050405020304" pitchFamily="18" charset="0"/>
                <a:cs typeface="Times New Roman" panose="02020603050405020304" pitchFamily="18" charset="0"/>
              </a:rPr>
              <a:t>): 13 + 2 </a:t>
            </a:r>
          </a:p>
          <a:p>
            <a:pPr eaLnBrk="1" hangingPunct="1"/>
            <a:r>
              <a:rPr lang="fr-FR" sz="1800" dirty="0">
                <a:solidFill>
                  <a:srgbClr val="002060"/>
                </a:solidFill>
                <a:latin typeface="Times New Roman" panose="02020603050405020304" pitchFamily="18" charset="0"/>
                <a:cs typeface="Times New Roman" panose="02020603050405020304" pitchFamily="18" charset="0"/>
              </a:rPr>
              <a:t>FEMTO-ST: 7 </a:t>
            </a:r>
            <a:r>
              <a:rPr lang="fr-FR" sz="1800" dirty="0" err="1">
                <a:solidFill>
                  <a:srgbClr val="002060"/>
                </a:solidFill>
                <a:latin typeface="Times New Roman" panose="02020603050405020304" pitchFamily="18" charset="0"/>
                <a:cs typeface="Times New Roman" panose="02020603050405020304" pitchFamily="18" charset="0"/>
              </a:rPr>
              <a:t>representatives</a:t>
            </a:r>
            <a:r>
              <a:rPr lang="fr-FR" sz="1800" dirty="0">
                <a:solidFill>
                  <a:srgbClr val="002060"/>
                </a:solidFill>
                <a:latin typeface="Times New Roman" panose="02020603050405020304" pitchFamily="18" charset="0"/>
                <a:cs typeface="Times New Roman" panose="02020603050405020304" pitchFamily="18" charset="0"/>
              </a:rPr>
              <a:t> (1 </a:t>
            </a:r>
            <a:r>
              <a:rPr lang="fr-FR" sz="1800" dirty="0" err="1">
                <a:solidFill>
                  <a:srgbClr val="002060"/>
                </a:solidFill>
                <a:latin typeface="Times New Roman" panose="02020603050405020304" pitchFamily="18" charset="0"/>
                <a:cs typeface="Times New Roman" panose="02020603050405020304" pitchFamily="18" charset="0"/>
              </a:rPr>
              <a:t>representative</a:t>
            </a:r>
            <a:r>
              <a:rPr lang="fr-FR" sz="1800" dirty="0">
                <a:solidFill>
                  <a:srgbClr val="002060"/>
                </a:solidFill>
                <a:latin typeface="Times New Roman" panose="02020603050405020304" pitchFamily="18" charset="0"/>
                <a:cs typeface="Times New Roman" panose="02020603050405020304" pitchFamily="18" charset="0"/>
              </a:rPr>
              <a:t> </a:t>
            </a:r>
            <a:r>
              <a:rPr lang="fr-FR" sz="1800" dirty="0" err="1">
                <a:solidFill>
                  <a:srgbClr val="002060"/>
                </a:solidFill>
                <a:latin typeface="Times New Roman" panose="02020603050405020304" pitchFamily="18" charset="0"/>
                <a:cs typeface="Times New Roman" panose="02020603050405020304" pitchFamily="18" charset="0"/>
              </a:rPr>
              <a:t>from</a:t>
            </a:r>
            <a:r>
              <a:rPr lang="fr-FR" sz="1800" dirty="0">
                <a:solidFill>
                  <a:srgbClr val="002060"/>
                </a:solidFill>
                <a:latin typeface="Times New Roman" panose="02020603050405020304" pitchFamily="18" charset="0"/>
                <a:cs typeface="Times New Roman" panose="02020603050405020304" pitchFamily="18" charset="0"/>
              </a:rPr>
              <a:t> </a:t>
            </a:r>
            <a:r>
              <a:rPr lang="fr-FR" sz="1800" dirty="0" err="1">
                <a:solidFill>
                  <a:srgbClr val="002060"/>
                </a:solidFill>
                <a:latin typeface="Times New Roman" panose="02020603050405020304" pitchFamily="18" charset="0"/>
                <a:cs typeface="Times New Roman" panose="02020603050405020304" pitchFamily="18" charset="0"/>
              </a:rPr>
              <a:t>each</a:t>
            </a:r>
            <a:r>
              <a:rPr lang="fr-FR" sz="1800" dirty="0">
                <a:solidFill>
                  <a:srgbClr val="002060"/>
                </a:solidFill>
                <a:latin typeface="Times New Roman" panose="02020603050405020304" pitchFamily="18" charset="0"/>
                <a:cs typeface="Times New Roman" panose="02020603050405020304" pitchFamily="18" charset="0"/>
              </a:rPr>
              <a:t> </a:t>
            </a:r>
            <a:r>
              <a:rPr lang="fr-FR" sz="1800" dirty="0" err="1">
                <a:solidFill>
                  <a:srgbClr val="002060"/>
                </a:solidFill>
                <a:latin typeface="Times New Roman" panose="02020603050405020304" pitchFamily="18" charset="0"/>
                <a:cs typeface="Times New Roman" panose="02020603050405020304" pitchFamily="18" charset="0"/>
              </a:rPr>
              <a:t>department</a:t>
            </a:r>
            <a:r>
              <a:rPr lang="fr-FR" sz="1800" dirty="0">
                <a:solidFill>
                  <a:srgbClr val="002060"/>
                </a:solidFill>
                <a:latin typeface="Times New Roman" panose="02020603050405020304" pitchFamily="18" charset="0"/>
                <a:cs typeface="Times New Roman" panose="02020603050405020304" pitchFamily="18" charset="0"/>
              </a:rPr>
              <a:t>) + 1 </a:t>
            </a:r>
            <a:r>
              <a:rPr lang="fr-FR" sz="1800" dirty="0" err="1">
                <a:solidFill>
                  <a:srgbClr val="002060"/>
                </a:solidFill>
                <a:latin typeface="Times New Roman" panose="02020603050405020304" pitchFamily="18" charset="0"/>
                <a:cs typeface="Times New Roman" panose="02020603050405020304" pitchFamily="18" charset="0"/>
              </a:rPr>
              <a:t>Ing</a:t>
            </a:r>
            <a:r>
              <a:rPr lang="fr-FR" sz="1800" dirty="0">
                <a:solidFill>
                  <a:srgbClr val="002060"/>
                </a:solidFill>
                <a:latin typeface="Times New Roman" panose="02020603050405020304" pitchFamily="18" charset="0"/>
                <a:cs typeface="Times New Roman" panose="02020603050405020304" pitchFamily="18" charset="0"/>
              </a:rPr>
              <a:t>, </a:t>
            </a:r>
          </a:p>
          <a:p>
            <a:pPr eaLnBrk="1" hangingPunct="1"/>
            <a:r>
              <a:rPr lang="fr-FR" sz="1800" dirty="0" err="1">
                <a:solidFill>
                  <a:srgbClr val="002060"/>
                </a:solidFill>
                <a:latin typeface="Times New Roman" panose="02020603050405020304" pitchFamily="18" charset="0"/>
                <a:cs typeface="Times New Roman" panose="02020603050405020304" pitchFamily="18" charset="0"/>
              </a:rPr>
              <a:t>ImViA</a:t>
            </a:r>
            <a:r>
              <a:rPr lang="fr-FR" sz="1800" dirty="0">
                <a:solidFill>
                  <a:srgbClr val="002060"/>
                </a:solidFill>
                <a:latin typeface="Times New Roman" panose="02020603050405020304" pitchFamily="18" charset="0"/>
                <a:cs typeface="Times New Roman" panose="02020603050405020304" pitchFamily="18" charset="0"/>
              </a:rPr>
              <a:t>: 1 + 1 </a:t>
            </a:r>
            <a:r>
              <a:rPr lang="fr-FR" sz="1800" dirty="0" err="1">
                <a:solidFill>
                  <a:srgbClr val="002060"/>
                </a:solidFill>
                <a:latin typeface="Times New Roman" panose="02020603050405020304" pitchFamily="18" charset="0"/>
                <a:cs typeface="Times New Roman" panose="02020603050405020304" pitchFamily="18" charset="0"/>
              </a:rPr>
              <a:t>Ing</a:t>
            </a:r>
            <a:r>
              <a:rPr lang="fr-FR" sz="1800" dirty="0">
                <a:solidFill>
                  <a:srgbClr val="002060"/>
                </a:solidFill>
                <a:latin typeface="Times New Roman" panose="02020603050405020304" pitchFamily="18" charset="0"/>
                <a:cs typeface="Times New Roman" panose="02020603050405020304" pitchFamily="18" charset="0"/>
              </a:rPr>
              <a:t>, CIAD: 1, LIB: 1</a:t>
            </a:r>
          </a:p>
          <a:p>
            <a:pPr eaLnBrk="1" hangingPunct="1"/>
            <a:r>
              <a:rPr lang="fr-FR" sz="1800" dirty="0">
                <a:solidFill>
                  <a:srgbClr val="002060"/>
                </a:solidFill>
                <a:latin typeface="Times New Roman" panose="02020603050405020304" pitchFamily="18" charset="0"/>
                <a:cs typeface="Times New Roman" panose="02020603050405020304" pitchFamily="18" charset="0"/>
              </a:rPr>
              <a:t>DRIVE: 1 </a:t>
            </a:r>
          </a:p>
          <a:p>
            <a:pPr eaLnBrk="1" hangingPunct="1"/>
            <a:r>
              <a:rPr lang="fr-FR" sz="1800" dirty="0" err="1">
                <a:solidFill>
                  <a:srgbClr val="002060"/>
                </a:solidFill>
                <a:latin typeface="Times New Roman" panose="02020603050405020304" pitchFamily="18" charset="0"/>
                <a:cs typeface="Times New Roman" panose="02020603050405020304" pitchFamily="18" charset="0"/>
              </a:rPr>
              <a:t>Nanomedecine</a:t>
            </a:r>
            <a:r>
              <a:rPr lang="fr-FR" sz="1800" dirty="0">
                <a:solidFill>
                  <a:srgbClr val="002060"/>
                </a:solidFill>
                <a:latin typeface="Times New Roman" panose="02020603050405020304" pitchFamily="18" charset="0"/>
                <a:cs typeface="Times New Roman" panose="02020603050405020304" pitchFamily="18" charset="0"/>
              </a:rPr>
              <a:t> </a:t>
            </a:r>
            <a:r>
              <a:rPr lang="fr-FR" sz="1800" dirty="0" err="1">
                <a:solidFill>
                  <a:srgbClr val="002060"/>
                </a:solidFill>
                <a:latin typeface="Times New Roman" panose="02020603050405020304" pitchFamily="18" charset="0"/>
                <a:cs typeface="Times New Roman" panose="02020603050405020304" pitchFamily="18" charset="0"/>
              </a:rPr>
              <a:t>Lab</a:t>
            </a:r>
            <a:r>
              <a:rPr lang="fr-FR" sz="1800" dirty="0">
                <a:solidFill>
                  <a:srgbClr val="002060"/>
                </a:solidFill>
                <a:latin typeface="Times New Roman" panose="02020603050405020304" pitchFamily="18" charset="0"/>
                <a:cs typeface="Times New Roman" panose="02020603050405020304" pitchFamily="18" charset="0"/>
              </a:rPr>
              <a:t> : 1</a:t>
            </a:r>
          </a:p>
          <a:p>
            <a:pPr eaLnBrk="1" hangingPunct="1"/>
            <a:r>
              <a:rPr lang="fr-FR" sz="1800" dirty="0">
                <a:solidFill>
                  <a:srgbClr val="002060"/>
                </a:solidFill>
                <a:latin typeface="Times New Roman" panose="02020603050405020304" pitchFamily="18" charset="0"/>
                <a:cs typeface="Times New Roman" panose="02020603050405020304" pitchFamily="18" charset="0"/>
              </a:rPr>
              <a:t>ICB : 1</a:t>
            </a:r>
          </a:p>
          <a:p>
            <a:pPr eaLnBrk="1" hangingPunct="1"/>
            <a:r>
              <a:rPr lang="fr-FR" sz="1800" i="1" dirty="0">
                <a:solidFill>
                  <a:srgbClr val="002060"/>
                </a:solidFill>
                <a:latin typeface="Times New Roman" panose="02020603050405020304" pitchFamily="18" charset="0"/>
                <a:cs typeface="Times New Roman" panose="02020603050405020304" pitchFamily="18" charset="0"/>
              </a:rPr>
              <a:t>Second part: 10 </a:t>
            </a:r>
            <a:r>
              <a:rPr lang="fr-FR" sz="1800" i="1" dirty="0" err="1">
                <a:solidFill>
                  <a:srgbClr val="002060"/>
                </a:solidFill>
                <a:latin typeface="Times New Roman" panose="02020603050405020304" pitchFamily="18" charset="0"/>
                <a:cs typeface="Times New Roman" panose="02020603050405020304" pitchFamily="18" charset="0"/>
              </a:rPr>
              <a:t>members</a:t>
            </a:r>
            <a:r>
              <a:rPr lang="fr-FR" sz="1800" i="1" dirty="0">
                <a:solidFill>
                  <a:srgbClr val="002060"/>
                </a:solidFill>
                <a:latin typeface="Times New Roman" panose="02020603050405020304" pitchFamily="18" charset="0"/>
                <a:cs typeface="Times New Roman" panose="02020603050405020304" pitchFamily="18" charset="0"/>
              </a:rPr>
              <a:t> :</a:t>
            </a:r>
          </a:p>
          <a:p>
            <a:pPr eaLnBrk="1" hangingPunct="1"/>
            <a:r>
              <a:rPr lang="fr-FR" sz="1800" dirty="0">
                <a:solidFill>
                  <a:srgbClr val="002060"/>
                </a:solidFill>
                <a:latin typeface="Times New Roman" panose="02020603050405020304" pitchFamily="18" charset="0"/>
                <a:cs typeface="Times New Roman" panose="02020603050405020304" pitchFamily="18" charset="0"/>
              </a:rPr>
              <a:t>- </a:t>
            </a:r>
            <a:r>
              <a:rPr lang="fr-FR" sz="1800" b="1" dirty="0">
                <a:solidFill>
                  <a:srgbClr val="002060"/>
                </a:solidFill>
                <a:latin typeface="Times New Roman" panose="02020603050405020304" pitchFamily="18" charset="0"/>
                <a:cs typeface="Times New Roman" panose="02020603050405020304" pitchFamily="18" charset="0"/>
              </a:rPr>
              <a:t>5 PhD </a:t>
            </a:r>
            <a:r>
              <a:rPr lang="fr-FR" sz="1800" b="1" dirty="0" err="1">
                <a:solidFill>
                  <a:srgbClr val="002060"/>
                </a:solidFill>
                <a:latin typeface="Times New Roman" panose="02020603050405020304" pitchFamily="18" charset="0"/>
                <a:cs typeface="Times New Roman" panose="02020603050405020304" pitchFamily="18" charset="0"/>
              </a:rPr>
              <a:t>students</a:t>
            </a:r>
            <a:r>
              <a:rPr lang="fr-FR" sz="1800" b="1" dirty="0">
                <a:solidFill>
                  <a:srgbClr val="002060"/>
                </a:solidFill>
                <a:latin typeface="Times New Roman" panose="02020603050405020304" pitchFamily="18" charset="0"/>
                <a:cs typeface="Times New Roman" panose="02020603050405020304" pitchFamily="18" charset="0"/>
              </a:rPr>
              <a:t> </a:t>
            </a:r>
            <a:r>
              <a:rPr lang="fr-FR" sz="1800" b="1" dirty="0" err="1">
                <a:solidFill>
                  <a:srgbClr val="002060"/>
                </a:solidFill>
                <a:latin typeface="Times New Roman" panose="02020603050405020304" pitchFamily="18" charset="0"/>
                <a:cs typeface="Times New Roman" panose="02020603050405020304" pitchFamily="18" charset="0"/>
              </a:rPr>
              <a:t>elected</a:t>
            </a:r>
            <a:r>
              <a:rPr lang="fr-FR" sz="1800" b="1" dirty="0">
                <a:solidFill>
                  <a:srgbClr val="002060"/>
                </a:solidFill>
                <a:latin typeface="Times New Roman" panose="02020603050405020304" pitchFamily="18" charset="0"/>
                <a:cs typeface="Times New Roman" panose="02020603050405020304" pitchFamily="18" charset="0"/>
              </a:rPr>
              <a:t> </a:t>
            </a:r>
            <a:r>
              <a:rPr lang="fr-FR" sz="1800" b="1" dirty="0" err="1">
                <a:solidFill>
                  <a:srgbClr val="002060"/>
                </a:solidFill>
                <a:latin typeface="Times New Roman" panose="02020603050405020304" pitchFamily="18" charset="0"/>
                <a:cs typeface="Times New Roman" panose="02020603050405020304" pitchFamily="18" charset="0"/>
              </a:rPr>
              <a:t>with</a:t>
            </a:r>
            <a:r>
              <a:rPr lang="fr-FR" sz="1800" b="1" dirty="0">
                <a:solidFill>
                  <a:srgbClr val="002060"/>
                </a:solidFill>
                <a:latin typeface="Times New Roman" panose="02020603050405020304" pitchFamily="18" charset="0"/>
                <a:cs typeface="Times New Roman" panose="02020603050405020304" pitchFamily="18" charset="0"/>
              </a:rPr>
              <a:t> a key distribution (3 Besançon, 1 Dijon and 1 Belfort)</a:t>
            </a:r>
          </a:p>
          <a:p>
            <a:pPr eaLnBrk="1" hangingPunct="1"/>
            <a:r>
              <a:rPr lang="fr-FR" sz="1800" dirty="0">
                <a:solidFill>
                  <a:srgbClr val="002060"/>
                </a:solidFill>
                <a:latin typeface="Times New Roman" panose="02020603050405020304" pitchFamily="18" charset="0"/>
                <a:cs typeface="Times New Roman" panose="02020603050405020304" pitchFamily="18" charset="0"/>
              </a:rPr>
              <a:t>5 </a:t>
            </a:r>
            <a:r>
              <a:rPr lang="fr-FR" sz="1800" dirty="0" err="1">
                <a:solidFill>
                  <a:srgbClr val="002060"/>
                </a:solidFill>
                <a:latin typeface="Times New Roman" panose="02020603050405020304" pitchFamily="18" charset="0"/>
                <a:cs typeface="Times New Roman" panose="02020603050405020304" pitchFamily="18" charset="0"/>
              </a:rPr>
              <a:t>representatives</a:t>
            </a:r>
            <a:r>
              <a:rPr lang="fr-FR" sz="1800" dirty="0">
                <a:solidFill>
                  <a:srgbClr val="002060"/>
                </a:solidFill>
                <a:latin typeface="Times New Roman" panose="02020603050405020304" pitchFamily="18" charset="0"/>
                <a:cs typeface="Times New Roman" panose="02020603050405020304" pitchFamily="18" charset="0"/>
              </a:rPr>
              <a:t> </a:t>
            </a:r>
            <a:r>
              <a:rPr lang="fr-FR" sz="1800" dirty="0" err="1">
                <a:solidFill>
                  <a:srgbClr val="002060"/>
                </a:solidFill>
                <a:latin typeface="Times New Roman" panose="02020603050405020304" pitchFamily="18" charset="0"/>
                <a:cs typeface="Times New Roman" panose="02020603050405020304" pitchFamily="18" charset="0"/>
              </a:rPr>
              <a:t>from</a:t>
            </a:r>
            <a:r>
              <a:rPr lang="fr-FR" sz="1800" dirty="0">
                <a:solidFill>
                  <a:srgbClr val="002060"/>
                </a:solidFill>
                <a:latin typeface="Times New Roman" panose="02020603050405020304" pitchFamily="18" charset="0"/>
                <a:cs typeface="Times New Roman" panose="02020603050405020304" pitchFamily="18" charset="0"/>
              </a:rPr>
              <a:t> </a:t>
            </a:r>
            <a:r>
              <a:rPr lang="fr-FR" sz="1800" dirty="0" err="1">
                <a:solidFill>
                  <a:srgbClr val="002060"/>
                </a:solidFill>
                <a:latin typeface="Times New Roman" panose="02020603050405020304" pitchFamily="18" charset="0"/>
                <a:cs typeface="Times New Roman" panose="02020603050405020304" pitchFamily="18" charset="0"/>
              </a:rPr>
              <a:t>outside</a:t>
            </a:r>
            <a:r>
              <a:rPr lang="fr-FR" sz="1800" dirty="0">
                <a:solidFill>
                  <a:srgbClr val="002060"/>
                </a:solidFill>
                <a:latin typeface="Times New Roman" panose="02020603050405020304" pitchFamily="18" charset="0"/>
                <a:cs typeface="Times New Roman" panose="02020603050405020304" pitchFamily="18" charset="0"/>
              </a:rPr>
              <a:t> of Doctoral </a:t>
            </a:r>
            <a:r>
              <a:rPr lang="fr-FR" sz="1800" dirty="0" err="1">
                <a:solidFill>
                  <a:srgbClr val="002060"/>
                </a:solidFill>
                <a:latin typeface="Times New Roman" panose="02020603050405020304" pitchFamily="18" charset="0"/>
                <a:cs typeface="Times New Roman" panose="02020603050405020304" pitchFamily="18" charset="0"/>
              </a:rPr>
              <a:t>School</a:t>
            </a:r>
            <a:r>
              <a:rPr lang="fr-FR" sz="1800" dirty="0">
                <a:solidFill>
                  <a:srgbClr val="002060"/>
                </a:solidFill>
                <a:latin typeface="Times New Roman" panose="02020603050405020304" pitchFamily="18" charset="0"/>
                <a:cs typeface="Times New Roman" panose="02020603050405020304" pitchFamily="18" charset="0"/>
              </a:rPr>
              <a:t> (1 KIT, 1 BFC </a:t>
            </a:r>
            <a:r>
              <a:rPr lang="fr-FR" sz="1800" dirty="0" err="1">
                <a:solidFill>
                  <a:srgbClr val="002060"/>
                </a:solidFill>
                <a:latin typeface="Times New Roman" panose="02020603050405020304" pitchFamily="18" charset="0"/>
                <a:cs typeface="Times New Roman" panose="02020603050405020304" pitchFamily="18" charset="0"/>
              </a:rPr>
              <a:t>representative</a:t>
            </a:r>
            <a:r>
              <a:rPr lang="fr-FR" sz="1800" dirty="0">
                <a:solidFill>
                  <a:srgbClr val="002060"/>
                </a:solidFill>
                <a:latin typeface="Times New Roman" panose="02020603050405020304" pitchFamily="18" charset="0"/>
                <a:cs typeface="Times New Roman" panose="02020603050405020304" pitchFamily="18" charset="0"/>
              </a:rPr>
              <a:t>, 2 socio </a:t>
            </a:r>
            <a:r>
              <a:rPr lang="fr-FR" sz="1800" dirty="0" err="1">
                <a:solidFill>
                  <a:srgbClr val="002060"/>
                </a:solidFill>
                <a:latin typeface="Times New Roman" panose="02020603050405020304" pitchFamily="18" charset="0"/>
                <a:cs typeface="Times New Roman" panose="02020603050405020304" pitchFamily="18" charset="0"/>
              </a:rPr>
              <a:t>economic</a:t>
            </a:r>
            <a:r>
              <a:rPr lang="fr-FR" sz="1800" dirty="0">
                <a:solidFill>
                  <a:srgbClr val="002060"/>
                </a:solidFill>
                <a:latin typeface="Times New Roman" panose="02020603050405020304" pitchFamily="18" charset="0"/>
                <a:cs typeface="Times New Roman" panose="02020603050405020304" pitchFamily="18" charset="0"/>
              </a:rPr>
              <a:t> </a:t>
            </a:r>
            <a:r>
              <a:rPr lang="fr-FR" sz="1800" dirty="0" err="1">
                <a:solidFill>
                  <a:srgbClr val="002060"/>
                </a:solidFill>
                <a:latin typeface="Times New Roman" panose="02020603050405020304" pitchFamily="18" charset="0"/>
                <a:cs typeface="Times New Roman" panose="02020603050405020304" pitchFamily="18" charset="0"/>
              </a:rPr>
              <a:t>sector</a:t>
            </a:r>
            <a:r>
              <a:rPr lang="fr-FR" sz="1800" dirty="0">
                <a:solidFill>
                  <a:srgbClr val="002060"/>
                </a:solidFill>
                <a:latin typeface="Times New Roman" panose="02020603050405020304" pitchFamily="18" charset="0"/>
                <a:cs typeface="Times New Roman" panose="02020603050405020304" pitchFamily="18" charset="0"/>
              </a:rPr>
              <a:t>, 1 PMT) </a:t>
            </a:r>
            <a:r>
              <a:rPr lang="fr-FR" sz="1800" dirty="0">
                <a:solidFill>
                  <a:srgbClr val="002060"/>
                </a:solidFill>
                <a:latin typeface="Times New Roman" panose="02020603050405020304" pitchFamily="18" charset="0"/>
                <a:cs typeface="Times New Roman" panose="02020603050405020304" pitchFamily="18" charset="0"/>
                <a:sym typeface="Wingdings" panose="05000000000000000000" pitchFamily="2" charset="2"/>
              </a:rPr>
              <a:t> </a:t>
            </a:r>
            <a:r>
              <a:rPr lang="en-US" sz="18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Vote for 4 new PhD student representatives</a:t>
            </a:r>
            <a:endParaRPr lang="fr-FR" sz="1800" b="1" dirty="0">
              <a:solidFill>
                <a:srgbClr val="FF0000"/>
              </a:solidFill>
              <a:latin typeface="Times New Roman" panose="02020603050405020304" pitchFamily="18" charset="0"/>
              <a:cs typeface="Times New Roman" panose="02020603050405020304" pitchFamily="18" charset="0"/>
            </a:endParaRPr>
          </a:p>
          <a:p>
            <a:pPr eaLnBrk="1" hangingPunct="1">
              <a:buFontTx/>
              <a:buChar char="-"/>
            </a:pPr>
            <a:endParaRPr lang="fr-FR" sz="1000" dirty="0">
              <a:solidFill>
                <a:srgbClr val="002060"/>
              </a:solidFill>
              <a:latin typeface="Times New Roman" panose="02020603050405020304" pitchFamily="18" charset="0"/>
              <a:cs typeface="Times New Roman" panose="02020603050405020304" pitchFamily="18" charset="0"/>
            </a:endParaRPr>
          </a:p>
          <a:p>
            <a:pPr eaLnBrk="1" hangingPunct="1"/>
            <a:r>
              <a:rPr lang="fr-FR" sz="1800" dirty="0">
                <a:solidFill>
                  <a:srgbClr val="002060"/>
                </a:solidFill>
                <a:latin typeface="Times New Roman" panose="02020603050405020304" pitchFamily="18" charset="0"/>
                <a:cs typeface="Times New Roman" panose="02020603050405020304" pitchFamily="18" charset="0"/>
              </a:rPr>
              <a:t>Permanent </a:t>
            </a:r>
            <a:r>
              <a:rPr lang="fr-FR" sz="1800" dirty="0" err="1">
                <a:solidFill>
                  <a:srgbClr val="002060"/>
                </a:solidFill>
                <a:latin typeface="Times New Roman" panose="02020603050405020304" pitchFamily="18" charset="0"/>
                <a:cs typeface="Times New Roman" panose="02020603050405020304" pitchFamily="18" charset="0"/>
              </a:rPr>
              <a:t>invited</a:t>
            </a:r>
            <a:r>
              <a:rPr lang="fr-FR" sz="1800" dirty="0">
                <a:solidFill>
                  <a:srgbClr val="002060"/>
                </a:solidFill>
                <a:latin typeface="Times New Roman" panose="02020603050405020304" pitchFamily="18" charset="0"/>
                <a:cs typeface="Times New Roman" panose="02020603050405020304" pitchFamily="18" charset="0"/>
              </a:rPr>
              <a:t> </a:t>
            </a:r>
            <a:r>
              <a:rPr lang="fr-FR" sz="1800" dirty="0" err="1">
                <a:solidFill>
                  <a:srgbClr val="002060"/>
                </a:solidFill>
                <a:latin typeface="Times New Roman" panose="02020603050405020304" pitchFamily="18" charset="0"/>
                <a:cs typeface="Times New Roman" panose="02020603050405020304" pitchFamily="18" charset="0"/>
              </a:rPr>
              <a:t>members</a:t>
            </a:r>
            <a:r>
              <a:rPr lang="fr-FR" sz="1800" dirty="0">
                <a:solidFill>
                  <a:srgbClr val="002060"/>
                </a:solidFill>
                <a:latin typeface="Times New Roman" panose="02020603050405020304" pitchFamily="18" charset="0"/>
                <a:cs typeface="Times New Roman" panose="02020603050405020304" pitchFamily="18" charset="0"/>
              </a:rPr>
              <a:t>: </a:t>
            </a:r>
          </a:p>
          <a:p>
            <a:pPr marL="285750" indent="-285750" eaLnBrk="1" hangingPunct="1">
              <a:buFontTx/>
              <a:buChar char="-"/>
            </a:pPr>
            <a:r>
              <a:rPr lang="fr-FR" sz="1800" dirty="0">
                <a:solidFill>
                  <a:srgbClr val="002060"/>
                </a:solidFill>
                <a:latin typeface="Times New Roman" panose="02020603050405020304" pitchFamily="18" charset="0"/>
                <a:cs typeface="Times New Roman" panose="02020603050405020304" pitchFamily="18" charset="0"/>
              </a:rPr>
              <a:t>the </a:t>
            </a:r>
            <a:r>
              <a:rPr lang="fr-FR" sz="1800" dirty="0" err="1">
                <a:solidFill>
                  <a:srgbClr val="002060"/>
                </a:solidFill>
                <a:latin typeface="Times New Roman" panose="02020603050405020304" pitchFamily="18" charset="0"/>
                <a:cs typeface="Times New Roman" panose="02020603050405020304" pitchFamily="18" charset="0"/>
              </a:rPr>
              <a:t>Director</a:t>
            </a:r>
            <a:r>
              <a:rPr lang="fr-FR" sz="1800" dirty="0">
                <a:solidFill>
                  <a:srgbClr val="002060"/>
                </a:solidFill>
                <a:latin typeface="Times New Roman" panose="02020603050405020304" pitchFamily="18" charset="0"/>
                <a:cs typeface="Times New Roman" panose="02020603050405020304" pitchFamily="18" charset="0"/>
              </a:rPr>
              <a:t> and the </a:t>
            </a:r>
            <a:r>
              <a:rPr lang="fr-FR" sz="1800" dirty="0" err="1">
                <a:solidFill>
                  <a:srgbClr val="002060"/>
                </a:solidFill>
                <a:latin typeface="Times New Roman" panose="02020603050405020304" pitchFamily="18" charset="0"/>
                <a:cs typeface="Times New Roman" panose="02020603050405020304" pitchFamily="18" charset="0"/>
              </a:rPr>
              <a:t>Deputy</a:t>
            </a:r>
            <a:r>
              <a:rPr lang="fr-FR" sz="1800" dirty="0">
                <a:solidFill>
                  <a:srgbClr val="002060"/>
                </a:solidFill>
                <a:latin typeface="Times New Roman" panose="02020603050405020304" pitchFamily="18" charset="0"/>
                <a:cs typeface="Times New Roman" panose="02020603050405020304" pitchFamily="18" charset="0"/>
              </a:rPr>
              <a:t> </a:t>
            </a:r>
            <a:r>
              <a:rPr lang="fr-FR" sz="1800" dirty="0" err="1">
                <a:solidFill>
                  <a:srgbClr val="002060"/>
                </a:solidFill>
                <a:latin typeface="Times New Roman" panose="02020603050405020304" pitchFamily="18" charset="0"/>
                <a:cs typeface="Times New Roman" panose="02020603050405020304" pitchFamily="18" charset="0"/>
              </a:rPr>
              <a:t>Director</a:t>
            </a:r>
            <a:endParaRPr lang="fr-FR" sz="1800" dirty="0">
              <a:solidFill>
                <a:srgbClr val="002060"/>
              </a:solidFill>
              <a:latin typeface="Times New Roman" panose="02020603050405020304" pitchFamily="18" charset="0"/>
              <a:cs typeface="Times New Roman" panose="02020603050405020304" pitchFamily="18" charset="0"/>
            </a:endParaRPr>
          </a:p>
          <a:p>
            <a:pPr marL="285750" indent="-285750" eaLnBrk="1" hangingPunct="1">
              <a:buFontTx/>
              <a:buChar char="-"/>
            </a:pPr>
            <a:r>
              <a:rPr lang="fr-FR" sz="1800" dirty="0">
                <a:solidFill>
                  <a:srgbClr val="002060"/>
                </a:solidFill>
                <a:latin typeface="Times New Roman" panose="02020603050405020304" pitchFamily="18" charset="0"/>
                <a:cs typeface="Times New Roman" panose="02020603050405020304" pitchFamily="18" charset="0"/>
              </a:rPr>
              <a:t>The </a:t>
            </a:r>
            <a:r>
              <a:rPr lang="fr-FR" sz="1800" dirty="0" err="1">
                <a:solidFill>
                  <a:srgbClr val="002060"/>
                </a:solidFill>
                <a:latin typeface="Times New Roman" panose="02020603050405020304" pitchFamily="18" charset="0"/>
                <a:cs typeface="Times New Roman" panose="02020603050405020304" pitchFamily="18" charset="0"/>
              </a:rPr>
              <a:t>Directors</a:t>
            </a:r>
            <a:r>
              <a:rPr lang="fr-FR" sz="1800" dirty="0">
                <a:solidFill>
                  <a:srgbClr val="002060"/>
                </a:solidFill>
                <a:latin typeface="Times New Roman" panose="02020603050405020304" pitchFamily="18" charset="0"/>
                <a:cs typeface="Times New Roman" panose="02020603050405020304" pitchFamily="18" charset="0"/>
              </a:rPr>
              <a:t> of the </a:t>
            </a:r>
            <a:r>
              <a:rPr lang="fr-FR" sz="1800" dirty="0" err="1">
                <a:solidFill>
                  <a:srgbClr val="002060"/>
                </a:solidFill>
                <a:latin typeface="Times New Roman" panose="02020603050405020304" pitchFamily="18" charset="0"/>
                <a:cs typeface="Times New Roman" panose="02020603050405020304" pitchFamily="18" charset="0"/>
              </a:rPr>
              <a:t>laboratories</a:t>
            </a:r>
            <a:endParaRPr lang="fr-FR" sz="1800" dirty="0">
              <a:solidFill>
                <a:srgbClr val="002060"/>
              </a:solidFill>
              <a:latin typeface="Times New Roman" panose="02020603050405020304" pitchFamily="18" charset="0"/>
              <a:cs typeface="Times New Roman" panose="02020603050405020304" pitchFamily="18" charset="0"/>
            </a:endParaRPr>
          </a:p>
          <a:p>
            <a:pPr marL="285750" indent="-285750" eaLnBrk="1" hangingPunct="1">
              <a:buFontTx/>
              <a:buChar char="-"/>
            </a:pPr>
            <a:r>
              <a:rPr lang="fr-FR" sz="1800" dirty="0">
                <a:solidFill>
                  <a:srgbClr val="002060"/>
                </a:solidFill>
                <a:latin typeface="Times New Roman" panose="02020603050405020304" pitchFamily="18" charset="0"/>
                <a:cs typeface="Times New Roman" panose="02020603050405020304" pitchFamily="18" charset="0"/>
              </a:rPr>
              <a:t>The administrative staff</a:t>
            </a:r>
          </a:p>
          <a:p>
            <a:pPr eaLnBrk="1" hangingPunct="1"/>
            <a:r>
              <a:rPr lang="en-US" sz="1800" dirty="0">
                <a:solidFill>
                  <a:srgbClr val="FF0000"/>
                </a:solidFill>
                <a:latin typeface="Calibri" panose="020F0502020204030204" pitchFamily="34" charset="0"/>
                <a:cs typeface="Calibri" panose="020F0502020204030204" pitchFamily="34" charset="0"/>
              </a:rPr>
              <a:t>		</a:t>
            </a:r>
            <a:endParaRPr lang="fr-FR" sz="1800" dirty="0">
              <a:solidFill>
                <a:srgbClr val="002060"/>
              </a:solidFill>
              <a:latin typeface="Times New Roman" panose="02020603050405020304" pitchFamily="18" charset="0"/>
              <a:cs typeface="Times New Roman" panose="02020603050405020304" pitchFamily="18" charset="0"/>
            </a:endParaRPr>
          </a:p>
        </p:txBody>
      </p:sp>
      <p:sp>
        <p:nvSpPr>
          <p:cNvPr id="11" name="Text Box 1"/>
          <p:cNvSpPr txBox="1">
            <a:spLocks noChangeArrowheads="1"/>
          </p:cNvSpPr>
          <p:nvPr/>
        </p:nvSpPr>
        <p:spPr bwMode="auto">
          <a:xfrm>
            <a:off x="109537" y="6042553"/>
            <a:ext cx="8924925" cy="9464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0"/>
                <a:cs typeface="Arial" charset="0"/>
              </a:defRPr>
            </a:lvl1pPr>
            <a:lvl2pPr marL="37931725" indent="-37474525"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Arial" charset="0"/>
                <a:cs typeface="Arial" charset="0"/>
              </a:defRPr>
            </a:lvl9pPr>
          </a:lstStyle>
          <a:p>
            <a:pPr eaLnBrk="1" hangingPunct="1">
              <a:buClr>
                <a:srgbClr val="FF0000"/>
              </a:buClr>
              <a:buFont typeface="Arial" charset="0"/>
              <a:buNone/>
            </a:pPr>
            <a:r>
              <a:rPr lang="en-GB" sz="2000" b="1" dirty="0">
                <a:solidFill>
                  <a:srgbClr val="002060"/>
                </a:solidFill>
                <a:latin typeface="Times New Roman" panose="02020603050405020304" pitchFamily="18" charset="0"/>
                <a:cs typeface="Times New Roman" panose="02020603050405020304" pitchFamily="18" charset="0"/>
              </a:rPr>
              <a:t>A steering committee (5 members representative of 5 specialities / different geographical sites)</a:t>
            </a:r>
          </a:p>
          <a:p>
            <a:pPr eaLnBrk="1" hangingPunct="1">
              <a:buClr>
                <a:srgbClr val="FF0000"/>
              </a:buClr>
            </a:pPr>
            <a:r>
              <a:rPr lang="en-GB" sz="2000" b="1" dirty="0">
                <a:solidFill>
                  <a:srgbClr val="002060"/>
                </a:solidFill>
                <a:latin typeface="Times New Roman" panose="02020603050405020304" pitchFamily="18" charset="0"/>
                <a:cs typeface="Times New Roman" panose="02020603050405020304" pitchFamily="18" charset="0"/>
              </a:rPr>
              <a:t>A training committee (20 members approximatively)</a:t>
            </a:r>
          </a:p>
          <a:p>
            <a:pPr eaLnBrk="1" hangingPunct="1">
              <a:buClr>
                <a:srgbClr val="FF0000"/>
              </a:buClr>
              <a:buFont typeface="Arial" charset="0"/>
              <a:buNone/>
            </a:pPr>
            <a:endParaRPr lang="en-GB" sz="2000" b="1" dirty="0">
              <a:solidFill>
                <a:srgbClr val="002060"/>
              </a:solidFill>
              <a:latin typeface="Times New Roman" panose="02020603050405020304" pitchFamily="18" charset="0"/>
              <a:cs typeface="Times New Roman" panose="02020603050405020304" pitchFamily="18" charset="0"/>
            </a:endParaRP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7839" y="22230"/>
            <a:ext cx="1827312" cy="52405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C12BDE87-2CDF-4A58-8E2C-9BCC7C1C2E3B}"/>
              </a:ext>
            </a:extLst>
          </p:cNvPr>
          <p:cNvSpPr/>
          <p:nvPr/>
        </p:nvSpPr>
        <p:spPr>
          <a:xfrm>
            <a:off x="766117" y="5581079"/>
            <a:ext cx="8346160" cy="355482"/>
          </a:xfrm>
          <a:prstGeom prst="rect">
            <a:avLst/>
          </a:prstGeom>
        </p:spPr>
        <p:txBody>
          <a:bodyPr wrap="square">
            <a:spAutoFit/>
          </a:bodyPr>
          <a:lstStyle/>
          <a:p>
            <a:pPr lvl="1"/>
            <a:r>
              <a:rPr lang="en-US" sz="1800" b="1" dirty="0">
                <a:solidFill>
                  <a:srgbClr val="FF0000"/>
                </a:solidFill>
                <a:latin typeface="Times New Roman" panose="02020603050405020304" pitchFamily="18" charset="0"/>
                <a:cs typeface="Times New Roman" panose="02020603050405020304" pitchFamily="18" charset="0"/>
              </a:rPr>
              <a:t>The active participation in the BC gives you 8h on your PIF for 3 years</a:t>
            </a:r>
          </a:p>
        </p:txBody>
      </p:sp>
    </p:spTree>
    <p:extLst>
      <p:ext uri="{BB962C8B-B14F-4D97-AF65-F5344CB8AC3E}">
        <p14:creationId xmlns:p14="http://schemas.microsoft.com/office/powerpoint/2010/main" val="18095509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9" y="371128"/>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2673" y="54013"/>
            <a:ext cx="3231327" cy="9267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itle 1">
            <a:extLst>
              <a:ext uri="{FF2B5EF4-FFF2-40B4-BE49-F238E27FC236}">
                <a16:creationId xmlns:a16="http://schemas.microsoft.com/office/drawing/2014/main" id="{5C29EBEF-2E1C-4510-9B44-05E45A3E4164}"/>
              </a:ext>
            </a:extLst>
          </p:cNvPr>
          <p:cNvSpPr txBox="1">
            <a:spLocks/>
          </p:cNvSpPr>
          <p:nvPr/>
        </p:nvSpPr>
        <p:spPr>
          <a:xfrm>
            <a:off x="483731" y="821097"/>
            <a:ext cx="8069112" cy="555961"/>
          </a:xfrm>
          <a:prstGeom prst="rect">
            <a:avLst/>
          </a:prstGeom>
        </p:spPr>
        <p:txBody>
          <a:bodyPr/>
          <a:lstStyle>
            <a:lvl1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5pPr>
            <a:lvl6pPr marL="4572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6pPr>
            <a:lvl7pPr marL="9144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7pPr>
            <a:lvl8pPr marL="13716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8pPr>
            <a:lvl9pPr marL="18288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9pPr>
          </a:lstStyle>
          <a:p>
            <a:r>
              <a:rPr lang="en-US" sz="2400" b="1" kern="0" dirty="0">
                <a:solidFill>
                  <a:srgbClr val="0070C0"/>
                </a:solidFill>
                <a:latin typeface="Times New Roman" panose="02020603050405020304" pitchFamily="18" charset="0"/>
                <a:cs typeface="Times New Roman" panose="02020603050405020304" pitchFamily="18" charset="0"/>
              </a:rPr>
              <a:t>Missions of the SPIM commissions</a:t>
            </a:r>
          </a:p>
        </p:txBody>
      </p:sp>
      <p:sp>
        <p:nvSpPr>
          <p:cNvPr id="2" name="Rectangle 1"/>
          <p:cNvSpPr/>
          <p:nvPr/>
        </p:nvSpPr>
        <p:spPr>
          <a:xfrm>
            <a:off x="483731" y="1540429"/>
            <a:ext cx="8079484" cy="4928209"/>
          </a:xfrm>
          <a:prstGeom prst="rect">
            <a:avLst/>
          </a:prstGeom>
        </p:spPr>
        <p:txBody>
          <a:bodyPr wrap="square">
            <a:spAutoFit/>
          </a:bodyPr>
          <a:lstStyle/>
          <a:p>
            <a:pPr algn="just">
              <a:lnSpc>
                <a:spcPct val="107000"/>
              </a:lnSpc>
              <a:spcAft>
                <a:spcPts val="800"/>
              </a:spcAft>
            </a:pPr>
            <a:r>
              <a:rPr lang="en-US" sz="1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1/ The SPIM DS board approves the scientific policy, the budget allocation policy, the rules for the registration of PhD students, the allocation of doctoral contracts to the supervising teams, the training program and the internal regulations. It examines the results of the doctoral school's activities.</a:t>
            </a:r>
          </a:p>
          <a:p>
            <a:pPr algn="just">
              <a:lnSpc>
                <a:spcPct val="107000"/>
              </a:lnSpc>
              <a:spcAft>
                <a:spcPts val="800"/>
              </a:spcAft>
            </a:pPr>
            <a:r>
              <a:rPr lang="en-US" sz="1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The DS board determines the number of doctoral contracts per research unit on the basis of criteria such as the number of active and available executive staff members, the average duration of the thesis, the number of theses abandoned, quality of supervision…</a:t>
            </a:r>
          </a:p>
          <a:p>
            <a:pPr algn="just">
              <a:lnSpc>
                <a:spcPct val="107000"/>
              </a:lnSpc>
              <a:spcAft>
                <a:spcPts val="800"/>
              </a:spcAft>
            </a:pPr>
            <a:r>
              <a:rPr lang="en-US" sz="1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2/ The Doctoral School's steering committee examines all of the selected applications and sends back to the supervising teams the applications that are approved by the doctoral school. </a:t>
            </a:r>
          </a:p>
          <a:p>
            <a:pPr algn="just">
              <a:lnSpc>
                <a:spcPct val="107000"/>
              </a:lnSpc>
              <a:spcAft>
                <a:spcPts val="800"/>
              </a:spcAft>
            </a:pPr>
            <a:r>
              <a:rPr lang="en-US" sz="1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In the event of a major conflict between the PhD student and the thesis supervisor or the RU director, and in accordance with the terms of the UBFC thesis charter, mediation will be organized via the doctoral school steering committee.</a:t>
            </a:r>
          </a:p>
          <a:p>
            <a:pPr algn="just">
              <a:lnSpc>
                <a:spcPct val="107000"/>
              </a:lnSpc>
              <a:spcAft>
                <a:spcPts val="800"/>
              </a:spcAft>
            </a:pPr>
            <a:r>
              <a:rPr lang="en-US" sz="1800"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  </a:t>
            </a:r>
            <a:endParaRPr lang="fr-FR" sz="1800"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14316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9" y="371128"/>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2673" y="54013"/>
            <a:ext cx="3231327" cy="9267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6" name="Table 4">
            <a:extLst>
              <a:ext uri="{FF2B5EF4-FFF2-40B4-BE49-F238E27FC236}">
                <a16:creationId xmlns:a16="http://schemas.microsoft.com/office/drawing/2014/main" id="{FF0E2A48-E3B7-4036-9D43-CE91B386EC48}"/>
              </a:ext>
            </a:extLst>
          </p:cNvPr>
          <p:cNvGraphicFramePr>
            <a:graphicFrameLocks noGrp="1"/>
          </p:cNvGraphicFramePr>
          <p:nvPr>
            <p:extLst>
              <p:ext uri="{D42A27DB-BD31-4B8C-83A1-F6EECF244321}">
                <p14:modId xmlns:p14="http://schemas.microsoft.com/office/powerpoint/2010/main" val="2152794986"/>
              </p:ext>
            </p:extLst>
          </p:nvPr>
        </p:nvGraphicFramePr>
        <p:xfrm>
          <a:off x="127690" y="2014966"/>
          <a:ext cx="8708169" cy="3408496"/>
        </p:xfrm>
        <a:graphic>
          <a:graphicData uri="http://schemas.openxmlformats.org/drawingml/2006/table">
            <a:tbl>
              <a:tblPr firstRow="1" bandRow="1">
                <a:tableStyleId>{2D5ABB26-0587-4C30-8999-92F81FD0307C}</a:tableStyleId>
              </a:tblPr>
              <a:tblGrid>
                <a:gridCol w="257870">
                  <a:extLst>
                    <a:ext uri="{9D8B030D-6E8A-4147-A177-3AD203B41FA5}">
                      <a16:colId xmlns:a16="http://schemas.microsoft.com/office/drawing/2014/main" val="2022991373"/>
                    </a:ext>
                  </a:extLst>
                </a:gridCol>
                <a:gridCol w="1488005">
                  <a:extLst>
                    <a:ext uri="{9D8B030D-6E8A-4147-A177-3AD203B41FA5}">
                      <a16:colId xmlns:a16="http://schemas.microsoft.com/office/drawing/2014/main" val="762669071"/>
                    </a:ext>
                  </a:extLst>
                </a:gridCol>
                <a:gridCol w="2250221">
                  <a:extLst>
                    <a:ext uri="{9D8B030D-6E8A-4147-A177-3AD203B41FA5}">
                      <a16:colId xmlns:a16="http://schemas.microsoft.com/office/drawing/2014/main" val="957872322"/>
                    </a:ext>
                  </a:extLst>
                </a:gridCol>
                <a:gridCol w="338539">
                  <a:extLst>
                    <a:ext uri="{9D8B030D-6E8A-4147-A177-3AD203B41FA5}">
                      <a16:colId xmlns:a16="http://schemas.microsoft.com/office/drawing/2014/main" val="302337942"/>
                    </a:ext>
                  </a:extLst>
                </a:gridCol>
                <a:gridCol w="1822140">
                  <a:extLst>
                    <a:ext uri="{9D8B030D-6E8A-4147-A177-3AD203B41FA5}">
                      <a16:colId xmlns:a16="http://schemas.microsoft.com/office/drawing/2014/main" val="4090319227"/>
                    </a:ext>
                  </a:extLst>
                </a:gridCol>
                <a:gridCol w="2551394">
                  <a:extLst>
                    <a:ext uri="{9D8B030D-6E8A-4147-A177-3AD203B41FA5}">
                      <a16:colId xmlns:a16="http://schemas.microsoft.com/office/drawing/2014/main" val="2327261934"/>
                    </a:ext>
                  </a:extLst>
                </a:gridCol>
              </a:tblGrid>
              <a:tr h="30136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1</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i="0" dirty="0"/>
                        <a:t>Thérèse </a:t>
                      </a:r>
                      <a:r>
                        <a:rPr lang="fr-FR" sz="1200" i="0" dirty="0" err="1"/>
                        <a:t>Leblois</a:t>
                      </a:r>
                      <a:endParaRPr lang="fr-FR" sz="1200" i="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noProof="0" dirty="0"/>
                        <a:t>Director ED SPIM</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cs typeface="Times New Roman" pitchFamily="18" charset="0"/>
                        </a:rPr>
                        <a:t>10</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a:cs typeface="Times New Roman" pitchFamily="18" charset="0"/>
                        </a:rPr>
                        <a:t>Cécile Berriet</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FEMTO-ST/ DMA</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9739932"/>
                  </a:ext>
                </a:extLst>
              </a:tr>
              <a:tr h="33674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a:t>2</a:t>
                      </a:r>
                      <a:endParaRPr lang="en-US" sz="120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i="0" dirty="0"/>
                        <a:t>Patrick </a:t>
                      </a:r>
                      <a:r>
                        <a:rPr lang="fr-FR" sz="1200" i="0" dirty="0" err="1"/>
                        <a:t>Marquié</a:t>
                      </a:r>
                      <a:endParaRPr lang="en-US" sz="1200" i="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err="1"/>
                        <a:t>Deputy-Director</a:t>
                      </a:r>
                      <a:r>
                        <a:rPr lang="fr-FR" sz="1200" dirty="0"/>
                        <a:t> ED SPIM</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11</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Marie-Laure </a:t>
                      </a:r>
                      <a:r>
                        <a:rPr lang="fr-FR" sz="1200" dirty="0" err="1"/>
                        <a:t>Betbeder</a:t>
                      </a:r>
                      <a:endParaRPr lang="fr-FR"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t>FEMTO-ST/</a:t>
                      </a:r>
                      <a:r>
                        <a:rPr lang="fr-FR" sz="1200" baseline="0" dirty="0"/>
                        <a:t> DISC</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922756"/>
                  </a:ext>
                </a:extLst>
              </a:tr>
              <a:tr h="30136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a:t>3</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i="0" dirty="0"/>
                        <a:t>Fabrice</a:t>
                      </a:r>
                      <a:r>
                        <a:rPr lang="fr-FR" sz="1200" i="0" baseline="0" dirty="0"/>
                        <a:t> Devaux</a:t>
                      </a:r>
                      <a:endParaRPr lang="fr-FR" sz="1200" i="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t>FEMTO-ST/</a:t>
                      </a:r>
                      <a:r>
                        <a:rPr lang="fr-FR" sz="1200" dirty="0" err="1"/>
                        <a:t>Optics</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cs typeface="Times New Roman" pitchFamily="18" charset="0"/>
                        </a:rPr>
                        <a:t>12</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t>Stéphane Galland</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t>CIAD</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4537877"/>
                  </a:ext>
                </a:extLst>
              </a:tr>
              <a:tr h="4585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a:t>4</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i="0" dirty="0"/>
                        <a:t>Sébastien </a:t>
                      </a:r>
                      <a:r>
                        <a:rPr lang="fr-FR" sz="1200" i="0" dirty="0" err="1"/>
                        <a:t>Euphrasie</a:t>
                      </a:r>
                      <a:endParaRPr lang="fr-FR" sz="1200" i="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t>FEMTO-ST/MN2S</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cs typeface="Times New Roman" pitchFamily="18" charset="0"/>
                        </a:rPr>
                        <a:t>13</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err="1">
                          <a:solidFill>
                            <a:schemeClr val="tx1"/>
                          </a:solidFill>
                          <a:cs typeface="Times New Roman" pitchFamily="18" charset="0"/>
                        </a:rPr>
                        <a:t>Souhaila</a:t>
                      </a:r>
                      <a:r>
                        <a:rPr lang="fr-FR" sz="1200" dirty="0">
                          <a:solidFill>
                            <a:schemeClr val="tx1"/>
                          </a:solidFill>
                          <a:cs typeface="Times New Roman" pitchFamily="18" charset="0"/>
                        </a:rPr>
                        <a:t> </a:t>
                      </a:r>
                      <a:r>
                        <a:rPr lang="fr-FR" sz="1200" dirty="0" err="1">
                          <a:solidFill>
                            <a:schemeClr val="tx1"/>
                          </a:solidFill>
                          <a:cs typeface="Times New Roman" pitchFamily="18" charset="0"/>
                        </a:rPr>
                        <a:t>Boublouh</a:t>
                      </a:r>
                      <a:endParaRPr lang="en-US" sz="1200" noProof="0" dirty="0">
                        <a:solidFill>
                          <a:srgbClr val="FF0000"/>
                        </a:solidFill>
                        <a:cs typeface="Times New Roman" pitchFamily="18" charset="0"/>
                      </a:endParaRP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noProof="0" dirty="0">
                          <a:solidFill>
                            <a:schemeClr val="tx1"/>
                          </a:solidFill>
                          <a:cs typeface="Times New Roman" pitchFamily="18" charset="0"/>
                        </a:rPr>
                        <a:t>PhD</a:t>
                      </a:r>
                      <a:r>
                        <a:rPr lang="fr-FR" sz="1200" baseline="0" noProof="0" dirty="0">
                          <a:solidFill>
                            <a:schemeClr val="tx1"/>
                          </a:solidFill>
                          <a:cs typeface="Times New Roman" pitchFamily="18" charset="0"/>
                        </a:rPr>
                        <a:t> </a:t>
                      </a:r>
                      <a:r>
                        <a:rPr lang="fr-FR" sz="1200" baseline="0" noProof="0" dirty="0" err="1">
                          <a:solidFill>
                            <a:schemeClr val="tx1"/>
                          </a:solidFill>
                          <a:cs typeface="Times New Roman" pitchFamily="18" charset="0"/>
                        </a:rPr>
                        <a:t>student</a:t>
                      </a:r>
                      <a:r>
                        <a:rPr lang="fr-FR" sz="1200" baseline="0" noProof="0" dirty="0">
                          <a:solidFill>
                            <a:schemeClr val="tx1"/>
                          </a:solidFill>
                          <a:cs typeface="Times New Roman" pitchFamily="18" charset="0"/>
                        </a:rPr>
                        <a:t> FEMTO-ST / </a:t>
                      </a:r>
                      <a:r>
                        <a:rPr lang="fr-FR" sz="1200" baseline="0" noProof="0" dirty="0" err="1">
                          <a:solidFill>
                            <a:schemeClr val="tx1"/>
                          </a:solidFill>
                          <a:cs typeface="Times New Roman" pitchFamily="18" charset="0"/>
                        </a:rPr>
                        <a:t>optics</a:t>
                      </a:r>
                      <a:endParaRPr lang="en-US" sz="1200" dirty="0">
                        <a:solidFill>
                          <a:schemeClr val="tx1"/>
                        </a:solidFill>
                      </a:endParaRP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712747"/>
                  </a:ext>
                </a:extLst>
              </a:tr>
              <a:tr h="4585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a:t>5</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i="0" dirty="0"/>
                        <a:t>Yannick </a:t>
                      </a:r>
                      <a:r>
                        <a:rPr lang="fr-FR" sz="1200" i="0" dirty="0" err="1"/>
                        <a:t>Benezeth</a:t>
                      </a:r>
                      <a:endParaRPr lang="fr-FR" sz="1200" i="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err="1">
                          <a:solidFill>
                            <a:schemeClr val="tx1"/>
                          </a:solidFill>
                        </a:rPr>
                        <a:t>ImViA</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14</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solidFill>
                            <a:schemeClr val="tx1"/>
                          </a:solidFill>
                        </a:rPr>
                        <a:t>Olivia Ben M’</a:t>
                      </a:r>
                      <a:r>
                        <a:rPr lang="fr-FR" sz="1200" dirty="0" err="1">
                          <a:solidFill>
                            <a:schemeClr val="tx1"/>
                          </a:solidFill>
                        </a:rPr>
                        <a:t>Barek</a:t>
                      </a:r>
                      <a:endParaRPr lang="en-US" sz="1200" noProof="0" dirty="0">
                        <a:solidFill>
                          <a:srgbClr val="FF0000"/>
                        </a:solidFill>
                        <a:cs typeface="Times New Roman" pitchFamily="18" charset="0"/>
                      </a:endParaRP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noProof="0" dirty="0">
                          <a:solidFill>
                            <a:schemeClr val="tx1"/>
                          </a:solidFill>
                          <a:cs typeface="Times New Roman" pitchFamily="18" charset="0"/>
                        </a:rPr>
                        <a:t>PhD student FEMTO-ST/MN2S</a:t>
                      </a:r>
                      <a:endParaRPr lang="en-US" sz="1200" dirty="0">
                        <a:solidFill>
                          <a:schemeClr val="tx1"/>
                        </a:solidFill>
                      </a:endParaRP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4792748"/>
                  </a:ext>
                </a:extLst>
              </a:tr>
              <a:tr h="3105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6</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i="0" dirty="0"/>
                        <a:t>Nader </a:t>
                      </a:r>
                      <a:r>
                        <a:rPr lang="fr-FR" sz="1200" i="0" dirty="0" err="1"/>
                        <a:t>Mbarek</a:t>
                      </a:r>
                      <a:endParaRPr lang="fr-FR" sz="1200" i="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err="1">
                          <a:solidFill>
                            <a:schemeClr val="tx1"/>
                          </a:solidFill>
                        </a:rPr>
                        <a:t>LiB</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kern="1200" dirty="0">
                          <a:solidFill>
                            <a:schemeClr val="tx1"/>
                          </a:solidFill>
                          <a:latin typeface="+mn-lt"/>
                          <a:ea typeface="+mn-ea"/>
                          <a:cs typeface="+mn-cs"/>
                        </a:rPr>
                        <a:t>15</a:t>
                      </a:r>
                      <a:endParaRPr lang="en-US" sz="1200" kern="1200" dirty="0">
                        <a:solidFill>
                          <a:schemeClr val="tx1"/>
                        </a:solidFill>
                        <a:latin typeface="+mn-lt"/>
                        <a:ea typeface="+mn-ea"/>
                        <a:cs typeface="+mn-cs"/>
                      </a:endParaRP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noProof="0" dirty="0">
                          <a:solidFill>
                            <a:schemeClr val="tx1"/>
                          </a:solidFill>
                          <a:cs typeface="Times New Roman" pitchFamily="18" charset="0"/>
                        </a:rPr>
                        <a:t>Pierre</a:t>
                      </a:r>
                      <a:r>
                        <a:rPr lang="en-US" sz="1200" baseline="0" noProof="0" dirty="0">
                          <a:solidFill>
                            <a:schemeClr val="tx1"/>
                          </a:solidFill>
                          <a:cs typeface="Times New Roman" pitchFamily="18" charset="0"/>
                        </a:rPr>
                        <a:t> </a:t>
                      </a:r>
                      <a:r>
                        <a:rPr lang="en-US" sz="1200" baseline="0" noProof="0" dirty="0" err="1">
                          <a:solidFill>
                            <a:schemeClr val="tx1"/>
                          </a:solidFill>
                          <a:cs typeface="Times New Roman" pitchFamily="18" charset="0"/>
                        </a:rPr>
                        <a:t>Romet</a:t>
                      </a:r>
                      <a:endParaRPr lang="en-US" sz="1200" noProof="0" dirty="0">
                        <a:solidFill>
                          <a:schemeClr val="tx1"/>
                        </a:solidFill>
                        <a:cs typeface="Times New Roman" pitchFamily="18" charset="0"/>
                      </a:endParaRP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t>PhD </a:t>
                      </a:r>
                      <a:r>
                        <a:rPr lang="fr-FR" sz="1200" dirty="0" err="1"/>
                        <a:t>student</a:t>
                      </a:r>
                      <a:r>
                        <a:rPr lang="fr-FR" sz="1200" dirty="0"/>
                        <a:t> CIAD</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9497579"/>
                  </a:ext>
                </a:extLst>
              </a:tr>
              <a:tr h="4814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a:t>7</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i="0" dirty="0"/>
                        <a:t>Enrico </a:t>
                      </a:r>
                      <a:r>
                        <a:rPr lang="fr-FR" sz="1200" i="0" dirty="0" err="1"/>
                        <a:t>Rubiola</a:t>
                      </a:r>
                      <a:endParaRPr lang="fr-FR" sz="1200" i="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solidFill>
                            <a:schemeClr val="tx1"/>
                          </a:solidFill>
                        </a:rPr>
                        <a:t>FEMTO-ST / TF</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t>16</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solidFill>
                            <a:srgbClr val="FF0000"/>
                          </a:solidFill>
                        </a:rPr>
                        <a:t>XXX?</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solidFill>
                            <a:srgbClr val="FF0000"/>
                          </a:solidFill>
                        </a:rPr>
                        <a:t>PhD </a:t>
                      </a:r>
                      <a:r>
                        <a:rPr lang="fr-FR" sz="1200" dirty="0" err="1">
                          <a:solidFill>
                            <a:srgbClr val="FF0000"/>
                          </a:solidFill>
                        </a:rPr>
                        <a:t>student</a:t>
                      </a:r>
                      <a:r>
                        <a:rPr lang="fr-FR" sz="1200" dirty="0">
                          <a:solidFill>
                            <a:srgbClr val="FF0000"/>
                          </a:solidFill>
                        </a:rPr>
                        <a:t> </a:t>
                      </a:r>
                      <a:r>
                        <a:rPr lang="fr-FR" sz="1200" dirty="0" err="1">
                          <a:solidFill>
                            <a:srgbClr val="FF0000"/>
                          </a:solidFill>
                        </a:rPr>
                        <a:t>ImViA</a:t>
                      </a:r>
                      <a:r>
                        <a:rPr lang="fr-FR" sz="1200" dirty="0">
                          <a:solidFill>
                            <a:srgbClr val="FF0000"/>
                          </a:solidFill>
                        </a:rPr>
                        <a:t>?</a:t>
                      </a:r>
                      <a:endParaRPr lang="en-US" sz="1200" dirty="0">
                        <a:solidFill>
                          <a:srgbClr val="FF0000"/>
                        </a:solidFill>
                      </a:endParaRP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15966652"/>
                  </a:ext>
                </a:extLst>
              </a:tr>
              <a:tr h="4585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a:t>8</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a:t>Cécile Langlade</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t>ICB</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17</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solidFill>
                            <a:srgbClr val="FF0000"/>
                          </a:solidFill>
                        </a:rPr>
                        <a:t>XXX?</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solidFill>
                            <a:srgbClr val="FF0000"/>
                          </a:solidFill>
                        </a:rPr>
                        <a:t>PhD </a:t>
                      </a:r>
                      <a:r>
                        <a:rPr lang="fr-FR" sz="1200" dirty="0" err="1">
                          <a:solidFill>
                            <a:srgbClr val="FF0000"/>
                          </a:solidFill>
                        </a:rPr>
                        <a:t>student</a:t>
                      </a:r>
                      <a:r>
                        <a:rPr lang="fr-FR" sz="1200" dirty="0">
                          <a:solidFill>
                            <a:srgbClr val="FF0000"/>
                          </a:solidFill>
                        </a:rPr>
                        <a:t> </a:t>
                      </a:r>
                      <a:r>
                        <a:rPr lang="en-US" sz="1200" dirty="0">
                          <a:solidFill>
                            <a:srgbClr val="FF0000"/>
                          </a:solidFill>
                        </a:rPr>
                        <a:t>DRIVE ?</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5157106"/>
                  </a:ext>
                </a:extLst>
              </a:tr>
              <a:tr h="30136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9</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solidFill>
                            <a:schemeClr val="tx1"/>
                          </a:solidFill>
                        </a:rPr>
                        <a:t>François </a:t>
                      </a:r>
                      <a:r>
                        <a:rPr lang="fr-FR" sz="1200" dirty="0" err="1">
                          <a:solidFill>
                            <a:schemeClr val="tx1"/>
                          </a:solidFill>
                        </a:rPr>
                        <a:t>Lanzetta</a:t>
                      </a:r>
                      <a:r>
                        <a:rPr lang="fr-FR" sz="1200" dirty="0">
                          <a:solidFill>
                            <a:schemeClr val="tx1"/>
                          </a:solidFill>
                        </a:rPr>
                        <a:t> </a:t>
                      </a:r>
                      <a:endParaRPr lang="fr-FR"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t>FEMTO-ST/</a:t>
                      </a:r>
                      <a:r>
                        <a:rPr lang="fr-FR" sz="1200" dirty="0" err="1"/>
                        <a:t>Energy</a:t>
                      </a:r>
                      <a:endParaRPr lang="en-US" sz="1200" dirty="0"/>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18</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solidFill>
                            <a:srgbClr val="FF0000"/>
                          </a:solidFill>
                        </a:rPr>
                        <a:t>XXX?</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a:solidFill>
                            <a:srgbClr val="FF0000"/>
                          </a:solidFill>
                        </a:rPr>
                        <a:t>PhD </a:t>
                      </a:r>
                      <a:r>
                        <a:rPr lang="fr-FR" sz="1200" dirty="0" err="1">
                          <a:solidFill>
                            <a:srgbClr val="FF0000"/>
                          </a:solidFill>
                        </a:rPr>
                        <a:t>student</a:t>
                      </a:r>
                      <a:r>
                        <a:rPr lang="fr-FR" sz="1200" dirty="0">
                          <a:solidFill>
                            <a:srgbClr val="FF0000"/>
                          </a:solidFill>
                        </a:rPr>
                        <a:t> ICB?</a:t>
                      </a:r>
                    </a:p>
                  </a:txBody>
                  <a:tcPr marL="69939" marR="69939" marT="34969" marB="3496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1254693"/>
                  </a:ext>
                </a:extLst>
              </a:tr>
            </a:tbl>
          </a:graphicData>
        </a:graphic>
      </p:graphicFrame>
      <p:sp>
        <p:nvSpPr>
          <p:cNvPr id="7" name="Rectangle 6">
            <a:extLst>
              <a:ext uri="{FF2B5EF4-FFF2-40B4-BE49-F238E27FC236}">
                <a16:creationId xmlns:a16="http://schemas.microsoft.com/office/drawing/2014/main" id="{64A64247-14E6-442B-AE14-1298B9CAD1EC}"/>
              </a:ext>
            </a:extLst>
          </p:cNvPr>
          <p:cNvSpPr/>
          <p:nvPr/>
        </p:nvSpPr>
        <p:spPr>
          <a:xfrm>
            <a:off x="127690" y="5937230"/>
            <a:ext cx="8645003" cy="507831"/>
          </a:xfrm>
          <a:prstGeom prst="rect">
            <a:avLst/>
          </a:prstGeom>
        </p:spPr>
        <p:txBody>
          <a:bodyPr wrap="square">
            <a:spAutoFit/>
          </a:bodyPr>
          <a:lstStyle/>
          <a:p>
            <a:pPr marL="214313" indent="-214313" defTabSz="685800" fontAlgn="auto">
              <a:lnSpc>
                <a:spcPct val="100000"/>
              </a:lnSpc>
              <a:spcBef>
                <a:spcPts val="0"/>
              </a:spcBef>
              <a:spcAft>
                <a:spcPts val="0"/>
              </a:spcAft>
              <a:buClrTx/>
              <a:buSzTx/>
              <a:buFont typeface="Arial" panose="020B0604020202020204" pitchFamily="34" charset="0"/>
              <a:buChar char="•"/>
            </a:pPr>
            <a:r>
              <a:rPr lang="en-US" sz="1350" dirty="0">
                <a:solidFill>
                  <a:prstClr val="black"/>
                </a:solidFill>
                <a:latin typeface="Calibri" panose="020F0502020204030204"/>
                <a:ea typeface="+mn-ea"/>
                <a:cs typeface="+mn-cs"/>
              </a:rPr>
              <a:t>Caroline </a:t>
            </a:r>
            <a:r>
              <a:rPr lang="en-US" sz="1350" dirty="0" err="1">
                <a:solidFill>
                  <a:prstClr val="black"/>
                </a:solidFill>
                <a:latin typeface="Calibri" panose="020F0502020204030204"/>
                <a:ea typeface="+mn-ea"/>
                <a:cs typeface="+mn-cs"/>
              </a:rPr>
              <a:t>Delamarche</a:t>
            </a:r>
            <a:r>
              <a:rPr lang="en-US" sz="1350" dirty="0">
                <a:solidFill>
                  <a:prstClr val="black"/>
                </a:solidFill>
                <a:latin typeface="Calibri" panose="020F0502020204030204"/>
                <a:ea typeface="+mn-ea"/>
                <a:cs typeface="+mn-cs"/>
              </a:rPr>
              <a:t> (Manager of the doctoral office, UTBM), Emilie </a:t>
            </a:r>
            <a:r>
              <a:rPr lang="en-US" sz="1350" dirty="0" err="1">
                <a:solidFill>
                  <a:prstClr val="black"/>
                </a:solidFill>
                <a:latin typeface="Calibri" panose="020F0502020204030204"/>
                <a:ea typeface="+mn-ea"/>
                <a:cs typeface="+mn-cs"/>
              </a:rPr>
              <a:t>Faivre</a:t>
            </a:r>
            <a:r>
              <a:rPr lang="en-US" sz="1350" dirty="0">
                <a:solidFill>
                  <a:prstClr val="black"/>
                </a:solidFill>
                <a:latin typeface="Calibri" panose="020F0502020204030204"/>
                <a:ea typeface="+mn-ea"/>
                <a:cs typeface="+mn-cs"/>
              </a:rPr>
              <a:t> and Dolores </a:t>
            </a:r>
            <a:r>
              <a:rPr lang="en-US" sz="1350" dirty="0" err="1">
                <a:solidFill>
                  <a:prstClr val="black"/>
                </a:solidFill>
                <a:latin typeface="Calibri" panose="020F0502020204030204"/>
                <a:ea typeface="+mn-ea"/>
                <a:cs typeface="+mn-cs"/>
              </a:rPr>
              <a:t>Kamtchueng-Foping</a:t>
            </a:r>
            <a:r>
              <a:rPr lang="en-US" sz="1350" dirty="0">
                <a:solidFill>
                  <a:prstClr val="black"/>
                </a:solidFill>
                <a:latin typeface="Calibri" panose="020F0502020204030204"/>
                <a:ea typeface="+mn-ea"/>
                <a:cs typeface="+mn-cs"/>
              </a:rPr>
              <a:t> (Office of Doctoral Studies, </a:t>
            </a:r>
            <a:r>
              <a:rPr lang="en-US" sz="1350" dirty="0" err="1">
                <a:solidFill>
                  <a:prstClr val="black"/>
                </a:solidFill>
                <a:latin typeface="Calibri" panose="020F0502020204030204"/>
                <a:ea typeface="+mn-ea"/>
                <a:cs typeface="+mn-cs"/>
              </a:rPr>
              <a:t>Besançon</a:t>
            </a:r>
            <a:r>
              <a:rPr lang="en-US" sz="1350" dirty="0">
                <a:solidFill>
                  <a:prstClr val="black"/>
                </a:solidFill>
                <a:latin typeface="Calibri" panose="020F0502020204030204"/>
                <a:ea typeface="+mn-ea"/>
                <a:cs typeface="+mn-cs"/>
              </a:rPr>
              <a:t>)</a:t>
            </a:r>
          </a:p>
        </p:txBody>
      </p:sp>
      <p:sp>
        <p:nvSpPr>
          <p:cNvPr id="8" name="Rectangle 7">
            <a:extLst>
              <a:ext uri="{FF2B5EF4-FFF2-40B4-BE49-F238E27FC236}">
                <a16:creationId xmlns:a16="http://schemas.microsoft.com/office/drawing/2014/main" id="{4E397A3E-0A85-4CFF-AFA2-6261E1F04FD6}"/>
              </a:ext>
            </a:extLst>
          </p:cNvPr>
          <p:cNvSpPr/>
          <p:nvPr/>
        </p:nvSpPr>
        <p:spPr>
          <a:xfrm>
            <a:off x="1393009" y="989938"/>
            <a:ext cx="5971507" cy="461665"/>
          </a:xfrm>
          <a:prstGeom prst="rect">
            <a:avLst/>
          </a:prstGeom>
        </p:spPr>
        <p:txBody>
          <a:bodyPr wrap="none">
            <a:spAutoFit/>
          </a:bodyPr>
          <a:lstStyle/>
          <a:p>
            <a:pPr defTabSz="685800" fontAlgn="auto">
              <a:lnSpc>
                <a:spcPct val="100000"/>
              </a:lnSpc>
              <a:spcBef>
                <a:spcPts val="0"/>
              </a:spcBef>
              <a:spcAft>
                <a:spcPts val="0"/>
              </a:spcAft>
              <a:buClrTx/>
              <a:buSzTx/>
            </a:pPr>
            <a:r>
              <a:rPr lang="en-US" b="1" dirty="0">
                <a:solidFill>
                  <a:srgbClr val="0070C0"/>
                </a:solidFill>
                <a:latin typeface="Times New Roman" panose="02020603050405020304" pitchFamily="18" charset="0"/>
                <a:ea typeface="+mn-ea"/>
                <a:cs typeface="Times New Roman" panose="02020603050405020304" pitchFamily="18" charset="0"/>
              </a:rPr>
              <a:t>Composition of the training committee (TC)</a:t>
            </a:r>
          </a:p>
        </p:txBody>
      </p:sp>
    </p:spTree>
    <p:extLst>
      <p:ext uri="{BB962C8B-B14F-4D97-AF65-F5344CB8AC3E}">
        <p14:creationId xmlns:p14="http://schemas.microsoft.com/office/powerpoint/2010/main" val="3120603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99" y="371128"/>
            <a:ext cx="1763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2673" y="54013"/>
            <a:ext cx="3231327" cy="9267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itle 1">
            <a:extLst>
              <a:ext uri="{FF2B5EF4-FFF2-40B4-BE49-F238E27FC236}">
                <a16:creationId xmlns:a16="http://schemas.microsoft.com/office/drawing/2014/main" id="{5C29EBEF-2E1C-4510-9B44-05E45A3E4164}"/>
              </a:ext>
            </a:extLst>
          </p:cNvPr>
          <p:cNvSpPr txBox="1">
            <a:spLocks/>
          </p:cNvSpPr>
          <p:nvPr/>
        </p:nvSpPr>
        <p:spPr>
          <a:xfrm>
            <a:off x="152408" y="500661"/>
            <a:ext cx="8069112" cy="1325563"/>
          </a:xfrm>
          <a:prstGeom prst="rect">
            <a:avLst/>
          </a:prstGeom>
        </p:spPr>
        <p:txBody>
          <a:bodyPr/>
          <a:lstStyle>
            <a:lvl1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Arial" pitchFamily="-1" charset="0"/>
              <a:defRPr sz="4400">
                <a:solidFill>
                  <a:srgbClr val="000000"/>
                </a:solidFill>
                <a:latin typeface="Arial" charset="0"/>
                <a:ea typeface="Arial Unicode MS" charset="0"/>
                <a:cs typeface="Arial Unicode MS" charset="0"/>
              </a:defRPr>
            </a:lvl5pPr>
            <a:lvl6pPr marL="4572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6pPr>
            <a:lvl7pPr marL="9144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7pPr>
            <a:lvl8pPr marL="13716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8pPr>
            <a:lvl9pPr marL="18288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Arial Unicode MS" charset="0"/>
                <a:cs typeface="Arial Unicode MS" charset="0"/>
              </a:defRPr>
            </a:lvl9pPr>
          </a:lstStyle>
          <a:p>
            <a:r>
              <a:rPr lang="en-US" sz="2400" b="1" kern="0" dirty="0">
                <a:solidFill>
                  <a:srgbClr val="0070C0"/>
                </a:solidFill>
                <a:latin typeface="Times New Roman" panose="02020603050405020304" pitchFamily="18" charset="0"/>
                <a:cs typeface="Times New Roman" panose="02020603050405020304" pitchFamily="18" charset="0"/>
              </a:rPr>
              <a:t>Role of the Training Commission</a:t>
            </a:r>
          </a:p>
        </p:txBody>
      </p:sp>
      <p:sp>
        <p:nvSpPr>
          <p:cNvPr id="6" name="Content Placeholder 2">
            <a:extLst>
              <a:ext uri="{FF2B5EF4-FFF2-40B4-BE49-F238E27FC236}">
                <a16:creationId xmlns:a16="http://schemas.microsoft.com/office/drawing/2014/main" id="{5CCF0C74-F166-44B1-994D-B31A6626B58E}"/>
              </a:ext>
            </a:extLst>
          </p:cNvPr>
          <p:cNvSpPr txBox="1">
            <a:spLocks/>
          </p:cNvSpPr>
          <p:nvPr/>
        </p:nvSpPr>
        <p:spPr>
          <a:xfrm>
            <a:off x="511460" y="1163442"/>
            <a:ext cx="8069112" cy="2974976"/>
          </a:xfrm>
          <a:prstGeom prst="rect">
            <a:avLst/>
          </a:prstGeom>
        </p:spPr>
        <p:txBody>
          <a:bodyPr>
            <a:noAutofit/>
          </a:bodyPr>
          <a:lstStyle>
            <a:lvl1pPr marL="341313" indent="-341313" algn="l" defTabSz="449263" rtl="0" eaLnBrk="0" fontAlgn="base" hangingPunct="0">
              <a:lnSpc>
                <a:spcPct val="93000"/>
              </a:lnSpc>
              <a:spcBef>
                <a:spcPts val="800"/>
              </a:spcBef>
              <a:spcAft>
                <a:spcPct val="0"/>
              </a:spcAft>
              <a:buClr>
                <a:srgbClr val="000000"/>
              </a:buClr>
              <a:buSzPct val="100000"/>
              <a:buFont typeface="Arial" pitchFamily="-1" charset="0"/>
              <a:buChar char="•"/>
              <a:defRPr sz="3200">
                <a:solidFill>
                  <a:srgbClr val="000000"/>
                </a:solidFill>
                <a:latin typeface="+mn-lt"/>
                <a:ea typeface="+mn-ea"/>
                <a:cs typeface="+mn-cs"/>
              </a:defRPr>
            </a:lvl1pPr>
            <a:lvl2pPr marL="741363" indent="-284163" algn="l" defTabSz="449263" rtl="0" eaLnBrk="0" fontAlgn="base" hangingPunct="0">
              <a:lnSpc>
                <a:spcPct val="93000"/>
              </a:lnSpc>
              <a:spcBef>
                <a:spcPts val="700"/>
              </a:spcBef>
              <a:spcAft>
                <a:spcPct val="0"/>
              </a:spcAft>
              <a:buClr>
                <a:srgbClr val="000000"/>
              </a:buClr>
              <a:buSzPct val="100000"/>
              <a:buFont typeface="Arial" pitchFamily="-1" charset="0"/>
              <a:buChar char="–"/>
              <a:defRPr sz="2800">
                <a:solidFill>
                  <a:srgbClr val="000000"/>
                </a:solidFill>
                <a:latin typeface="+mn-lt"/>
                <a:ea typeface="+mn-ea"/>
                <a:cs typeface="+mn-cs"/>
              </a:defRPr>
            </a:lvl2pPr>
            <a:lvl3pPr marL="1143000" indent="-228600" algn="l" defTabSz="449263" rtl="0" eaLnBrk="0" fontAlgn="base" hangingPunct="0">
              <a:lnSpc>
                <a:spcPct val="93000"/>
              </a:lnSpc>
              <a:spcBef>
                <a:spcPts val="600"/>
              </a:spcBef>
              <a:spcAft>
                <a:spcPct val="0"/>
              </a:spcAft>
              <a:buClr>
                <a:srgbClr val="000000"/>
              </a:buClr>
              <a:buSzPct val="100000"/>
              <a:buFont typeface="Arial" pitchFamily="-1" charset="0"/>
              <a:buChar char="•"/>
              <a:defRPr sz="2400">
                <a:solidFill>
                  <a:srgbClr val="000000"/>
                </a:solidFill>
                <a:latin typeface="+mn-lt"/>
                <a:ea typeface="+mn-ea"/>
                <a:cs typeface="+mn-cs"/>
              </a:defRPr>
            </a:lvl3pPr>
            <a:lvl4pPr marL="1600200" indent="-228600" algn="l" defTabSz="449263" rtl="0" eaLnBrk="0" fontAlgn="base" hangingPunct="0">
              <a:lnSpc>
                <a:spcPct val="93000"/>
              </a:lnSpc>
              <a:spcBef>
                <a:spcPts val="500"/>
              </a:spcBef>
              <a:spcAft>
                <a:spcPct val="0"/>
              </a:spcAft>
              <a:buClr>
                <a:srgbClr val="000000"/>
              </a:buClr>
              <a:buSzPct val="100000"/>
              <a:buFont typeface="Arial" pitchFamily="-1" charset="0"/>
              <a:buChar char="–"/>
              <a:defRPr sz="2000">
                <a:solidFill>
                  <a:srgbClr val="000000"/>
                </a:solidFill>
                <a:latin typeface="+mn-lt"/>
                <a:ea typeface="+mn-ea"/>
                <a:cs typeface="+mn-cs"/>
              </a:defRPr>
            </a:lvl4pPr>
            <a:lvl5pPr marL="2057400" indent="-228600" algn="l" defTabSz="449263" rtl="0" eaLnBrk="0" fontAlgn="base" hangingPunct="0">
              <a:lnSpc>
                <a:spcPct val="93000"/>
              </a:lnSpc>
              <a:spcBef>
                <a:spcPts val="500"/>
              </a:spcBef>
              <a:spcAft>
                <a:spcPct val="0"/>
              </a:spcAft>
              <a:buClr>
                <a:srgbClr val="000000"/>
              </a:buClr>
              <a:buSzPct val="100000"/>
              <a:buFont typeface="Arial" pitchFamily="-1" charset="0"/>
              <a:buChar char="»"/>
              <a:defRPr sz="2000">
                <a:solidFill>
                  <a:srgbClr val="000000"/>
                </a:solidFill>
                <a:latin typeface="+mn-lt"/>
                <a:ea typeface="+mn-ea"/>
                <a:cs typeface="+mn-cs"/>
              </a:defRPr>
            </a:lvl5pPr>
            <a:lvl6pPr marL="25146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6pPr>
            <a:lvl7pPr marL="29718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7pPr>
            <a:lvl8pPr marL="34290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8pPr>
            <a:lvl9pPr marL="38862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cs typeface="+mn-cs"/>
              </a:defRPr>
            </a:lvl9pPr>
          </a:lstStyle>
          <a:p>
            <a:r>
              <a:rPr lang="en-US" sz="2000" dirty="0">
                <a:solidFill>
                  <a:srgbClr val="002060"/>
                </a:solidFill>
                <a:latin typeface="Times New Roman" panose="02020603050405020304" pitchFamily="18" charset="0"/>
                <a:cs typeface="Times New Roman" panose="02020603050405020304" pitchFamily="18" charset="0"/>
              </a:rPr>
              <a:t>The role of the commission is to make proposals to improve the SPIM's training program.</a:t>
            </a:r>
            <a:endParaRPr lang="fr-FR" sz="2000" dirty="0">
              <a:solidFill>
                <a:srgbClr val="002060"/>
              </a:solidFill>
              <a:latin typeface="Times New Roman" panose="02020603050405020304" pitchFamily="18" charset="0"/>
              <a:cs typeface="Times New Roman" panose="02020603050405020304" pitchFamily="18" charset="0"/>
            </a:endParaRPr>
          </a:p>
          <a:p>
            <a:r>
              <a:rPr lang="en-US" sz="2000" dirty="0">
                <a:solidFill>
                  <a:srgbClr val="002060"/>
                </a:solidFill>
                <a:latin typeface="Times New Roman" panose="02020603050405020304" pitchFamily="18" charset="0"/>
                <a:cs typeface="Times New Roman" panose="02020603050405020304" pitchFamily="18" charset="0"/>
              </a:rPr>
              <a:t>The committee gives its opinion on the creation or ending of a training course.</a:t>
            </a:r>
            <a:endParaRPr lang="fr-FR" sz="2000" dirty="0">
              <a:solidFill>
                <a:srgbClr val="002060"/>
              </a:solidFill>
              <a:latin typeface="Times New Roman" panose="02020603050405020304" pitchFamily="18" charset="0"/>
              <a:cs typeface="Times New Roman" panose="02020603050405020304" pitchFamily="18" charset="0"/>
            </a:endParaRPr>
          </a:p>
          <a:p>
            <a:r>
              <a:rPr lang="en-US" sz="2000" dirty="0">
                <a:solidFill>
                  <a:srgbClr val="002060"/>
                </a:solidFill>
                <a:latin typeface="Times New Roman" panose="02020603050405020304" pitchFamily="18" charset="0"/>
                <a:cs typeface="Times New Roman" panose="02020603050405020304" pitchFamily="18" charset="0"/>
              </a:rPr>
              <a:t>It creates evaluation sheets. It gives its view on the assessment of a training course, taking into account the evaluation sheets submitted by doctoral students.</a:t>
            </a:r>
            <a:endParaRPr lang="fr-FR" sz="2000" dirty="0">
              <a:solidFill>
                <a:srgbClr val="002060"/>
              </a:solidFill>
              <a:latin typeface="Times New Roman" panose="02020603050405020304" pitchFamily="18" charset="0"/>
              <a:cs typeface="Times New Roman" panose="02020603050405020304" pitchFamily="18" charset="0"/>
            </a:endParaRPr>
          </a:p>
          <a:p>
            <a:r>
              <a:rPr lang="en-US" sz="2000" dirty="0">
                <a:solidFill>
                  <a:srgbClr val="002060"/>
                </a:solidFill>
                <a:latin typeface="Times New Roman" panose="02020603050405020304" pitchFamily="18" charset="0"/>
                <a:cs typeface="Times New Roman" panose="02020603050405020304" pitchFamily="18" charset="0"/>
              </a:rPr>
              <a:t>It contributes to the setting up of the calendar and the organization of the courses.</a:t>
            </a:r>
          </a:p>
          <a:p>
            <a:r>
              <a:rPr lang="en-US" sz="2000" dirty="0">
                <a:solidFill>
                  <a:srgbClr val="002060"/>
                </a:solidFill>
                <a:latin typeface="Times New Roman" panose="02020603050405020304" pitchFamily="18" charset="0"/>
                <a:cs typeface="Times New Roman" panose="02020603050405020304" pitchFamily="18" charset="0"/>
              </a:rPr>
              <a:t>3 meetings per year</a:t>
            </a:r>
            <a:endParaRPr lang="fr-FR" sz="2000" dirty="0">
              <a:solidFill>
                <a:srgbClr val="002060"/>
              </a:solidFill>
              <a:latin typeface="Times New Roman" panose="02020603050405020304" pitchFamily="18" charset="0"/>
              <a:cs typeface="Times New Roman" panose="02020603050405020304" pitchFamily="18" charset="0"/>
            </a:endParaRPr>
          </a:p>
          <a:p>
            <a:pPr lvl="1"/>
            <a:endParaRPr lang="en-US" sz="2000" kern="0" dirty="0">
              <a:solidFill>
                <a:srgbClr val="002060"/>
              </a:solidFill>
              <a:latin typeface="Times New Roman" panose="02020603050405020304" pitchFamily="18" charset="0"/>
              <a:cs typeface="Times New Roman" panose="02020603050405020304" pitchFamily="18" charset="0"/>
            </a:endParaRPr>
          </a:p>
          <a:p>
            <a:pPr marL="457200" lvl="1" indent="0">
              <a:buFont typeface="Arial" pitchFamily="-1" charset="0"/>
              <a:buNone/>
            </a:pPr>
            <a:endParaRPr lang="en-US" sz="2000" kern="0" dirty="0">
              <a:solidFill>
                <a:srgbClr val="002060"/>
              </a:solidFill>
              <a:latin typeface="Times New Roman" panose="02020603050405020304" pitchFamily="18" charset="0"/>
              <a:cs typeface="Times New Roman" panose="02020603050405020304" pitchFamily="18" charset="0"/>
            </a:endParaRPr>
          </a:p>
          <a:p>
            <a:endParaRPr lang="en-US" sz="2000" kern="0" dirty="0">
              <a:solidFill>
                <a:srgbClr val="002060"/>
              </a:solidFill>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C12BDE87-2CDF-4A58-8E2C-9BCC7C1C2E3B}"/>
              </a:ext>
            </a:extLst>
          </p:cNvPr>
          <p:cNvSpPr/>
          <p:nvPr/>
        </p:nvSpPr>
        <p:spPr>
          <a:xfrm>
            <a:off x="511460" y="4769314"/>
            <a:ext cx="8346160" cy="1594283"/>
          </a:xfrm>
          <a:prstGeom prst="rect">
            <a:avLst/>
          </a:prstGeom>
        </p:spPr>
        <p:txBody>
          <a:bodyPr wrap="square">
            <a:spAutoFit/>
          </a:bodyPr>
          <a:lstStyle/>
          <a:p>
            <a:pPr>
              <a:lnSpc>
                <a:spcPct val="90000"/>
              </a:lnSpc>
              <a:spcBef>
                <a:spcPct val="0"/>
              </a:spcBef>
            </a:pPr>
            <a:r>
              <a:rPr lang="en-US" dirty="0">
                <a:solidFill>
                  <a:srgbClr val="002060"/>
                </a:solidFill>
                <a:latin typeface="Times New Roman" panose="02020603050405020304" pitchFamily="18" charset="0"/>
                <a:ea typeface="+mj-ea"/>
                <a:cs typeface="Times New Roman" panose="02020603050405020304" pitchFamily="18" charset="0"/>
              </a:rPr>
              <a:t>PhD students should participate in the TC :</a:t>
            </a:r>
            <a:endParaRPr lang="en-US" dirty="0">
              <a:solidFill>
                <a:srgbClr val="00B0F0"/>
              </a:solidFill>
              <a:latin typeface="Times New Roman" panose="02020603050405020304" pitchFamily="18" charset="0"/>
              <a:ea typeface="+mj-ea"/>
              <a:cs typeface="Times New Roman" panose="02020603050405020304" pitchFamily="18" charset="0"/>
            </a:endParaRPr>
          </a:p>
          <a:p>
            <a:pPr marL="742950" lvl="1" indent="-285750">
              <a:buFont typeface="Arial" panose="020B0604020202020204" pitchFamily="34" charset="0"/>
              <a:buChar char="•"/>
            </a:pPr>
            <a:r>
              <a:rPr lang="en-US" sz="2000" dirty="0">
                <a:solidFill>
                  <a:srgbClr val="002060"/>
                </a:solidFill>
                <a:latin typeface="Times New Roman" panose="02020603050405020304" pitchFamily="18" charset="0"/>
                <a:cs typeface="Times New Roman" panose="02020603050405020304" pitchFamily="18" charset="0"/>
              </a:rPr>
              <a:t>to better understand how our DS works</a:t>
            </a:r>
          </a:p>
          <a:p>
            <a:pPr marL="742950" lvl="1" indent="-285750">
              <a:buFont typeface="Arial" panose="020B0604020202020204" pitchFamily="34" charset="0"/>
              <a:buChar char="•"/>
            </a:pPr>
            <a:r>
              <a:rPr lang="en-US" sz="2000" dirty="0">
                <a:solidFill>
                  <a:srgbClr val="002060"/>
                </a:solidFill>
                <a:latin typeface="Times New Roman" panose="02020603050405020304" pitchFamily="18" charset="0"/>
                <a:cs typeface="Times New Roman" panose="02020603050405020304" pitchFamily="18" charset="0"/>
              </a:rPr>
              <a:t>to be involved in the choices of new training offers</a:t>
            </a:r>
          </a:p>
          <a:p>
            <a:pPr marL="742950" lvl="1" indent="-285750">
              <a:buFont typeface="Arial" panose="020B0604020202020204" pitchFamily="34" charset="0"/>
              <a:buChar char="•"/>
            </a:pPr>
            <a:r>
              <a:rPr lang="en-US" sz="2000" dirty="0">
                <a:solidFill>
                  <a:srgbClr val="002060"/>
                </a:solidFill>
                <a:latin typeface="Times New Roman" panose="02020603050405020304" pitchFamily="18" charset="0"/>
                <a:cs typeface="Times New Roman" panose="02020603050405020304" pitchFamily="18" charset="0"/>
              </a:rPr>
              <a:t>to be aware of the most popular and requested courses by PhD students</a:t>
            </a:r>
          </a:p>
          <a:p>
            <a:pPr lvl="1"/>
            <a:r>
              <a:rPr lang="en-US" sz="2000" dirty="0">
                <a:solidFill>
                  <a:srgbClr val="FF0000"/>
                </a:solidFill>
                <a:latin typeface="Times New Roman" panose="02020603050405020304" pitchFamily="18" charset="0"/>
                <a:cs typeface="Times New Roman" panose="02020603050405020304" pitchFamily="18" charset="0"/>
              </a:rPr>
              <a:t>The active participation in the TC gives you 5h on your PIF for 3 years</a:t>
            </a:r>
          </a:p>
        </p:txBody>
      </p:sp>
    </p:spTree>
    <p:extLst>
      <p:ext uri="{BB962C8B-B14F-4D97-AF65-F5344CB8AC3E}">
        <p14:creationId xmlns:p14="http://schemas.microsoft.com/office/powerpoint/2010/main" val="3973786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6" name="Image 5"/>
          <p:cNvPicPr>
            <a:picLocks noChangeAspect="1"/>
          </p:cNvPicPr>
          <p:nvPr/>
        </p:nvPicPr>
        <p:blipFill>
          <a:blip r:embed="rId3"/>
          <a:srcRect/>
          <a:stretch>
            <a:fillRect/>
          </a:stretch>
        </p:blipFill>
        <p:spPr bwMode="auto">
          <a:xfrm>
            <a:off x="152400" y="152400"/>
            <a:ext cx="1763713" cy="609600"/>
          </a:xfrm>
          <a:prstGeom prst="rect">
            <a:avLst/>
          </a:prstGeom>
          <a:noFill/>
          <a:ln w="9525">
            <a:noFill/>
            <a:miter lim="800000"/>
            <a:headEnd/>
            <a:tailEnd/>
          </a:ln>
        </p:spPr>
      </p:pic>
      <p:sp>
        <p:nvSpPr>
          <p:cNvPr id="3" name="Text Box 1"/>
          <p:cNvSpPr txBox="1">
            <a:spLocks noChangeArrowheads="1"/>
          </p:cNvSpPr>
          <p:nvPr/>
        </p:nvSpPr>
        <p:spPr bwMode="auto">
          <a:xfrm>
            <a:off x="1204822" y="120951"/>
            <a:ext cx="6635080" cy="729952"/>
          </a:xfrm>
          <a:prstGeom prst="rect">
            <a:avLst/>
          </a:prstGeom>
          <a:noFill/>
          <a:ln w="9525">
            <a:noFill/>
            <a:round/>
            <a:headEnd/>
            <a:tailEnd/>
          </a:ln>
        </p:spPr>
        <p:txBody>
          <a:bodyPr lIns="90000" tIns="46800" rIns="90000" bIns="46800" anchor="ctr">
            <a:prstTxWarp prst="textNoShape">
              <a:avLst/>
            </a:prstTxWarp>
          </a:bodyPr>
          <a:lstStyle/>
          <a:p>
            <a:pPr algn="ctr">
              <a:lnSpc>
                <a:spcPct val="100000"/>
              </a:lnSpc>
              <a:buClr>
                <a:srgbClr val="CC0000"/>
              </a:buClr>
              <a:buFont typeface="Arial" pitchFamily="-1"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70C0"/>
                </a:solidFill>
                <a:latin typeface="Times New Roman" panose="02020603050405020304" pitchFamily="18" charset="0"/>
                <a:cs typeface="Times New Roman" panose="02020603050405020304" pitchFamily="18" charset="0"/>
              </a:rPr>
              <a:t>Organisation, contacts</a:t>
            </a:r>
          </a:p>
        </p:txBody>
      </p:sp>
      <p:sp>
        <p:nvSpPr>
          <p:cNvPr id="4" name="Rectangle 8"/>
          <p:cNvSpPr>
            <a:spLocks noChangeArrowheads="1"/>
          </p:cNvSpPr>
          <p:nvPr/>
        </p:nvSpPr>
        <p:spPr bwMode="auto">
          <a:xfrm>
            <a:off x="345898" y="1050899"/>
            <a:ext cx="8352928" cy="5764655"/>
          </a:xfrm>
          <a:prstGeom prst="rect">
            <a:avLst/>
          </a:prstGeom>
          <a:noFill/>
          <a:ln w="9525">
            <a:noFill/>
            <a:miter lim="800000"/>
            <a:headEnd/>
            <a:tailEnd/>
          </a:ln>
        </p:spPr>
        <p:txBody>
          <a:bodyPr wrap="square">
            <a:prstTxWarp prst="textNoShape">
              <a:avLst/>
            </a:prstTxWarp>
            <a:spAutoFit/>
          </a:bodyPr>
          <a:lstStyle/>
          <a:p>
            <a:r>
              <a:rPr lang="fr-FR" sz="1800" dirty="0">
                <a:solidFill>
                  <a:srgbClr val="000000"/>
                </a:solidFill>
                <a:ea typeface="Arial Unicode MS" pitchFamily="-83" charset="0"/>
                <a:cs typeface="Arial Unicode MS" pitchFamily="-83" charset="0"/>
              </a:rPr>
              <a:t>web sites: </a:t>
            </a:r>
            <a:r>
              <a:rPr lang="fr-FR" sz="1800" dirty="0">
                <a:solidFill>
                  <a:srgbClr val="FF0000"/>
                </a:solidFill>
                <a:ea typeface="Arial Unicode MS" pitchFamily="-83" charset="0"/>
                <a:cs typeface="Arial Unicode MS" pitchFamily="-83" charset="0"/>
              </a:rPr>
              <a:t>https://spim.ubfc.fr   </a:t>
            </a:r>
            <a:r>
              <a:rPr lang="fr-FR" sz="1800" dirty="0">
                <a:solidFill>
                  <a:srgbClr val="000000"/>
                </a:solidFill>
                <a:ea typeface="Arial Unicode MS" pitchFamily="-83" charset="0"/>
                <a:cs typeface="Arial Unicode MS" pitchFamily="-83" charset="0"/>
              </a:rPr>
              <a:t>and </a:t>
            </a:r>
            <a:r>
              <a:rPr lang="fr-FR" sz="1800" dirty="0">
                <a:solidFill>
                  <a:srgbClr val="FF0000"/>
                </a:solidFill>
                <a:ea typeface="Arial Unicode MS" pitchFamily="-83" charset="0"/>
                <a:cs typeface="Arial Unicode MS" pitchFamily="-83" charset="0"/>
              </a:rPr>
              <a:t>https://collegedoctoral.ubfc.fr</a:t>
            </a:r>
          </a:p>
          <a:p>
            <a:pPr>
              <a:lnSpc>
                <a:spcPct val="95000"/>
              </a:lnSpc>
            </a:pPr>
            <a:r>
              <a:rPr lang="fr-FR" sz="1800" dirty="0">
                <a:solidFill>
                  <a:srgbClr val="000000"/>
                </a:solidFill>
                <a:ea typeface="Arial Unicode MS" pitchFamily="-83" charset="0"/>
                <a:cs typeface="Arial Unicode MS" pitchFamily="-83" charset="0"/>
              </a:rPr>
              <a:t>email: ed-spim@ubfc.fr     </a:t>
            </a:r>
          </a:p>
          <a:p>
            <a:pPr>
              <a:lnSpc>
                <a:spcPct val="95000"/>
              </a:lnSpc>
            </a:pPr>
            <a:r>
              <a:rPr lang="fr-FR" sz="1800" dirty="0">
                <a:solidFill>
                  <a:srgbClr val="000000"/>
                </a:solidFill>
                <a:ea typeface="Arial Unicode MS" pitchFamily="-83" charset="0"/>
                <a:cs typeface="Arial Unicode MS" pitchFamily="-83" charset="0"/>
              </a:rPr>
              <a:t> </a:t>
            </a:r>
          </a:p>
          <a:p>
            <a:pPr>
              <a:lnSpc>
                <a:spcPct val="95000"/>
              </a:lnSpc>
            </a:pPr>
            <a:r>
              <a:rPr lang="fr-FR" sz="1800" dirty="0" err="1">
                <a:solidFill>
                  <a:srgbClr val="000000"/>
                </a:solidFill>
                <a:ea typeface="Arial Unicode MS" pitchFamily="-83" charset="0"/>
                <a:cs typeface="Arial Unicode MS" pitchFamily="-83" charset="0"/>
              </a:rPr>
              <a:t>Director</a:t>
            </a:r>
            <a:r>
              <a:rPr lang="fr-FR" sz="1800" dirty="0">
                <a:solidFill>
                  <a:srgbClr val="000000"/>
                </a:solidFill>
                <a:ea typeface="Arial Unicode MS" pitchFamily="-83" charset="0"/>
                <a:cs typeface="Arial Unicode MS" pitchFamily="-83" charset="0"/>
              </a:rPr>
              <a:t>: Pr. Thérèse </a:t>
            </a:r>
            <a:r>
              <a:rPr lang="fr-FR" sz="1800" dirty="0" err="1">
                <a:solidFill>
                  <a:srgbClr val="000000"/>
                </a:solidFill>
                <a:ea typeface="Arial Unicode MS" pitchFamily="-83" charset="0"/>
                <a:cs typeface="Arial Unicode MS" pitchFamily="-83" charset="0"/>
              </a:rPr>
              <a:t>Leblois</a:t>
            </a:r>
            <a:r>
              <a:rPr lang="fr-FR" sz="1800" dirty="0">
                <a:solidFill>
                  <a:srgbClr val="000000"/>
                </a:solidFill>
                <a:ea typeface="Arial Unicode MS" pitchFamily="-83" charset="0"/>
                <a:cs typeface="Arial Unicode MS" pitchFamily="-83" charset="0"/>
              </a:rPr>
              <a:t> </a:t>
            </a:r>
          </a:p>
          <a:p>
            <a:pPr>
              <a:lnSpc>
                <a:spcPct val="95000"/>
              </a:lnSpc>
            </a:pPr>
            <a:r>
              <a:rPr lang="fr-FR" sz="1800" dirty="0" err="1">
                <a:solidFill>
                  <a:srgbClr val="000000"/>
                </a:solidFill>
                <a:ea typeface="Arial Unicode MS" pitchFamily="-83" charset="0"/>
                <a:cs typeface="Arial Unicode MS" pitchFamily="-83" charset="0"/>
              </a:rPr>
              <a:t>Deputy</a:t>
            </a:r>
            <a:r>
              <a:rPr lang="fr-FR" sz="1800" dirty="0">
                <a:solidFill>
                  <a:srgbClr val="000000"/>
                </a:solidFill>
                <a:ea typeface="Arial Unicode MS" pitchFamily="-83" charset="0"/>
                <a:cs typeface="Arial Unicode MS" pitchFamily="-83" charset="0"/>
              </a:rPr>
              <a:t> </a:t>
            </a:r>
            <a:r>
              <a:rPr lang="fr-FR" sz="1800" dirty="0" err="1">
                <a:solidFill>
                  <a:srgbClr val="000000"/>
                </a:solidFill>
                <a:ea typeface="Arial Unicode MS" pitchFamily="-83" charset="0"/>
                <a:cs typeface="Arial Unicode MS" pitchFamily="-83" charset="0"/>
              </a:rPr>
              <a:t>Director</a:t>
            </a:r>
            <a:r>
              <a:rPr lang="fr-FR" sz="1800" dirty="0">
                <a:solidFill>
                  <a:srgbClr val="000000"/>
                </a:solidFill>
                <a:ea typeface="Arial Unicode MS" pitchFamily="-83" charset="0"/>
                <a:cs typeface="Arial Unicode MS" pitchFamily="-83" charset="0"/>
              </a:rPr>
              <a:t>: Pr. Patrick </a:t>
            </a:r>
            <a:r>
              <a:rPr lang="fr-FR" sz="1800" dirty="0" err="1">
                <a:solidFill>
                  <a:srgbClr val="000000"/>
                </a:solidFill>
                <a:ea typeface="Arial Unicode MS" pitchFamily="-83" charset="0"/>
                <a:cs typeface="Arial Unicode MS" pitchFamily="-83" charset="0"/>
              </a:rPr>
              <a:t>Marquié</a:t>
            </a:r>
            <a:endParaRPr lang="fr-FR" sz="1800" dirty="0">
              <a:solidFill>
                <a:srgbClr val="000000"/>
              </a:solidFill>
              <a:ea typeface="Arial Unicode MS" pitchFamily="-83" charset="0"/>
              <a:cs typeface="Arial Unicode MS" pitchFamily="-83" charset="0"/>
            </a:endParaRPr>
          </a:p>
          <a:p>
            <a:pPr>
              <a:lnSpc>
                <a:spcPct val="95000"/>
              </a:lnSpc>
            </a:pPr>
            <a:endParaRPr lang="fr-FR" sz="1000" dirty="0">
              <a:solidFill>
                <a:srgbClr val="000000"/>
              </a:solidFill>
              <a:ea typeface="Arial Unicode MS" pitchFamily="-83" charset="0"/>
              <a:cs typeface="Arial Unicode MS" pitchFamily="-83" charset="0"/>
            </a:endParaRPr>
          </a:p>
          <a:p>
            <a:pPr>
              <a:lnSpc>
                <a:spcPct val="95000"/>
              </a:lnSpc>
            </a:pPr>
            <a:r>
              <a:rPr lang="fr-FR" sz="1800" dirty="0">
                <a:solidFill>
                  <a:srgbClr val="000000"/>
                </a:solidFill>
                <a:ea typeface="Arial Unicode MS" pitchFamily="-83" charset="0"/>
                <a:cs typeface="Arial Unicode MS" pitchFamily="-83" charset="0"/>
              </a:rPr>
              <a:t>Doctoral </a:t>
            </a:r>
            <a:r>
              <a:rPr lang="fr-FR" sz="1800" dirty="0" err="1">
                <a:solidFill>
                  <a:srgbClr val="000000"/>
                </a:solidFill>
                <a:ea typeface="Arial Unicode MS" pitchFamily="-83" charset="0"/>
                <a:cs typeface="Arial Unicode MS" pitchFamily="-83" charset="0"/>
              </a:rPr>
              <a:t>School</a:t>
            </a:r>
            <a:r>
              <a:rPr lang="fr-FR" sz="1800" dirty="0">
                <a:solidFill>
                  <a:srgbClr val="000000"/>
                </a:solidFill>
                <a:ea typeface="Arial Unicode MS" pitchFamily="-83" charset="0"/>
                <a:cs typeface="Arial Unicode MS" pitchFamily="-83" charset="0"/>
              </a:rPr>
              <a:t> </a:t>
            </a:r>
            <a:r>
              <a:rPr lang="fr-FR" sz="1800" dirty="0" err="1">
                <a:solidFill>
                  <a:srgbClr val="000000"/>
                </a:solidFill>
                <a:ea typeface="Arial Unicode MS" pitchFamily="-83" charset="0"/>
                <a:cs typeface="Arial Unicode MS" pitchFamily="-83" charset="0"/>
              </a:rPr>
              <a:t>secretariats</a:t>
            </a:r>
            <a:r>
              <a:rPr lang="fr-FR" sz="1800" dirty="0">
                <a:solidFill>
                  <a:srgbClr val="000000"/>
                </a:solidFill>
                <a:ea typeface="Arial Unicode MS" pitchFamily="-83" charset="0"/>
                <a:cs typeface="Arial Unicode MS" pitchFamily="-83" charset="0"/>
              </a:rPr>
              <a:t>:</a:t>
            </a:r>
          </a:p>
          <a:p>
            <a:r>
              <a:rPr lang="fr-FR" sz="1800" dirty="0">
                <a:solidFill>
                  <a:srgbClr val="000000"/>
                </a:solidFill>
                <a:ea typeface="Arial Unicode MS" pitchFamily="-83" charset="0"/>
                <a:cs typeface="Arial Unicode MS" pitchFamily="-83" charset="0"/>
              </a:rPr>
              <a:t>UFC :            	 					</a:t>
            </a:r>
            <a:r>
              <a:rPr lang="fr-FR" sz="1800" dirty="0" err="1">
                <a:solidFill>
                  <a:srgbClr val="000000"/>
                </a:solidFill>
                <a:ea typeface="Arial Unicode MS" pitchFamily="-83" charset="0"/>
                <a:cs typeface="Arial Unicode MS" pitchFamily="-83" charset="0"/>
              </a:rPr>
              <a:t>Alika</a:t>
            </a:r>
            <a:r>
              <a:rPr lang="fr-FR" sz="1800" dirty="0">
                <a:solidFill>
                  <a:srgbClr val="000000"/>
                </a:solidFill>
                <a:ea typeface="Arial Unicode MS" pitchFamily="-83" charset="0"/>
                <a:cs typeface="Arial Unicode MS" pitchFamily="-83" charset="0"/>
              </a:rPr>
              <a:t> Rossetti					03.81.66.66.02</a:t>
            </a:r>
          </a:p>
          <a:p>
            <a:r>
              <a:rPr lang="fr-FR" sz="1800" dirty="0">
                <a:solidFill>
                  <a:srgbClr val="000000"/>
                </a:solidFill>
                <a:ea typeface="Arial Unicode MS" pitchFamily="-83" charset="0"/>
                <a:cs typeface="Arial Unicode MS" pitchFamily="-83" charset="0"/>
              </a:rPr>
              <a:t>	(Administrative </a:t>
            </a:r>
            <a:r>
              <a:rPr lang="fr-FR" sz="1800" dirty="0" err="1">
                <a:solidFill>
                  <a:srgbClr val="000000"/>
                </a:solidFill>
                <a:ea typeface="Arial Unicode MS" pitchFamily="-83" charset="0"/>
                <a:cs typeface="Arial Unicode MS" pitchFamily="-83" charset="0"/>
              </a:rPr>
              <a:t>Director</a:t>
            </a:r>
            <a:r>
              <a:rPr lang="mr-IN" sz="1800" dirty="0">
                <a:solidFill>
                  <a:srgbClr val="000000"/>
                </a:solidFill>
                <a:ea typeface="Arial Unicode MS" pitchFamily="-83" charset="0"/>
                <a:cs typeface="Arial Unicode MS" pitchFamily="-83" charset="0"/>
              </a:rPr>
              <a:t>–</a:t>
            </a:r>
            <a:r>
              <a:rPr lang="fr-FR" sz="1800" dirty="0">
                <a:solidFill>
                  <a:srgbClr val="000000"/>
                </a:solidFill>
                <a:ea typeface="Arial Unicode MS" pitchFamily="-83" charset="0"/>
                <a:cs typeface="Arial Unicode MS" pitchFamily="-83" charset="0"/>
              </a:rPr>
              <a:t> assistant manager)	 </a:t>
            </a:r>
            <a:r>
              <a:rPr lang="fr-FR" sz="1800" dirty="0" err="1">
                <a:solidFill>
                  <a:srgbClr val="000099"/>
                </a:solidFill>
                <a:ea typeface="Arial Unicode MS" pitchFamily="-83" charset="0"/>
                <a:cs typeface="Arial Unicode MS" pitchFamily="-83" charset="0"/>
              </a:rPr>
              <a:t>alika.rossetti@ubfc.f</a:t>
            </a:r>
            <a:r>
              <a:rPr lang="fr-FR" sz="1800" dirty="0" err="1">
                <a:solidFill>
                  <a:srgbClr val="000000"/>
                </a:solidFill>
                <a:ea typeface="Arial Unicode MS" pitchFamily="-83" charset="0"/>
                <a:cs typeface="Arial Unicode MS" pitchFamily="-83" charset="0"/>
              </a:rPr>
              <a:t>r</a:t>
            </a:r>
            <a:endParaRPr lang="fr-FR" sz="1800" dirty="0">
              <a:solidFill>
                <a:srgbClr val="000000"/>
              </a:solidFill>
              <a:ea typeface="Arial Unicode MS" pitchFamily="-83" charset="0"/>
              <a:cs typeface="Arial Unicode MS" pitchFamily="-83" charset="0"/>
            </a:endParaRPr>
          </a:p>
          <a:p>
            <a:r>
              <a:rPr lang="fr-FR" sz="1800" dirty="0">
                <a:solidFill>
                  <a:srgbClr val="000000"/>
                </a:solidFill>
                <a:ea typeface="Arial Unicode MS" pitchFamily="-83" charset="0"/>
                <a:cs typeface="Arial Unicode MS" pitchFamily="-83" charset="0"/>
              </a:rPr>
              <a:t>UTBM - NFC : 				    	Caroline </a:t>
            </a:r>
            <a:r>
              <a:rPr lang="fr-FR" sz="1800" dirty="0" err="1">
                <a:solidFill>
                  <a:srgbClr val="000000"/>
                </a:solidFill>
                <a:ea typeface="Arial Unicode MS" pitchFamily="-83" charset="0"/>
                <a:cs typeface="Arial Unicode MS" pitchFamily="-83" charset="0"/>
              </a:rPr>
              <a:t>Delamarche</a:t>
            </a:r>
            <a:r>
              <a:rPr lang="fr-FR" sz="1800" dirty="0">
                <a:solidFill>
                  <a:srgbClr val="000000"/>
                </a:solidFill>
                <a:ea typeface="Arial Unicode MS" pitchFamily="-83" charset="0"/>
                <a:cs typeface="Arial Unicode MS" pitchFamily="-83" charset="0"/>
              </a:rPr>
              <a:t>			</a:t>
            </a:r>
            <a:r>
              <a:rPr lang="fr-FR" sz="1800" dirty="0">
                <a:solidFill>
                  <a:schemeClr val="tx1"/>
                </a:solidFill>
                <a:ea typeface="Arial Unicode MS" pitchFamily="-83" charset="0"/>
                <a:cs typeface="Arial Unicode MS" pitchFamily="-83" charset="0"/>
              </a:rPr>
              <a:t>03.84.</a:t>
            </a:r>
            <a:r>
              <a:rPr lang="fr-FR" sz="1800" dirty="0">
                <a:solidFill>
                  <a:schemeClr val="tx1"/>
                </a:solidFill>
              </a:rPr>
              <a:t>58.31.39</a:t>
            </a:r>
          </a:p>
          <a:p>
            <a:r>
              <a:rPr lang="fr-FR" sz="1800" dirty="0">
                <a:solidFill>
                  <a:schemeClr val="tx1"/>
                </a:solidFill>
              </a:rPr>
              <a:t>										</a:t>
            </a:r>
            <a:r>
              <a:rPr lang="fr-FR" sz="1800" dirty="0" err="1">
                <a:solidFill>
                  <a:srgbClr val="000099"/>
                </a:solidFill>
                <a:ea typeface="Arial Unicode MS" pitchFamily="-83" charset="0"/>
                <a:cs typeface="Arial Unicode MS" pitchFamily="-83" charset="0"/>
              </a:rPr>
              <a:t>caroline.delamarche@ubfc.f</a:t>
            </a:r>
            <a:r>
              <a:rPr lang="fr-FR" sz="1800" dirty="0" err="1">
                <a:solidFill>
                  <a:srgbClr val="000000"/>
                </a:solidFill>
                <a:ea typeface="Arial Unicode MS" pitchFamily="-83" charset="0"/>
                <a:cs typeface="Arial Unicode MS" pitchFamily="-83" charset="0"/>
              </a:rPr>
              <a:t>r</a:t>
            </a:r>
            <a:endParaRPr lang="fr-FR" sz="1800" dirty="0">
              <a:solidFill>
                <a:srgbClr val="000099"/>
              </a:solidFill>
              <a:ea typeface="Arial Unicode MS" pitchFamily="-83" charset="0"/>
              <a:cs typeface="Arial Unicode MS" pitchFamily="-83" charset="0"/>
            </a:endParaRPr>
          </a:p>
          <a:p>
            <a:r>
              <a:rPr lang="fr-FR" sz="1800" dirty="0">
                <a:solidFill>
                  <a:srgbClr val="000000"/>
                </a:solidFill>
                <a:ea typeface="Arial Unicode MS" pitchFamily="-83" charset="0"/>
                <a:cs typeface="Arial Unicode MS" pitchFamily="-83" charset="0"/>
              </a:rPr>
              <a:t>UB :					      	 	        </a:t>
            </a:r>
            <a:r>
              <a:rPr lang="fr-FR" sz="1800" dirty="0" err="1">
                <a:solidFill>
                  <a:srgbClr val="000000"/>
                </a:solidFill>
                <a:ea typeface="Arial Unicode MS" pitchFamily="-83" charset="0"/>
                <a:cs typeface="Arial Unicode MS" pitchFamily="-83" charset="0"/>
              </a:rPr>
              <a:t>Fouziya</a:t>
            </a:r>
            <a:r>
              <a:rPr lang="fr-FR" sz="1800" dirty="0">
                <a:solidFill>
                  <a:srgbClr val="000000"/>
                </a:solidFill>
                <a:ea typeface="Arial Unicode MS" pitchFamily="-83" charset="0"/>
                <a:cs typeface="Arial Unicode MS" pitchFamily="-83" charset="0"/>
              </a:rPr>
              <a:t> </a:t>
            </a:r>
            <a:r>
              <a:rPr lang="fr-FR" sz="1800" dirty="0" err="1">
                <a:solidFill>
                  <a:srgbClr val="000000"/>
                </a:solidFill>
                <a:ea typeface="Arial Unicode MS" pitchFamily="-83" charset="0"/>
                <a:cs typeface="Arial Unicode MS" pitchFamily="-83" charset="0"/>
              </a:rPr>
              <a:t>Moustakim</a:t>
            </a:r>
            <a:r>
              <a:rPr lang="fr-FR" sz="1800" dirty="0">
                <a:solidFill>
                  <a:srgbClr val="000000"/>
                </a:solidFill>
                <a:ea typeface="Arial Unicode MS" pitchFamily="-83" charset="0"/>
                <a:cs typeface="Arial Unicode MS" pitchFamily="-83" charset="0"/>
              </a:rPr>
              <a:t>			</a:t>
            </a:r>
            <a:r>
              <a:rPr lang="fr-FR" sz="1800" dirty="0">
                <a:solidFill>
                  <a:schemeClr val="tx1"/>
                </a:solidFill>
              </a:rPr>
              <a:t>03.80.39.58.17</a:t>
            </a:r>
          </a:p>
          <a:p>
            <a:r>
              <a:rPr lang="fr-FR" sz="1800" dirty="0">
                <a:solidFill>
                  <a:srgbClr val="800000"/>
                </a:solidFill>
                <a:ea typeface="Arial Unicode MS" pitchFamily="-83" charset="0"/>
                <a:cs typeface="Arial Unicode MS" pitchFamily="-83" charset="0"/>
              </a:rPr>
              <a:t>										</a:t>
            </a:r>
            <a:r>
              <a:rPr lang="fr-FR" sz="1800" dirty="0">
                <a:solidFill>
                  <a:srgbClr val="000099"/>
                </a:solidFill>
                <a:ea typeface="Arial Unicode MS" pitchFamily="-83" charset="0"/>
                <a:cs typeface="Arial Unicode MS" pitchFamily="-83" charset="0"/>
              </a:rPr>
              <a:t>fouziya.</a:t>
            </a:r>
            <a:r>
              <a:rPr lang="fr-FR" sz="1800" dirty="0" err="1">
                <a:solidFill>
                  <a:srgbClr val="000099"/>
                </a:solidFill>
                <a:ea typeface="Arial Unicode MS" pitchFamily="-83" charset="0"/>
                <a:cs typeface="Arial Unicode MS" pitchFamily="-83" charset="0"/>
              </a:rPr>
              <a:t>moustakim</a:t>
            </a:r>
            <a:r>
              <a:rPr lang="fr-FR" sz="1800" err="1">
                <a:solidFill>
                  <a:srgbClr val="000099"/>
                </a:solidFill>
                <a:ea typeface="Arial Unicode MS" pitchFamily="-83" charset="0"/>
                <a:cs typeface="Arial Unicode MS" pitchFamily="-83" charset="0"/>
              </a:rPr>
              <a:t>@</a:t>
            </a:r>
            <a:r>
              <a:rPr lang="fr-FR" sz="1800">
                <a:solidFill>
                  <a:srgbClr val="000099"/>
                </a:solidFill>
                <a:ea typeface="Arial Unicode MS" pitchFamily="-83" charset="0"/>
                <a:cs typeface="Arial Unicode MS" pitchFamily="-83" charset="0"/>
              </a:rPr>
              <a:t>ubfc.</a:t>
            </a:r>
            <a:r>
              <a:rPr lang="fr-FR" sz="1800" dirty="0" err="1">
                <a:solidFill>
                  <a:srgbClr val="000099"/>
                </a:solidFill>
                <a:ea typeface="Arial Unicode MS" pitchFamily="-83" charset="0"/>
                <a:cs typeface="Arial Unicode MS" pitchFamily="-83" charset="0"/>
              </a:rPr>
              <a:t>fr</a:t>
            </a:r>
            <a:endParaRPr lang="fr-FR" sz="1800" dirty="0">
              <a:solidFill>
                <a:srgbClr val="000099"/>
              </a:solidFill>
              <a:ea typeface="Arial Unicode MS" pitchFamily="-83" charset="0"/>
              <a:cs typeface="Arial Unicode MS" pitchFamily="-83" charset="0"/>
            </a:endParaRPr>
          </a:p>
          <a:p>
            <a:r>
              <a:rPr lang="fr-FR" sz="1800" dirty="0">
                <a:solidFill>
                  <a:srgbClr val="000000"/>
                </a:solidFill>
                <a:ea typeface="Arial Unicode MS" pitchFamily="-83" charset="0"/>
                <a:cs typeface="Arial Unicode MS" pitchFamily="-83" charset="0"/>
              </a:rPr>
              <a:t>Financial Management :       			Vincent Jobard				</a:t>
            </a:r>
            <a:r>
              <a:rPr lang="fr-FR" sz="1800" dirty="0">
                <a:solidFill>
                  <a:schemeClr val="tx1"/>
                </a:solidFill>
                <a:ea typeface="Arial Unicode MS" pitchFamily="-83" charset="0"/>
                <a:cs typeface="Arial Unicode MS" pitchFamily="-83" charset="0"/>
              </a:rPr>
              <a:t>03.</a:t>
            </a:r>
            <a:r>
              <a:rPr lang="fr-FR" sz="1800" dirty="0">
                <a:solidFill>
                  <a:schemeClr val="tx1"/>
                </a:solidFill>
              </a:rPr>
              <a:t>80.40.34.54</a:t>
            </a:r>
            <a:endParaRPr lang="fr-FR" sz="1800" dirty="0">
              <a:solidFill>
                <a:srgbClr val="000000"/>
              </a:solidFill>
              <a:ea typeface="Arial Unicode MS" pitchFamily="-83" charset="0"/>
              <a:cs typeface="Arial Unicode MS" pitchFamily="-83" charset="0"/>
            </a:endParaRPr>
          </a:p>
          <a:p>
            <a:r>
              <a:rPr lang="fr-FR" sz="1800" dirty="0">
                <a:solidFill>
                  <a:srgbClr val="000000"/>
                </a:solidFill>
                <a:ea typeface="Arial Unicode MS" pitchFamily="-83" charset="0"/>
                <a:cs typeface="Arial Unicode MS" pitchFamily="-83" charset="0"/>
              </a:rPr>
              <a:t>					</a:t>
            </a:r>
            <a:r>
              <a:rPr lang="fr-FR" sz="1800" dirty="0">
                <a:solidFill>
                  <a:srgbClr val="000099"/>
                </a:solidFill>
                <a:ea typeface="Arial Unicode MS" pitchFamily="-83" charset="0"/>
                <a:cs typeface="Arial Unicode MS" pitchFamily="-83" charset="0"/>
              </a:rPr>
              <a:t>					vincent.jobard@ubfc.fr</a:t>
            </a:r>
            <a:endParaRPr lang="fr-FR" sz="1800" dirty="0">
              <a:solidFill>
                <a:srgbClr val="000000"/>
              </a:solidFill>
              <a:ea typeface="Arial Unicode MS" pitchFamily="-83" charset="0"/>
              <a:cs typeface="Arial Unicode MS" pitchFamily="-83" charset="0"/>
            </a:endParaRPr>
          </a:p>
          <a:p>
            <a:r>
              <a:rPr lang="fr-FR" sz="1800" dirty="0">
                <a:solidFill>
                  <a:srgbClr val="000000"/>
                </a:solidFill>
                <a:ea typeface="Arial Unicode MS" pitchFamily="-83" charset="0"/>
                <a:cs typeface="Arial Unicode MS" pitchFamily="-83" charset="0"/>
              </a:rPr>
              <a:t>Transversal training:	 			Emilie Faivre					03.63.08.26.46</a:t>
            </a:r>
          </a:p>
          <a:p>
            <a:r>
              <a:rPr lang="fr-FR" sz="1800" dirty="0">
                <a:solidFill>
                  <a:srgbClr val="000000"/>
                </a:solidFill>
                <a:ea typeface="Arial Unicode MS" pitchFamily="-83" charset="0"/>
                <a:cs typeface="Arial Unicode MS" pitchFamily="-83" charset="0"/>
              </a:rPr>
              <a:t>										</a:t>
            </a:r>
            <a:r>
              <a:rPr lang="fr-FR" sz="1800" dirty="0">
                <a:solidFill>
                  <a:srgbClr val="002060"/>
                </a:solidFill>
                <a:ea typeface="Arial Unicode MS" pitchFamily="-83" charset="0"/>
                <a:cs typeface="Arial Unicode MS" pitchFamily="-83" charset="0"/>
              </a:rPr>
              <a:t>emilie.faivre@ubfc.fr</a:t>
            </a:r>
          </a:p>
          <a:p>
            <a:r>
              <a:rPr lang="fr-FR" sz="1800" dirty="0" err="1">
                <a:solidFill>
                  <a:schemeClr val="tx1"/>
                </a:solidFill>
                <a:ea typeface="Arial Unicode MS" pitchFamily="-83" charset="0"/>
                <a:cs typeface="Arial Unicode MS" pitchFamily="-83" charset="0"/>
              </a:rPr>
              <a:t>Specific</a:t>
            </a:r>
            <a:r>
              <a:rPr lang="fr-FR" sz="1800" dirty="0">
                <a:solidFill>
                  <a:schemeClr val="tx1"/>
                </a:solidFill>
                <a:ea typeface="Arial Unicode MS" pitchFamily="-83" charset="0"/>
                <a:cs typeface="Arial Unicode MS" pitchFamily="-83" charset="0"/>
              </a:rPr>
              <a:t> training SPIM</a:t>
            </a:r>
            <a:r>
              <a:rPr lang="fr-FR" sz="1800" dirty="0">
                <a:solidFill>
                  <a:srgbClr val="000099"/>
                </a:solidFill>
                <a:ea typeface="Arial Unicode MS" pitchFamily="-83" charset="0"/>
                <a:cs typeface="Arial Unicode MS" pitchFamily="-83" charset="0"/>
              </a:rPr>
              <a:t>				</a:t>
            </a:r>
            <a:r>
              <a:rPr lang="fr-FR" sz="1800" dirty="0">
                <a:solidFill>
                  <a:schemeClr val="tx1"/>
                </a:solidFill>
                <a:ea typeface="Arial Unicode MS" pitchFamily="-83" charset="0"/>
                <a:cs typeface="Arial Unicode MS" pitchFamily="-83" charset="0"/>
              </a:rPr>
              <a:t>Dolores </a:t>
            </a:r>
            <a:r>
              <a:rPr lang="fr-FR" sz="1800" dirty="0" err="1">
                <a:solidFill>
                  <a:schemeClr val="tx1"/>
                </a:solidFill>
                <a:ea typeface="Arial Unicode MS" pitchFamily="-83" charset="0"/>
                <a:cs typeface="Arial Unicode MS" pitchFamily="-83" charset="0"/>
              </a:rPr>
              <a:t>Kamtchueng-Foping</a:t>
            </a:r>
            <a:r>
              <a:rPr lang="fr-FR" sz="1800" dirty="0">
                <a:solidFill>
                  <a:srgbClr val="000099"/>
                </a:solidFill>
                <a:ea typeface="Arial Unicode MS" pitchFamily="-83" charset="0"/>
                <a:cs typeface="Arial Unicode MS" pitchFamily="-83" charset="0"/>
              </a:rPr>
              <a:t>		</a:t>
            </a:r>
            <a:r>
              <a:rPr lang="fr-FR" sz="1800" dirty="0">
                <a:solidFill>
                  <a:srgbClr val="000000"/>
                </a:solidFill>
                <a:ea typeface="Arial Unicode MS" pitchFamily="-83" charset="0"/>
                <a:cs typeface="Arial Unicode MS" pitchFamily="-83" charset="0"/>
              </a:rPr>
              <a:t>03.63.08.26.46</a:t>
            </a:r>
            <a:endParaRPr lang="fr-FR" sz="1800" dirty="0">
              <a:solidFill>
                <a:srgbClr val="000099"/>
              </a:solidFill>
              <a:ea typeface="Arial Unicode MS" pitchFamily="-83" charset="0"/>
              <a:cs typeface="Arial Unicode MS" pitchFamily="-83" charset="0"/>
            </a:endParaRPr>
          </a:p>
          <a:p>
            <a:r>
              <a:rPr lang="fr-FR" sz="1800" dirty="0">
                <a:solidFill>
                  <a:srgbClr val="000099"/>
                </a:solidFill>
                <a:ea typeface="Arial Unicode MS" pitchFamily="-83" charset="0"/>
                <a:cs typeface="Arial Unicode MS" pitchFamily="-83" charset="0"/>
              </a:rPr>
              <a:t>										dolores.kamtchueng-foping@ubfc.fr</a:t>
            </a:r>
          </a:p>
          <a:p>
            <a:pPr>
              <a:lnSpc>
                <a:spcPct val="95000"/>
              </a:lnSpc>
            </a:pPr>
            <a:r>
              <a:rPr lang="fr-FR" sz="1800" dirty="0">
                <a:solidFill>
                  <a:srgbClr val="000000"/>
                </a:solidFill>
                <a:ea typeface="Arial Unicode MS" pitchFamily="-83" charset="0"/>
                <a:cs typeface="Arial Unicode MS" pitchFamily="-83" charset="0"/>
              </a:rPr>
              <a:t>Courses Nord Franche-Comté :   		Caroline </a:t>
            </a:r>
            <a:r>
              <a:rPr lang="fr-FR" sz="1800" dirty="0" err="1">
                <a:solidFill>
                  <a:srgbClr val="000000"/>
                </a:solidFill>
                <a:ea typeface="Arial Unicode MS" pitchFamily="-83" charset="0"/>
                <a:cs typeface="Arial Unicode MS" pitchFamily="-83" charset="0"/>
              </a:rPr>
              <a:t>Delamarche</a:t>
            </a:r>
            <a:r>
              <a:rPr lang="fr-FR" sz="1800" dirty="0">
                <a:solidFill>
                  <a:srgbClr val="000000"/>
                </a:solidFill>
                <a:ea typeface="Arial Unicode MS" pitchFamily="-83" charset="0"/>
                <a:cs typeface="Arial Unicode MS" pitchFamily="-83" charset="0"/>
              </a:rPr>
              <a:t>                     03.84.58.31.39</a:t>
            </a:r>
          </a:p>
          <a:p>
            <a:r>
              <a:rPr lang="fr-FR" sz="1800" dirty="0">
                <a:solidFill>
                  <a:srgbClr val="000000"/>
                </a:solidFill>
                <a:ea typeface="Arial Unicode MS" pitchFamily="-83" charset="0"/>
                <a:cs typeface="Arial Unicode MS" pitchFamily="-83" charset="0"/>
              </a:rPr>
              <a:t>                                                                               </a:t>
            </a:r>
            <a:r>
              <a:rPr lang="fr-FR" sz="1800" dirty="0" err="1">
                <a:solidFill>
                  <a:srgbClr val="000099"/>
                </a:solidFill>
                <a:ea typeface="Arial Unicode MS" pitchFamily="-83" charset="0"/>
                <a:cs typeface="Arial Unicode MS" pitchFamily="-83" charset="0"/>
              </a:rPr>
              <a:t>caroline.delamarche@ubfc.fr</a:t>
            </a:r>
            <a:endParaRPr lang="fr-FR" sz="1800" dirty="0">
              <a:solidFill>
                <a:srgbClr val="000099"/>
              </a:solidFill>
              <a:ea typeface="Arial Unicode MS" pitchFamily="-83" charset="0"/>
              <a:cs typeface="Arial Unicode MS" pitchFamily="-83" charset="0"/>
            </a:endParaRPr>
          </a:p>
          <a:p>
            <a:pPr>
              <a:lnSpc>
                <a:spcPct val="95000"/>
              </a:lnSpc>
            </a:pPr>
            <a:endParaRPr lang="fr-FR" sz="1800" dirty="0">
              <a:solidFill>
                <a:srgbClr val="000000"/>
              </a:solidFill>
              <a:ea typeface="Arial Unicode MS" pitchFamily="-83" charset="0"/>
              <a:cs typeface="Arial Unicode MS" pitchFamily="-83" charset="0"/>
            </a:endParaRPr>
          </a:p>
        </p:txBody>
      </p:sp>
      <p:sp>
        <p:nvSpPr>
          <p:cNvPr id="11" name="Espace réservé du numéro de diapositive 3"/>
          <p:cNvSpPr>
            <a:spLocks noGrp="1"/>
          </p:cNvSpPr>
          <p:nvPr>
            <p:ph type="sldNum" sz="quarter" idx="12"/>
          </p:nvPr>
        </p:nvSpPr>
        <p:spPr>
          <a:xfrm>
            <a:off x="6553200" y="6245225"/>
            <a:ext cx="2132013" cy="474663"/>
          </a:xfrm>
          <a:noFill/>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3E2BF74-0B5E-4B45-9A71-428284E79FBD}" type="slidenum">
              <a:rPr lang="en-GB" smtClean="0"/>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9</a:t>
            </a:fld>
            <a:endParaRPr lang="en-GB"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31369"/>
            <a:ext cx="2160240" cy="61953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202794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Arial Unicode MS"/>
        <a:cs typeface="Arial Unicode MS"/>
      </a:majorFont>
      <a:minorFont>
        <a:latin typeface="Arial"/>
        <a:ea typeface="Arial Unicode MS"/>
        <a:cs typeface="Arial Unicode MS"/>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Arial Unicode M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Arial Unicode MS" charset="0"/>
            <a:cs typeface="Arial Unicode MS"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Arial Unicode MS"/>
        <a:cs typeface="Arial Unicode MS"/>
      </a:majorFont>
      <a:minorFont>
        <a:latin typeface="Arial"/>
        <a:ea typeface="Arial Unicode MS"/>
        <a:cs typeface="Arial Unicode MS"/>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Arial Unicode M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Arial Unicode MS" charset="0"/>
            <a:cs typeface="Arial Unicode MS"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11480</TotalTime>
  <Words>3713</Words>
  <Application>Microsoft Macintosh PowerPoint</Application>
  <PresentationFormat>Affichage à l'écran (4:3)</PresentationFormat>
  <Paragraphs>419</Paragraphs>
  <Slides>31</Slides>
  <Notes>19</Notes>
  <HiddenSlides>0</HiddenSlides>
  <MMClips>0</MMClips>
  <ScaleCrop>false</ScaleCrop>
  <HeadingPairs>
    <vt:vector size="6" baseType="variant">
      <vt:variant>
        <vt:lpstr>Polices utilisées</vt:lpstr>
      </vt:variant>
      <vt:variant>
        <vt:i4>6</vt:i4>
      </vt:variant>
      <vt:variant>
        <vt:lpstr>Thème</vt:lpstr>
      </vt:variant>
      <vt:variant>
        <vt:i4>3</vt:i4>
      </vt:variant>
      <vt:variant>
        <vt:lpstr>Titres des diapositives</vt:lpstr>
      </vt:variant>
      <vt:variant>
        <vt:i4>31</vt:i4>
      </vt:variant>
    </vt:vector>
  </HeadingPairs>
  <TitlesOfParts>
    <vt:vector size="40" baseType="lpstr">
      <vt:lpstr>Arial</vt:lpstr>
      <vt:lpstr>Arial Narrow</vt:lpstr>
      <vt:lpstr>Calibri</vt:lpstr>
      <vt:lpstr>Calibri Light</vt:lpstr>
      <vt:lpstr>Times New Roman</vt:lpstr>
      <vt:lpstr>Wingdings</vt:lpstr>
      <vt:lpstr>Modèle par défaut</vt:lpstr>
      <vt:lpstr>1_Modèle par défaut</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Ecole Doctorale SPIM</dc:title>
  <dc:creator>J.M. Henrioud</dc:creator>
  <cp:lastModifiedBy>Patrick Marquie</cp:lastModifiedBy>
  <cp:revision>521</cp:revision>
  <cp:lastPrinted>2017-11-14T00:27:48Z</cp:lastPrinted>
  <dcterms:created xsi:type="dcterms:W3CDTF">2013-01-15T08:39:10Z</dcterms:created>
  <dcterms:modified xsi:type="dcterms:W3CDTF">2021-11-29T17:55:20Z</dcterms:modified>
</cp:coreProperties>
</file>