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61" r:id="rId2"/>
    <p:sldId id="262" r:id="rId3"/>
    <p:sldId id="279" r:id="rId4"/>
    <p:sldId id="272" r:id="rId5"/>
    <p:sldId id="267" r:id="rId6"/>
    <p:sldId id="273" r:id="rId7"/>
    <p:sldId id="266" r:id="rId8"/>
    <p:sldId id="270" r:id="rId9"/>
    <p:sldId id="278" r:id="rId10"/>
    <p:sldId id="269" r:id="rId11"/>
    <p:sldId id="257" r:id="rId12"/>
    <p:sldId id="274" r:id="rId13"/>
    <p:sldId id="268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7C7D"/>
    <a:srgbClr val="1469A2"/>
    <a:srgbClr val="660033"/>
    <a:srgbClr val="467E79"/>
    <a:srgbClr val="477D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6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1108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2A0E9-BEF9-48D2-816C-15EA54B87AAB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74D84-44C7-42A5-8B47-44C5876C3C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14332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191E6-29B8-4EBA-9F9D-B4929518C2BF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5DA13-0810-4735-8AF2-6ED664DD48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0623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BFC - Page de ga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UNIVERSITÉ BOURGOGNE FRANCHE-COMTÉ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B5E8-7A72-4DDA-BC72-383771CAD5F3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9">
            <a:extLst>
              <a:ext uri="{FF2B5EF4-FFF2-40B4-BE49-F238E27FC236}">
                <a16:creationId xmlns:a16="http://schemas.microsoft.com/office/drawing/2014/main" id="{96AC5EBD-F80D-4334-BDFD-C9CD5AC826F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86931" y="981080"/>
            <a:ext cx="4676017" cy="50704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fr-FR" dirty="0"/>
              <a:t>Illustration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5065C6AB-5CF9-422E-9ACA-6A1845257935}"/>
              </a:ext>
            </a:extLst>
          </p:cNvPr>
          <p:cNvCxnSpPr/>
          <p:nvPr userDrawn="1"/>
        </p:nvCxnSpPr>
        <p:spPr>
          <a:xfrm>
            <a:off x="5125078" y="981080"/>
            <a:ext cx="0" cy="50704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6F8AE608-CD20-4215-8E6D-E1CB416B81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61375" y="2384279"/>
            <a:ext cx="3554015" cy="1044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 b="1">
                <a:latin typeface="Verdana Pro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D48E3F59-CF01-4CB4-BAA3-040FAC8DDB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61374" y="3478415"/>
            <a:ext cx="3554015" cy="1168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tx1"/>
                </a:solidFill>
                <a:latin typeface="Verdana Pro Light" panose="020B03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C8F09938-A861-463E-908B-40BD34F50B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61374" y="970018"/>
            <a:ext cx="3554015" cy="3374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704557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BFC - Merci de votre atten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UNIVERSITÉ BOURGOGNE FRANCHE-COMTÉ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B5E8-7A72-4DDA-BC72-383771CAD5F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402091C-ED3F-490B-A08F-CEFB0FB6F9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1132" y="2544303"/>
            <a:ext cx="7464217" cy="600550"/>
          </a:xfrm>
          <a:prstGeom prst="rect">
            <a:avLst/>
          </a:prstGeom>
        </p:spPr>
        <p:txBody>
          <a:bodyPr/>
          <a:lstStyle>
            <a:lvl1pPr>
              <a:defRPr sz="3500" b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fr-FR" dirty="0"/>
              <a:t>MERCI DE VOTRE ATTENTION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20075E0-D53C-4CBD-A9F1-6495A5D0C796}"/>
              </a:ext>
            </a:extLst>
          </p:cNvPr>
          <p:cNvCxnSpPr/>
          <p:nvPr userDrawn="1"/>
        </p:nvCxnSpPr>
        <p:spPr>
          <a:xfrm>
            <a:off x="1153682" y="3144853"/>
            <a:ext cx="799031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69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DAFA50AB-3156-4DAB-AD82-181F6F5636D0}" type="datetimeFigureOut">
              <a:rPr lang="fr-FR" smtClean="0"/>
              <a:pPr/>
              <a:t>14/10/2021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0BF2B-2D63-455C-8113-7E85A7D20DE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295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8560" y="0"/>
            <a:ext cx="8913813" cy="9144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16832"/>
            <a:ext cx="7610476" cy="3670767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DAFA50AB-3156-4DAB-AD82-181F6F5636D0}" type="datetimeFigureOut">
              <a:rPr lang="fr-FR" smtClean="0"/>
              <a:pPr/>
              <a:t>14/10/2021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0BF2B-2D63-455C-8113-7E85A7D20DE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7289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8560" y="0"/>
            <a:ext cx="8913813" cy="9144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et modifiez le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DAFA50AB-3156-4DAB-AD82-181F6F5636D0}" type="datetimeFigureOut">
              <a:rPr lang="fr-FR" smtClean="0"/>
              <a:pPr/>
              <a:t>14/10/2021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0BF2B-2D63-455C-8113-7E85A7D20DE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13413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500" y="1"/>
            <a:ext cx="7886700" cy="1325563"/>
          </a:xfrm>
        </p:spPr>
        <p:txBody>
          <a:bodyPr/>
          <a:lstStyle>
            <a:lvl1pPr>
              <a:defRPr sz="2100" b="1" i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4D7C6-F860-244E-897F-60457BFB515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133E1-C74C-BB43-AB98-7E80F88A4B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916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BFC - Page de ga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UNIVERSITÉ BOURGOGNE FRANCHE-COMTÉ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B5E8-7A72-4DDA-BC72-383771CAD5F3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9">
            <a:extLst>
              <a:ext uri="{FF2B5EF4-FFF2-40B4-BE49-F238E27FC236}">
                <a16:creationId xmlns:a16="http://schemas.microsoft.com/office/drawing/2014/main" id="{96AC5EBD-F80D-4334-BDFD-C9CD5AC826F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86931" y="981080"/>
            <a:ext cx="4676017" cy="50704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5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fr-FR" dirty="0"/>
              <a:t>Illustration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5065C6AB-5CF9-422E-9ACA-6A1845257935}"/>
              </a:ext>
            </a:extLst>
          </p:cNvPr>
          <p:cNvCxnSpPr/>
          <p:nvPr userDrawn="1"/>
        </p:nvCxnSpPr>
        <p:spPr>
          <a:xfrm>
            <a:off x="5125078" y="981080"/>
            <a:ext cx="0" cy="50704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6F8AE608-CD20-4215-8E6D-E1CB416B81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61375" y="2384279"/>
            <a:ext cx="3554015" cy="1044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 b="1">
                <a:latin typeface="Verdana Pro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D48E3F59-CF01-4CB4-BAA3-040FAC8DDB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61374" y="3478415"/>
            <a:ext cx="3554015" cy="1168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tx1"/>
                </a:solidFill>
                <a:latin typeface="Verdana Pro Light" panose="020B03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C8F09938-A861-463E-908B-40BD34F50B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61374" y="970018"/>
            <a:ext cx="3554015" cy="3374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06037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BFC - Sommair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UNIVERSITÉ BOURGOGNE FRANCHE-COMTÉ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B5E8-7A72-4DDA-BC72-383771CAD5F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FD2456E-375A-4519-BEB0-8634E170C98A}"/>
              </a:ext>
            </a:extLst>
          </p:cNvPr>
          <p:cNvSpPr txBox="1"/>
          <p:nvPr userDrawn="1"/>
        </p:nvSpPr>
        <p:spPr>
          <a:xfrm>
            <a:off x="166688" y="408825"/>
            <a:ext cx="30861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SOMMAIRE</a:t>
            </a:r>
          </a:p>
        </p:txBody>
      </p:sp>
      <p:sp>
        <p:nvSpPr>
          <p:cNvPr id="8" name="Espace réservé du texte 10">
            <a:extLst>
              <a:ext uri="{FF2B5EF4-FFF2-40B4-BE49-F238E27FC236}">
                <a16:creationId xmlns:a16="http://schemas.microsoft.com/office/drawing/2014/main" id="{C250C166-A40F-41E4-B0DD-405722EE24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6688" y="1624016"/>
            <a:ext cx="3249216" cy="375703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 sz="19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1"/>
            <a:r>
              <a:rPr lang="fr-FR" dirty="0"/>
              <a:t>TITRE</a:t>
            </a:r>
          </a:p>
        </p:txBody>
      </p:sp>
      <p:sp>
        <p:nvSpPr>
          <p:cNvPr id="9" name="Espace réservé du texte 10">
            <a:extLst>
              <a:ext uri="{FF2B5EF4-FFF2-40B4-BE49-F238E27FC236}">
                <a16:creationId xmlns:a16="http://schemas.microsoft.com/office/drawing/2014/main" id="{AECAAF02-5901-48F7-8251-E4087087A2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6688" y="3788706"/>
            <a:ext cx="3249216" cy="375703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 sz="19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1"/>
            <a:r>
              <a:rPr lang="fr-FR" dirty="0"/>
              <a:t>TITRE</a:t>
            </a:r>
          </a:p>
        </p:txBody>
      </p:sp>
      <p:sp>
        <p:nvSpPr>
          <p:cNvPr id="10" name="Espace réservé du texte 18">
            <a:extLst>
              <a:ext uri="{FF2B5EF4-FFF2-40B4-BE49-F238E27FC236}">
                <a16:creationId xmlns:a16="http://schemas.microsoft.com/office/drawing/2014/main" id="{FC209C1E-7904-4033-9F4B-E9F741BD6A3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6688" y="2076450"/>
            <a:ext cx="3249216" cy="1239838"/>
          </a:xfrm>
          <a:prstGeom prst="rect">
            <a:avLst/>
          </a:prstGeom>
        </p:spPr>
        <p:txBody>
          <a:bodyPr/>
          <a:lstStyle>
            <a:lvl1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1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 Pro Light" panose="020B03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1" name="Espace réservé du texte 18">
            <a:extLst>
              <a:ext uri="{FF2B5EF4-FFF2-40B4-BE49-F238E27FC236}">
                <a16:creationId xmlns:a16="http://schemas.microsoft.com/office/drawing/2014/main" id="{D78093FF-4D85-4814-86DC-E2F13789D3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6688" y="4268394"/>
            <a:ext cx="3249216" cy="1961490"/>
          </a:xfrm>
          <a:prstGeom prst="rect">
            <a:avLst/>
          </a:prstGeom>
        </p:spPr>
        <p:txBody>
          <a:bodyPr/>
          <a:lstStyle>
            <a:lvl1pPr marL="0" marR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Verdana Pro Light" panose="020B03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0B518029-CB5C-47E6-BD60-362F01EFC2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66133" y="1624016"/>
            <a:ext cx="3698379" cy="375703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 sz="19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1"/>
            <a:r>
              <a:rPr lang="fr-FR" dirty="0"/>
              <a:t>TITRE</a:t>
            </a:r>
          </a:p>
        </p:txBody>
      </p:sp>
      <p:sp>
        <p:nvSpPr>
          <p:cNvPr id="13" name="Espace réservé du texte 18">
            <a:extLst>
              <a:ext uri="{FF2B5EF4-FFF2-40B4-BE49-F238E27FC236}">
                <a16:creationId xmlns:a16="http://schemas.microsoft.com/office/drawing/2014/main" id="{9DFD7468-3900-471B-90CD-830F1F5217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66135" y="2103704"/>
            <a:ext cx="3698385" cy="1961490"/>
          </a:xfrm>
          <a:prstGeom prst="rect">
            <a:avLst/>
          </a:prstGeom>
        </p:spPr>
        <p:txBody>
          <a:bodyPr/>
          <a:lstStyle>
            <a:lvl1pPr marL="0" marR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Verdana Pro Light" panose="020B03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83560D1B-3751-4AEF-A2A4-503D409953A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66134" y="4286927"/>
            <a:ext cx="3698389" cy="375703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 sz="19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1"/>
            <a:r>
              <a:rPr lang="fr-FR" dirty="0"/>
              <a:t>TITRE</a:t>
            </a:r>
          </a:p>
        </p:txBody>
      </p:sp>
      <p:sp>
        <p:nvSpPr>
          <p:cNvPr id="15" name="Espace réservé du texte 18">
            <a:extLst>
              <a:ext uri="{FF2B5EF4-FFF2-40B4-BE49-F238E27FC236}">
                <a16:creationId xmlns:a16="http://schemas.microsoft.com/office/drawing/2014/main" id="{18348133-C916-4937-99D9-7FE943979C1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266133" y="4739361"/>
            <a:ext cx="3698397" cy="1239838"/>
          </a:xfrm>
          <a:prstGeom prst="rect">
            <a:avLst/>
          </a:prstGeom>
        </p:spPr>
        <p:txBody>
          <a:bodyPr/>
          <a:lstStyle>
            <a:lvl1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1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 Pro Light" panose="020B03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6B8093B1-0699-4CF0-9043-1DAD404A8430}"/>
              </a:ext>
            </a:extLst>
          </p:cNvPr>
          <p:cNvCxnSpPr/>
          <p:nvPr userDrawn="1"/>
        </p:nvCxnSpPr>
        <p:spPr>
          <a:xfrm>
            <a:off x="4377584" y="1624016"/>
            <a:ext cx="0" cy="460587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6859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BFC - Sommair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UNIVERSITÉ BOURGOGNE FRANCHE-COMTÉ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B5E8-7A72-4DDA-BC72-383771CAD5F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10">
            <a:extLst>
              <a:ext uri="{FF2B5EF4-FFF2-40B4-BE49-F238E27FC236}">
                <a16:creationId xmlns:a16="http://schemas.microsoft.com/office/drawing/2014/main" id="{1A9FB532-3F21-4AC8-9187-9261D9AD6C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6688" y="1624016"/>
            <a:ext cx="8789420" cy="375703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 sz="19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1"/>
            <a:r>
              <a:rPr lang="fr-FR" dirty="0"/>
              <a:t>TITRE</a:t>
            </a:r>
          </a:p>
        </p:txBody>
      </p:sp>
      <p:sp>
        <p:nvSpPr>
          <p:cNvPr id="9" name="Espace réservé du texte 10">
            <a:extLst>
              <a:ext uri="{FF2B5EF4-FFF2-40B4-BE49-F238E27FC236}">
                <a16:creationId xmlns:a16="http://schemas.microsoft.com/office/drawing/2014/main" id="{8BD89471-852A-445C-B24B-B5DEFB8E05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6687" y="3788706"/>
            <a:ext cx="8789421" cy="375703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 sz="19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1"/>
            <a:r>
              <a:rPr lang="fr-FR" dirty="0"/>
              <a:t>TITRE</a:t>
            </a:r>
          </a:p>
        </p:txBody>
      </p:sp>
      <p:sp>
        <p:nvSpPr>
          <p:cNvPr id="10" name="Espace réservé du texte 18">
            <a:extLst>
              <a:ext uri="{FF2B5EF4-FFF2-40B4-BE49-F238E27FC236}">
                <a16:creationId xmlns:a16="http://schemas.microsoft.com/office/drawing/2014/main" id="{18157C2F-DC9A-4F2F-A05E-B1962C7A704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6687" y="2076450"/>
            <a:ext cx="8789421" cy="1239838"/>
          </a:xfrm>
          <a:prstGeom prst="rect">
            <a:avLst/>
          </a:prstGeom>
        </p:spPr>
        <p:txBody>
          <a:bodyPr/>
          <a:lstStyle>
            <a:lvl1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15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 Pro Light" panose="020B03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1" name="Espace réservé du texte 18">
            <a:extLst>
              <a:ext uri="{FF2B5EF4-FFF2-40B4-BE49-F238E27FC236}">
                <a16:creationId xmlns:a16="http://schemas.microsoft.com/office/drawing/2014/main" id="{906A6E1D-EC20-4A47-B57B-094D6ACFAA2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6688" y="4268394"/>
            <a:ext cx="8789422" cy="1961490"/>
          </a:xfrm>
          <a:prstGeom prst="rect">
            <a:avLst/>
          </a:prstGeom>
        </p:spPr>
        <p:txBody>
          <a:bodyPr/>
          <a:lstStyle>
            <a:lvl1pPr marL="0" marR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1500" kern="1200">
                <a:solidFill>
                  <a:schemeClr val="tx1">
                    <a:lumMod val="50000"/>
                    <a:lumOff val="50000"/>
                  </a:schemeClr>
                </a:solidFill>
                <a:latin typeface="Verdana Pro Light" panose="020B03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B328495-725E-4DD0-89BA-A43DB95EFC3B}"/>
              </a:ext>
            </a:extLst>
          </p:cNvPr>
          <p:cNvSpPr txBox="1"/>
          <p:nvPr userDrawn="1"/>
        </p:nvSpPr>
        <p:spPr>
          <a:xfrm>
            <a:off x="166688" y="408825"/>
            <a:ext cx="30861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2183897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BFC - 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UNIVERSITÉ BOURGOGNE FRANCHE-COMTÉ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B5E8-7A72-4DDA-BC72-383771CAD5F3}" type="slidenum">
              <a:rPr lang="fr-FR" smtClean="0"/>
              <a:t>‹N°›</a:t>
            </a:fld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0BC047D-877D-4D63-9E3D-CEBE95DDBD5F}"/>
              </a:ext>
            </a:extLst>
          </p:cNvPr>
          <p:cNvCxnSpPr>
            <a:cxnSpLocks/>
          </p:cNvCxnSpPr>
          <p:nvPr userDrawn="1"/>
        </p:nvCxnSpPr>
        <p:spPr>
          <a:xfrm flipH="1">
            <a:off x="1358781" y="3429000"/>
            <a:ext cx="7823319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10">
            <a:extLst>
              <a:ext uri="{FF2B5EF4-FFF2-40B4-BE49-F238E27FC236}">
                <a16:creationId xmlns:a16="http://schemas.microsoft.com/office/drawing/2014/main" id="{84F78BFF-9EF6-4456-A1A4-086EED889F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3096" y="2805157"/>
            <a:ext cx="7593013" cy="623841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 sz="3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1"/>
            <a:r>
              <a:rPr lang="fr-FR" dirty="0"/>
              <a:t>TITRE</a:t>
            </a:r>
          </a:p>
        </p:txBody>
      </p:sp>
      <p:sp>
        <p:nvSpPr>
          <p:cNvPr id="10" name="Espace réservé du texte 18">
            <a:extLst>
              <a:ext uri="{FF2B5EF4-FFF2-40B4-BE49-F238E27FC236}">
                <a16:creationId xmlns:a16="http://schemas.microsoft.com/office/drawing/2014/main" id="{C043D8BF-DC33-4504-9734-BEF9511719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63098" y="3471549"/>
            <a:ext cx="7593011" cy="495834"/>
          </a:xfrm>
          <a:prstGeom prst="rect">
            <a:avLst/>
          </a:prstGeom>
        </p:spPr>
        <p:txBody>
          <a:bodyPr/>
          <a:lstStyle>
            <a:lvl1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5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 Pro Light" panose="020B03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2466410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BFC - contenu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UNIVERSITÉ BOURGOGNE FRANCHE-COMTÉ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B5E8-7A72-4DDA-BC72-383771CAD5F3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du texte 18">
            <a:extLst>
              <a:ext uri="{FF2B5EF4-FFF2-40B4-BE49-F238E27FC236}">
                <a16:creationId xmlns:a16="http://schemas.microsoft.com/office/drawing/2014/main" id="{F3B643AC-7AD1-46DE-B5B8-3E3831B409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0897" y="1566167"/>
            <a:ext cx="4261717" cy="45184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11" name="Espace réservé du texte 18">
            <a:extLst>
              <a:ext uri="{FF2B5EF4-FFF2-40B4-BE49-F238E27FC236}">
                <a16:creationId xmlns:a16="http://schemas.microsoft.com/office/drawing/2014/main" id="{0D88F88B-91FB-456B-B983-5DC649D86B6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51227" y="1566164"/>
            <a:ext cx="4208463" cy="45184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EA006EF8-F2A7-46F5-85A7-8926130B994A}"/>
              </a:ext>
            </a:extLst>
          </p:cNvPr>
          <p:cNvCxnSpPr>
            <a:cxnSpLocks/>
          </p:cNvCxnSpPr>
          <p:nvPr userDrawn="1"/>
        </p:nvCxnSpPr>
        <p:spPr>
          <a:xfrm>
            <a:off x="4572000" y="1566164"/>
            <a:ext cx="0" cy="451844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19A559FC-FB4F-4E97-B273-3258025BCB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43" y="382336"/>
            <a:ext cx="8852336" cy="348272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1"/>
            <a:r>
              <a:rPr lang="fr-FR" dirty="0"/>
              <a:t>TITRE</a:t>
            </a:r>
          </a:p>
        </p:txBody>
      </p:sp>
      <p:sp>
        <p:nvSpPr>
          <p:cNvPr id="14" name="Espace réservé du texte 18">
            <a:extLst>
              <a:ext uri="{FF2B5EF4-FFF2-40B4-BE49-F238E27FC236}">
                <a16:creationId xmlns:a16="http://schemas.microsoft.com/office/drawing/2014/main" id="{76C72F8C-5C3C-45F7-B50A-093CE87A2B0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43" y="713516"/>
            <a:ext cx="8852336" cy="521470"/>
          </a:xfrm>
          <a:prstGeom prst="rect">
            <a:avLst/>
          </a:prstGeom>
        </p:spPr>
        <p:txBody>
          <a:bodyPr/>
          <a:lstStyle>
            <a:lvl1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200" b="1" kern="1200" dirty="0">
                <a:solidFill>
                  <a:schemeClr val="tx1"/>
                </a:solidFill>
                <a:latin typeface="Verdana Pro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6109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BFC - contenu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UNIVERSITÉ BOURGOGNE FRANCHE-COMTÉ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B5E8-7A72-4DDA-BC72-383771CAD5F3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Espace réservé du texte 10">
            <a:extLst>
              <a:ext uri="{FF2B5EF4-FFF2-40B4-BE49-F238E27FC236}">
                <a16:creationId xmlns:a16="http://schemas.microsoft.com/office/drawing/2014/main" id="{C74B5CE0-9E53-40C7-9843-CA8D054C01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43" y="382336"/>
            <a:ext cx="8852336" cy="348272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1"/>
            <a:r>
              <a:rPr lang="fr-FR" dirty="0"/>
              <a:t>TITRE</a:t>
            </a:r>
          </a:p>
        </p:txBody>
      </p:sp>
      <p:sp>
        <p:nvSpPr>
          <p:cNvPr id="7" name="Espace réservé du texte 18">
            <a:extLst>
              <a:ext uri="{FF2B5EF4-FFF2-40B4-BE49-F238E27FC236}">
                <a16:creationId xmlns:a16="http://schemas.microsoft.com/office/drawing/2014/main" id="{D485E585-1F11-4C6B-B9D1-484A27FF31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43" y="713516"/>
            <a:ext cx="8852336" cy="521470"/>
          </a:xfrm>
          <a:prstGeom prst="rect">
            <a:avLst/>
          </a:prstGeom>
        </p:spPr>
        <p:txBody>
          <a:bodyPr/>
          <a:lstStyle>
            <a:lvl1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200" b="1" kern="1200" dirty="0">
                <a:solidFill>
                  <a:schemeClr val="tx1"/>
                </a:solidFill>
                <a:latin typeface="Verdana Pro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exte 18">
            <a:extLst>
              <a:ext uri="{FF2B5EF4-FFF2-40B4-BE49-F238E27FC236}">
                <a16:creationId xmlns:a16="http://schemas.microsoft.com/office/drawing/2014/main" id="{5A5B59AA-A314-4816-B4C6-4FC008AFBEA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5943" y="1566167"/>
            <a:ext cx="8843585" cy="45184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406344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BFC - contenu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UNIVERSITÉ BOURGOGNE FRANCHE-COMTÉ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B5E8-7A72-4DDA-BC72-383771CAD5F3}" type="slidenum">
              <a:rPr lang="fr-FR" smtClean="0"/>
              <a:t>‹N°›</a:t>
            </a:fld>
            <a:endParaRPr lang="fr-FR"/>
          </a:p>
        </p:txBody>
      </p:sp>
      <p:sp>
        <p:nvSpPr>
          <p:cNvPr id="5" name="Espace réservé du texte 10">
            <a:extLst>
              <a:ext uri="{FF2B5EF4-FFF2-40B4-BE49-F238E27FC236}">
                <a16:creationId xmlns:a16="http://schemas.microsoft.com/office/drawing/2014/main" id="{0A7667DB-F570-476B-86EE-622EAB5843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943" y="382336"/>
            <a:ext cx="8852336" cy="348272"/>
          </a:xfrm>
          <a:prstGeom prst="rect">
            <a:avLst/>
          </a:prstGeom>
        </p:spPr>
        <p:txBody>
          <a:bodyPr/>
          <a:lstStyle>
            <a:lvl2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1"/>
            <a:r>
              <a:rPr lang="fr-FR" dirty="0"/>
              <a:t>TITRE</a:t>
            </a:r>
          </a:p>
        </p:txBody>
      </p:sp>
      <p:sp>
        <p:nvSpPr>
          <p:cNvPr id="6" name="Espace réservé du texte 18">
            <a:extLst>
              <a:ext uri="{FF2B5EF4-FFF2-40B4-BE49-F238E27FC236}">
                <a16:creationId xmlns:a16="http://schemas.microsoft.com/office/drawing/2014/main" id="{5B94B0C8-27D1-4F65-B970-4FF90A4369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43" y="713516"/>
            <a:ext cx="8852336" cy="521470"/>
          </a:xfrm>
          <a:prstGeom prst="rect">
            <a:avLst/>
          </a:prstGeom>
        </p:spPr>
        <p:txBody>
          <a:bodyPr/>
          <a:lstStyle>
            <a:lvl1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200" b="1" kern="1200" dirty="0">
                <a:solidFill>
                  <a:schemeClr val="tx1"/>
                </a:solidFill>
                <a:latin typeface="Verdana Pro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18">
            <a:extLst>
              <a:ext uri="{FF2B5EF4-FFF2-40B4-BE49-F238E27FC236}">
                <a16:creationId xmlns:a16="http://schemas.microsoft.com/office/drawing/2014/main" id="{51429B15-D15D-4CF7-9C4B-58AB9B7E2B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5943" y="1566167"/>
            <a:ext cx="3917673" cy="45184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2E3E1D8E-19BC-4455-B8F8-537132C146B9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120113" y="1566141"/>
            <a:ext cx="4839578" cy="451874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Graphique – tableau – etc.</a:t>
            </a:r>
          </a:p>
        </p:txBody>
      </p:sp>
    </p:spTree>
    <p:extLst>
      <p:ext uri="{BB962C8B-B14F-4D97-AF65-F5344CB8AC3E}">
        <p14:creationId xmlns:p14="http://schemas.microsoft.com/office/powerpoint/2010/main" val="620053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BFC - contenu li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UNIVERSITÉ BOURGOGNE FRANCHE-COMTÉ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B5E8-7A72-4DDA-BC72-383771CAD5F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3642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fr-FR" dirty="0"/>
              <a:t>UNIVERSITÉ BOURGOGNE FRANCHE-COMTÉ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4981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8F6DB5E8-7A72-4DDA-BC72-383771CAD5F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0E9EB77-DBBC-425A-9807-5F769E43EF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65" b="29775"/>
          <a:stretch/>
        </p:blipFill>
        <p:spPr>
          <a:xfrm>
            <a:off x="0" y="-1240"/>
            <a:ext cx="9144000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44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9" r:id="rId9"/>
    <p:sldLayoutId id="2147483670" r:id="rId10"/>
    <p:sldLayoutId id="2147483672" r:id="rId11"/>
    <p:sldLayoutId id="2147483673" r:id="rId12"/>
    <p:sldLayoutId id="2147483674" r:id="rId13"/>
    <p:sldLayoutId id="2147483675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openxmlformats.org/officeDocument/2006/relationships/image" Target="../media/image15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tiff"/><Relationship Id="rId7" Type="http://schemas.openxmlformats.org/officeDocument/2006/relationships/image" Target="../media/image21.jp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tiff"/><Relationship Id="rId10" Type="http://schemas.openxmlformats.org/officeDocument/2006/relationships/image" Target="../media/image24.jpg"/><Relationship Id="rId4" Type="http://schemas.openxmlformats.org/officeDocument/2006/relationships/image" Target="../media/image18.tiff"/><Relationship Id="rId9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snee.enseignementsup-recherche.gouv.fr/" TargetMode="Externa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feed/" TargetMode="External"/><Relationship Id="rId3" Type="http://schemas.openxmlformats.org/officeDocument/2006/relationships/image" Target="../media/image27.png"/><Relationship Id="rId7" Type="http://schemas.openxmlformats.org/officeDocument/2006/relationships/hyperlink" Target="https://www.facebook.com/pepitebfc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twitter.com/pepite_ubfc" TargetMode="External"/><Relationship Id="rId5" Type="http://schemas.openxmlformats.org/officeDocument/2006/relationships/hyperlink" Target="http://pepite.univ-fcomte.fr/" TargetMode="Externa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://www.etudiant.gouv.fr/cid141441/etre-etudiant-e-et-creer-une-entreprise-mode-d-emploi.html?sfns=mo" TargetMode="External"/><Relationship Id="rId7" Type="http://schemas.openxmlformats.org/officeDocument/2006/relationships/image" Target="../media/image4.png"/><Relationship Id="rId2" Type="http://schemas.openxmlformats.org/officeDocument/2006/relationships/hyperlink" Target="https://snee.enseignementsup-recherche.gouv.fr/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hyperlink" Target="http://www.pepite.univ-fcomte.fr/" TargetMode="External"/><Relationship Id="rId4" Type="http://schemas.openxmlformats.org/officeDocument/2006/relationships/hyperlink" Target="mailto:eleonore.lanet@ubfc.f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video" Target="https://www.youtube.com/embed/h6Jdx43UaDw?feature=oembed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817332E-4CDD-954E-A5C9-D38EC15BE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17" y="674678"/>
            <a:ext cx="8262966" cy="5508644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484" y="675722"/>
            <a:ext cx="1663700" cy="95054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98F88F3-C2A1-4E43-87E2-C61A3ED59FBC}"/>
              </a:ext>
            </a:extLst>
          </p:cNvPr>
          <p:cNvSpPr txBox="1"/>
          <p:nvPr/>
        </p:nvSpPr>
        <p:spPr>
          <a:xfrm>
            <a:off x="4468605" y="2402008"/>
            <a:ext cx="68164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/>
              <a:t>Etudier et entreprendre ?</a:t>
            </a:r>
          </a:p>
          <a:p>
            <a:endParaRPr lang="fr-FR" sz="2800" b="1" dirty="0"/>
          </a:p>
          <a:p>
            <a:r>
              <a:rPr lang="fr-FR" sz="2800" b="1" dirty="0"/>
              <a:t>C'est possible !</a:t>
            </a:r>
          </a:p>
          <a:p>
            <a:endParaRPr lang="fr-FR" sz="2800" b="1" dirty="0">
              <a:latin typeface="+mj-lt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B7A7FDA-2BAD-154C-A0A0-904F284C75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205" y="783357"/>
            <a:ext cx="1663700" cy="7747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E3DA245-EBE5-3947-AE59-A5D40EAB32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7421"/>
            <a:ext cx="2501900" cy="135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926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2974" y="1000703"/>
            <a:ext cx="8913813" cy="914400"/>
          </a:xfrm>
        </p:spPr>
        <p:txBody>
          <a:bodyPr/>
          <a:lstStyle/>
          <a:p>
            <a:r>
              <a:rPr lang="fr-FR" sz="2400" dirty="0">
                <a:latin typeface="Avenir Black"/>
                <a:cs typeface="Avenir Black"/>
              </a:rPr>
              <a:t>Aide financière via le « prix PEPITE »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601688" y="1525831"/>
            <a:ext cx="1008112" cy="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0AB46CF0-270D-6A46-A93F-BCA3F71CFBB0}"/>
              </a:ext>
            </a:extLst>
          </p:cNvPr>
          <p:cNvSpPr txBox="1"/>
          <p:nvPr/>
        </p:nvSpPr>
        <p:spPr>
          <a:xfrm>
            <a:off x="601688" y="1821643"/>
            <a:ext cx="80493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Le SNEE permet de participer à des « concours » d’aide à la création d’entreprise permettant de gagner des aides financières</a:t>
            </a:r>
          </a:p>
          <a:p>
            <a:endParaRPr lang="fr-FR" sz="2000" b="1" dirty="0"/>
          </a:p>
          <a:p>
            <a:r>
              <a:rPr lang="fr-FR" sz="2000" b="1" dirty="0"/>
              <a:t>Prix PEPITE </a:t>
            </a:r>
          </a:p>
          <a:p>
            <a:endParaRPr lang="fr-FR" sz="2000" dirty="0"/>
          </a:p>
          <a:p>
            <a:r>
              <a:rPr lang="fr-FR" sz="2000" b="1" dirty="0"/>
              <a:t>Remise régionale des prix à Besançon </a:t>
            </a:r>
          </a:p>
          <a:p>
            <a:r>
              <a:rPr lang="fr-FR" sz="2000" b="1" dirty="0"/>
              <a:t>Remise nationale des prix à Paris</a:t>
            </a:r>
          </a:p>
          <a:p>
            <a:endParaRPr lang="fr-FR" b="1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8917653-2D08-344D-A362-6E068D014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428" y="3399637"/>
            <a:ext cx="1428279" cy="142827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1FD4311-5767-2146-A64D-1BC840AC4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006" y="4719249"/>
            <a:ext cx="1155121" cy="156945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25CB4FB-E8F9-FA4B-BEC2-755239679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54" y="4113776"/>
            <a:ext cx="3805881" cy="253725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F0DF7F6-657B-A545-9612-D2E205F35A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426" y="2988090"/>
            <a:ext cx="1428279" cy="7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96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8682" y="960158"/>
            <a:ext cx="7886700" cy="1325563"/>
          </a:xfrm>
        </p:spPr>
        <p:txBody>
          <a:bodyPr>
            <a:normAutofit/>
          </a:bodyPr>
          <a:lstStyle/>
          <a:p>
            <a:r>
              <a:rPr lang="fr-FR" dirty="0"/>
              <a:t>Etudiants entrepreneurs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17B68F8E-2CCC-D142-956B-C0131092B79B}"/>
              </a:ext>
            </a:extLst>
          </p:cNvPr>
          <p:cNvGrpSpPr/>
          <p:nvPr/>
        </p:nvGrpSpPr>
        <p:grpSpPr>
          <a:xfrm>
            <a:off x="2770335" y="4724673"/>
            <a:ext cx="1527982" cy="1134862"/>
            <a:chOff x="3693779" y="5156562"/>
            <a:chExt cx="2037308" cy="1513149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17503" y="5156562"/>
              <a:ext cx="1589858" cy="540552"/>
            </a:xfrm>
            <a:prstGeom prst="rect">
              <a:avLst/>
            </a:prstGeom>
          </p:spPr>
        </p:pic>
        <p:sp>
          <p:nvSpPr>
            <p:cNvPr id="7" name="ZoneTexte 6"/>
            <p:cNvSpPr txBox="1"/>
            <p:nvPr/>
          </p:nvSpPr>
          <p:spPr>
            <a:xfrm>
              <a:off x="3693779" y="5684826"/>
              <a:ext cx="2037308" cy="9848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Valentin </a:t>
              </a:r>
              <a:r>
                <a:rPr lang="fr-FR" sz="105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Lamielle</a:t>
              </a:r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b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DUT GEA UFC</a:t>
              </a:r>
              <a:b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Logiciel de gestion </a:t>
              </a:r>
            </a:p>
            <a:p>
              <a:pPr algn="ctr"/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et d’optimisation des RH</a:t>
              </a: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526130" y="1702659"/>
            <a:ext cx="7492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>
                <a:solidFill>
                  <a:schemeClr val="accent5">
                    <a:lumMod val="50000"/>
                  </a:schemeClr>
                </a:solidFill>
                <a:latin typeface="Helvetica" pitchFamily="2" charset="0"/>
              </a:rPr>
              <a:t>Une montée en puissance qualitative des projets concours PEPITE</a:t>
            </a:r>
            <a:endParaRPr lang="fr-FR" sz="1350" dirty="0">
              <a:latin typeface="Helvetica" pitchFamily="2" charset="0"/>
            </a:endParaRPr>
          </a:p>
          <a:p>
            <a:pPr marL="214313" indent="-214313">
              <a:buFont typeface="Arial" charset="0"/>
              <a:buChar char="•"/>
            </a:pPr>
            <a:endParaRPr lang="fr-FR" sz="900" dirty="0"/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603EABB6-65DE-A54A-A08C-D806B6A33D6F}"/>
              </a:ext>
            </a:extLst>
          </p:cNvPr>
          <p:cNvGrpSpPr/>
          <p:nvPr/>
        </p:nvGrpSpPr>
        <p:grpSpPr>
          <a:xfrm>
            <a:off x="786376" y="4494734"/>
            <a:ext cx="1483001" cy="1447016"/>
            <a:chOff x="1048502" y="4849977"/>
            <a:chExt cx="1977334" cy="1929354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863" y="4849977"/>
              <a:ext cx="790113" cy="790113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24063" y="4877552"/>
              <a:ext cx="609054" cy="900714"/>
            </a:xfrm>
            <a:prstGeom prst="rect">
              <a:avLst/>
            </a:prstGeom>
          </p:spPr>
        </p:pic>
        <p:sp>
          <p:nvSpPr>
            <p:cNvPr id="11" name="ZoneTexte 10"/>
            <p:cNvSpPr txBox="1"/>
            <p:nvPr/>
          </p:nvSpPr>
          <p:spPr>
            <a:xfrm>
              <a:off x="1048502" y="5794446"/>
              <a:ext cx="1977334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Jérémy Paille</a:t>
              </a:r>
            </a:p>
            <a:p>
              <a:pPr algn="ctr"/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DUT GACO IUT BM</a:t>
              </a:r>
            </a:p>
            <a:p>
              <a:pPr algn="ctr"/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Stratégie digitale et </a:t>
              </a:r>
              <a:b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</a:br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inbound marketing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8676DC79-2251-7A4D-B774-86C7E141EAD3}"/>
              </a:ext>
            </a:extLst>
          </p:cNvPr>
          <p:cNvGrpSpPr/>
          <p:nvPr/>
        </p:nvGrpSpPr>
        <p:grpSpPr>
          <a:xfrm>
            <a:off x="4755787" y="4494733"/>
            <a:ext cx="1950468" cy="1364915"/>
            <a:chOff x="6341049" y="4849977"/>
            <a:chExt cx="2600624" cy="1819887"/>
          </a:xfrm>
        </p:grpSpPr>
        <p:sp>
          <p:nvSpPr>
            <p:cNvPr id="12" name="Rectangle 11"/>
            <p:cNvSpPr/>
            <p:nvPr/>
          </p:nvSpPr>
          <p:spPr>
            <a:xfrm>
              <a:off x="6341049" y="5900423"/>
              <a:ext cx="260062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r-FR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Julien </a:t>
              </a:r>
              <a:r>
                <a:rPr lang="fr-FR" sz="105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Trippard</a:t>
              </a:r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UFR Sport, UFC</a:t>
              </a:r>
            </a:p>
            <a:p>
              <a:pPr algn="ctr"/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système connecté de fixation </a:t>
              </a:r>
            </a:p>
            <a:p>
              <a:pPr algn="ctr"/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 pied sur pédale de vélo</a:t>
              </a:r>
            </a:p>
          </p:txBody>
        </p:sp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1079" y="4849977"/>
              <a:ext cx="1579599" cy="1044363"/>
            </a:xfrm>
            <a:prstGeom prst="rect">
              <a:avLst/>
            </a:prstGeom>
          </p:spPr>
        </p:pic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38B53F7D-11B3-EE43-A9C7-647FA3BEDC4B}"/>
              </a:ext>
            </a:extLst>
          </p:cNvPr>
          <p:cNvGrpSpPr/>
          <p:nvPr/>
        </p:nvGrpSpPr>
        <p:grpSpPr>
          <a:xfrm>
            <a:off x="6984265" y="4526483"/>
            <a:ext cx="1651414" cy="1253682"/>
            <a:chOff x="9312352" y="4892311"/>
            <a:chExt cx="2201884" cy="1671576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4018C6B8-3A09-BA49-9DE4-6FDCBE9B9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83831" y="4892311"/>
              <a:ext cx="1488691" cy="804462"/>
            </a:xfrm>
            <a:prstGeom prst="rect">
              <a:avLst/>
            </a:prstGeom>
          </p:spPr>
        </p:pic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EE0DD580-E332-E942-B1B4-BE5CDDF7505D}"/>
                </a:ext>
              </a:extLst>
            </p:cNvPr>
            <p:cNvSpPr txBox="1"/>
            <p:nvPr/>
          </p:nvSpPr>
          <p:spPr>
            <a:xfrm>
              <a:off x="9312352" y="5794446"/>
              <a:ext cx="220188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Emmanuel </a:t>
              </a:r>
              <a:r>
                <a:rPr lang="fr-FR" sz="105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Fourault</a:t>
              </a:r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</a:p>
            <a:p>
              <a:pPr algn="ctr"/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ESTA</a:t>
              </a:r>
            </a:p>
            <a:p>
              <a:pPr algn="ctr"/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Cuir de poisson écologique</a:t>
              </a:r>
            </a:p>
          </p:txBody>
        </p:sp>
      </p:grpSp>
      <p:pic>
        <p:nvPicPr>
          <p:cNvPr id="23" name="Image 22" descr="Une image contenant personne, mur, intérieur, posant&#10;&#10;Description générée automatiquement">
            <a:extLst>
              <a:ext uri="{FF2B5EF4-FFF2-40B4-BE49-F238E27FC236}">
                <a16:creationId xmlns:a16="http://schemas.microsoft.com/office/drawing/2014/main" id="{2232A116-63C1-5E48-A256-FEC794D55C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7299" y="2144391"/>
            <a:ext cx="3382772" cy="2256019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0C067B5D-4AAE-3343-AB1E-430B1266358F}"/>
              </a:ext>
            </a:extLst>
          </p:cNvPr>
          <p:cNvSpPr txBox="1"/>
          <p:nvPr/>
        </p:nvSpPr>
        <p:spPr>
          <a:xfrm>
            <a:off x="758481" y="2281900"/>
            <a:ext cx="148300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Vladimir Gauthier</a:t>
            </a:r>
          </a:p>
          <a:p>
            <a:pPr algn="ctr"/>
            <a:r>
              <a:rPr lang="fr-FR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Doctorant Femto ST</a:t>
            </a:r>
          </a:p>
          <a:p>
            <a:pPr algn="ctr"/>
            <a:r>
              <a:rPr lang="fr-FR" sz="105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Cell</a:t>
            </a:r>
            <a:r>
              <a:rPr lang="fr-FR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-Select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03A9FB8-EB0D-144F-A6A8-D7353B73B3D2}"/>
              </a:ext>
            </a:extLst>
          </p:cNvPr>
          <p:cNvSpPr txBox="1"/>
          <p:nvPr/>
        </p:nvSpPr>
        <p:spPr>
          <a:xfrm>
            <a:off x="2671349" y="2270022"/>
            <a:ext cx="172595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Romain Viala</a:t>
            </a:r>
          </a:p>
          <a:p>
            <a:pPr algn="ctr"/>
            <a:r>
              <a:rPr lang="fr-FR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Ingénieur Arts et Métiers</a:t>
            </a:r>
          </a:p>
          <a:p>
            <a:pPr algn="ctr"/>
            <a:r>
              <a:rPr lang="fr-FR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MICAD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3A12DF6B-4ED9-B14C-96D7-934FE0C4C47F}"/>
              </a:ext>
            </a:extLst>
          </p:cNvPr>
          <p:cNvGrpSpPr/>
          <p:nvPr/>
        </p:nvGrpSpPr>
        <p:grpSpPr>
          <a:xfrm>
            <a:off x="571500" y="3146601"/>
            <a:ext cx="1940826" cy="1115070"/>
            <a:chOff x="762000" y="3052468"/>
            <a:chExt cx="2587768" cy="1486760"/>
          </a:xfrm>
        </p:grpSpPr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D3CDF780-1063-EA44-AF1A-5EA1D5B44A0B}"/>
                </a:ext>
              </a:extLst>
            </p:cNvPr>
            <p:cNvSpPr txBox="1"/>
            <p:nvPr/>
          </p:nvSpPr>
          <p:spPr>
            <a:xfrm>
              <a:off x="762000" y="3769787"/>
              <a:ext cx="25877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Louis Jeannin – Nicolas Caliguiri</a:t>
              </a:r>
            </a:p>
            <a:p>
              <a:pPr algn="ctr"/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Ingénieurs Arts et Métiers</a:t>
              </a:r>
            </a:p>
            <a:p>
              <a:pPr algn="ctr"/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FOXAR</a:t>
              </a:r>
            </a:p>
          </p:txBody>
        </p:sp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2CE1CD38-1E86-AD42-8012-990EE21B501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80175" y="3052468"/>
              <a:ext cx="1039601" cy="584775"/>
            </a:xfrm>
            <a:prstGeom prst="rect">
              <a:avLst/>
            </a:prstGeom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D97135B5-2887-7943-B14A-C7B53720E647}"/>
              </a:ext>
            </a:extLst>
          </p:cNvPr>
          <p:cNvGrpSpPr/>
          <p:nvPr/>
        </p:nvGrpSpPr>
        <p:grpSpPr>
          <a:xfrm>
            <a:off x="2671349" y="3088891"/>
            <a:ext cx="1725950" cy="1172780"/>
            <a:chOff x="3561799" y="2975522"/>
            <a:chExt cx="2301266" cy="1563706"/>
          </a:xfrm>
        </p:grpSpPr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2CBC6618-5F05-974E-8E9C-95A85316CE68}"/>
                </a:ext>
              </a:extLst>
            </p:cNvPr>
            <p:cNvSpPr txBox="1"/>
            <p:nvPr/>
          </p:nvSpPr>
          <p:spPr>
            <a:xfrm>
              <a:off x="3561799" y="3769787"/>
              <a:ext cx="23012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William </a:t>
              </a:r>
              <a:r>
                <a:rPr lang="fr-FR" sz="105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Dulot</a:t>
              </a:r>
              <a:endParaRPr lang="fr-FR" sz="105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ctr"/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Ingénieur Arts et Métiers</a:t>
              </a:r>
            </a:p>
            <a:p>
              <a:pPr algn="ctr"/>
              <a:r>
                <a:rPr lang="fr-FR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Modulia</a:t>
              </a:r>
              <a:r>
                <a:rPr lang="fr-FR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Studio</a:t>
              </a:r>
            </a:p>
          </p:txBody>
        </p:sp>
        <p:pic>
          <p:nvPicPr>
            <p:cNvPr id="37" name="Image 36" descr="Une image contenant objet&#10;&#10;Description générée automatiquement">
              <a:extLst>
                <a:ext uri="{FF2B5EF4-FFF2-40B4-BE49-F238E27FC236}">
                  <a16:creationId xmlns:a16="http://schemas.microsoft.com/office/drawing/2014/main" id="{1619E1AD-6656-AD41-A2A6-09C6E7985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43099" y="2975522"/>
              <a:ext cx="738665" cy="738665"/>
            </a:xfrm>
            <a:prstGeom prst="rect">
              <a:avLst/>
            </a:prstGeom>
          </p:spPr>
        </p:pic>
      </p:grpSp>
      <p:pic>
        <p:nvPicPr>
          <p:cNvPr id="40" name="Image 39" descr="Une image contenant texte&#10;&#10;Description générée automatiquement">
            <a:extLst>
              <a:ext uri="{FF2B5EF4-FFF2-40B4-BE49-F238E27FC236}">
                <a16:creationId xmlns:a16="http://schemas.microsoft.com/office/drawing/2014/main" id="{C44C3B63-41BD-DC4E-A458-EF514D2911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83870" y="1162830"/>
            <a:ext cx="644308" cy="875418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35BC7287-C5F1-8A48-A157-EB030276177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36524" y="1067139"/>
            <a:ext cx="1066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90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B927527-D782-48F4-8ABE-D60FCD592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650874"/>
            <a:ext cx="7886700" cy="681036"/>
          </a:xfrm>
        </p:spPr>
        <p:txBody>
          <a:bodyPr/>
          <a:lstStyle/>
          <a:p>
            <a:r>
              <a:rPr lang="en-US"/>
              <a:t>COMMENT OBTENIR LE SNEE ?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4650BC1-B1DB-3645-A96B-59AC64168ABC}"/>
              </a:ext>
            </a:extLst>
          </p:cNvPr>
          <p:cNvSpPr/>
          <p:nvPr/>
        </p:nvSpPr>
        <p:spPr>
          <a:xfrm>
            <a:off x="628648" y="1825625"/>
            <a:ext cx="6744918" cy="4351338"/>
          </a:xfrm>
        </p:spPr>
        <p:txBody>
          <a:bodyPr>
            <a:normAutofit fontScale="92500" lnSpcReduction="20000"/>
          </a:bodyPr>
          <a:lstStyle/>
          <a:p>
            <a:pPr defTabSz="914400" fontAlgn="base">
              <a:lnSpc>
                <a:spcPct val="90000"/>
              </a:lnSpc>
              <a:spcAft>
                <a:spcPts val="600"/>
              </a:spcAft>
            </a:pPr>
            <a:r>
              <a:rPr lang="fr-FR" b="1"/>
              <a:t>C’est très simple aussi :</a:t>
            </a:r>
          </a:p>
          <a:p>
            <a:pPr defTabSz="914400" fontAlgn="base">
              <a:lnSpc>
                <a:spcPct val="90000"/>
              </a:lnSpc>
              <a:spcAft>
                <a:spcPts val="600"/>
              </a:spcAft>
            </a:pPr>
            <a:endParaRPr lang="fr-FR"/>
          </a:p>
          <a:p>
            <a:pPr defTabSz="914400" fontAlgn="base">
              <a:lnSpc>
                <a:spcPct val="90000"/>
              </a:lnSpc>
              <a:spcAft>
                <a:spcPts val="600"/>
              </a:spcAft>
            </a:pPr>
            <a:r>
              <a:rPr lang="fr-FR"/>
              <a:t>Demande du statut</a:t>
            </a:r>
            <a:r>
              <a:rPr lang="fr-FR" sz="1200"/>
              <a:t> : </a:t>
            </a:r>
            <a:r>
              <a:rPr lang="fr-FR" sz="1200">
                <a:hlinkClick r:id="rId2"/>
              </a:rPr>
              <a:t> </a:t>
            </a:r>
            <a:r>
              <a:rPr lang="fr-FR" sz="1700">
                <a:hlinkClick r:id="rId2"/>
              </a:rPr>
              <a:t>https://snee.enseignementsup-recherche.gouv.fr</a:t>
            </a:r>
            <a:r>
              <a:rPr lang="fr-FR" sz="1700"/>
              <a:t> </a:t>
            </a:r>
          </a:p>
          <a:p>
            <a:pPr defTabSz="914400" fontAlgn="base">
              <a:lnSpc>
                <a:spcPct val="90000"/>
              </a:lnSpc>
              <a:spcAft>
                <a:spcPts val="600"/>
              </a:spcAft>
            </a:pPr>
            <a:r>
              <a:rPr lang="fr-FR"/>
              <a:t>Votre demande est ensuite étudiée par un comité d’engagement</a:t>
            </a:r>
          </a:p>
          <a:p>
            <a:pPr defTabSz="914400" fontAlgn="base">
              <a:lnSpc>
                <a:spcPct val="90000"/>
              </a:lnSpc>
              <a:spcAft>
                <a:spcPts val="600"/>
              </a:spcAft>
            </a:pPr>
            <a:r>
              <a:rPr lang="fr-FR"/>
              <a:t>Le statut est délivré en fonction de vos motivations &amp; compétences du projet</a:t>
            </a:r>
          </a:p>
          <a:p>
            <a:pPr indent="-228600" defTabSz="9144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/>
          </a:p>
          <a:p>
            <a:pPr defTabSz="914400" fontAlgn="base">
              <a:lnSpc>
                <a:spcPct val="90000"/>
              </a:lnSpc>
              <a:spcAft>
                <a:spcPts val="600"/>
              </a:spcAft>
            </a:pPr>
            <a:r>
              <a:rPr lang="fr-FR"/>
              <a:t>En cours de cursus, tout au long de l’année, vous pouvez formuler votre demande. </a:t>
            </a:r>
          </a:p>
          <a:p>
            <a:pPr defTabSz="914400" fontAlgn="base">
              <a:lnSpc>
                <a:spcPct val="90000"/>
              </a:lnSpc>
              <a:spcAft>
                <a:spcPts val="600"/>
              </a:spcAft>
            </a:pPr>
            <a:r>
              <a:rPr lang="fr-FR"/>
              <a:t>Les comités d’engagement se tiennent 3-4 fois par an</a:t>
            </a:r>
          </a:p>
          <a:p>
            <a:pPr indent="-228600" defTabSz="9144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/>
          </a:p>
          <a:p>
            <a:pPr indent="-228600" defTabSz="9144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/>
          </a:p>
          <a:p>
            <a:pPr indent="-228600" defTabSz="9144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/>
              <a:t>Validité du statut : 1 année universitaire (septembre – septembre) </a:t>
            </a:r>
          </a:p>
          <a:p>
            <a:pPr indent="-228600" defTabSz="9144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/>
              <a:t>Renouvellement possible sur demande</a:t>
            </a:r>
          </a:p>
          <a:p>
            <a:pPr indent="-228600" defTabSz="9144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1200"/>
          </a:p>
          <a:p>
            <a:pPr indent="-228600" defTabSz="9144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1200"/>
          </a:p>
          <a:p>
            <a:pPr indent="-228600" defTabSz="9144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1"/>
              <a:t>Il serait dommage de s’en priver ! Alors, pourquoi pas vous demain ?</a:t>
            </a:r>
            <a:endParaRPr lang="fr-FR" b="1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A28BA68D-4F50-497E-938C-ADC029865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26DE056-5476-0642-8A61-F50CE90FA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49816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CF20BF2B-2D63-455C-8113-7E85A7D20DE4}" type="slidenum">
              <a:rPr lang="fr-FR" smtClean="0"/>
              <a:pPr>
                <a:spcAft>
                  <a:spcPts val="600"/>
                </a:spcAft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6178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36589" y="692869"/>
            <a:ext cx="8913813" cy="914400"/>
          </a:xfrm>
        </p:spPr>
        <p:txBody>
          <a:bodyPr/>
          <a:lstStyle/>
          <a:p>
            <a:r>
              <a:rPr lang="fr-FR" sz="2400" dirty="0">
                <a:latin typeface="Avenir Black"/>
                <a:cs typeface="Avenir Black"/>
              </a:rPr>
              <a:t>122 étudiants entrepreneurs en BFC en 2020-2021</a:t>
            </a:r>
            <a:br>
              <a:rPr lang="fr-FR" sz="2400" dirty="0">
                <a:latin typeface="Avenir Black"/>
                <a:cs typeface="Avenir Black"/>
              </a:rPr>
            </a:br>
            <a:r>
              <a:rPr lang="fr-FR" sz="2400" dirty="0">
                <a:latin typeface="Avenir Black"/>
                <a:cs typeface="Avenir Black"/>
              </a:rPr>
              <a:t>400 alumnis depuis la création du PEPITE BFC</a:t>
            </a:r>
            <a:br>
              <a:rPr lang="fr-FR" sz="2400" dirty="0">
                <a:latin typeface="Avenir Black"/>
                <a:cs typeface="Avenir Black"/>
              </a:rPr>
            </a:br>
            <a:r>
              <a:rPr lang="fr-FR" sz="2400" dirty="0">
                <a:latin typeface="Avenir Black"/>
                <a:cs typeface="Avenir Black"/>
              </a:rPr>
              <a:t>Rejoignez-nous !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5048877" y="4899837"/>
            <a:ext cx="871867" cy="2231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</a:rPr>
              <a:t>Chalon/Saône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3563888" y="4869160"/>
            <a:ext cx="840364" cy="2231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</a:rPr>
              <a:t>Le Creusot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5441748" y="1714725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Avenir Black"/>
                <a:ea typeface="+mj-ea"/>
                <a:cs typeface="Avenir Black"/>
              </a:rPr>
              <a:t>Boot camp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5441748" y="3888069"/>
            <a:ext cx="40951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Avenir Black"/>
                <a:ea typeface="+mj-ea"/>
                <a:cs typeface="Avenir Black"/>
              </a:rPr>
              <a:t>Rencontres et ateliers</a:t>
            </a:r>
          </a:p>
        </p:txBody>
      </p:sp>
      <p:grpSp>
        <p:nvGrpSpPr>
          <p:cNvPr id="23" name="Groupe 22"/>
          <p:cNvGrpSpPr/>
          <p:nvPr/>
        </p:nvGrpSpPr>
        <p:grpSpPr>
          <a:xfrm>
            <a:off x="177421" y="1956690"/>
            <a:ext cx="5035467" cy="4081175"/>
            <a:chOff x="2195736" y="1772816"/>
            <a:chExt cx="6019526" cy="4660889"/>
          </a:xfrm>
        </p:grpSpPr>
        <p:pic>
          <p:nvPicPr>
            <p:cNvPr id="25" name="Image 24"/>
            <p:cNvPicPr>
              <a:picLocks noChangeAspect="1"/>
            </p:cNvPicPr>
            <p:nvPr/>
          </p:nvPicPr>
          <p:blipFill>
            <a:blip r:embed="rId2">
              <a:alphaModFix amt="51000"/>
            </a:blip>
            <a:stretch>
              <a:fillRect/>
            </a:stretch>
          </p:blipFill>
          <p:spPr>
            <a:xfrm>
              <a:off x="2195736" y="1772816"/>
              <a:ext cx="6019526" cy="4660889"/>
            </a:xfrm>
            <a:prstGeom prst="rect">
              <a:avLst/>
            </a:prstGeom>
            <a:ln>
              <a:noFill/>
            </a:ln>
          </p:spPr>
        </p:pic>
        <p:sp>
          <p:nvSpPr>
            <p:cNvPr id="28" name="Ellipse 27"/>
            <p:cNvSpPr/>
            <p:nvPr/>
          </p:nvSpPr>
          <p:spPr>
            <a:xfrm>
              <a:off x="4920710" y="4908676"/>
              <a:ext cx="266109" cy="205519"/>
            </a:xfrm>
            <a:prstGeom prst="ellipse">
              <a:avLst/>
            </a:prstGeom>
            <a:solidFill>
              <a:srgbClr val="1469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/>
            <p:cNvSpPr/>
            <p:nvPr/>
          </p:nvSpPr>
          <p:spPr>
            <a:xfrm>
              <a:off x="4332324" y="4942603"/>
              <a:ext cx="282560" cy="223196"/>
            </a:xfrm>
            <a:prstGeom prst="ellipse">
              <a:avLst/>
            </a:prstGeom>
            <a:solidFill>
              <a:srgbClr val="1469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/>
            <p:cNvSpPr txBox="1"/>
            <p:nvPr/>
          </p:nvSpPr>
          <p:spPr>
            <a:xfrm>
              <a:off x="3997842" y="5808915"/>
              <a:ext cx="719267" cy="298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1100" dirty="0">
                  <a:solidFill>
                    <a:schemeClr val="bg1"/>
                  </a:solidFill>
                </a:rPr>
                <a:t>Cluny</a:t>
              </a:r>
            </a:p>
          </p:txBody>
        </p:sp>
      </p:grp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5" r="928"/>
          <a:stretch/>
        </p:blipFill>
        <p:spPr>
          <a:xfrm>
            <a:off x="5528010" y="2102641"/>
            <a:ext cx="3003162" cy="164572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6" r="717"/>
          <a:stretch/>
        </p:blipFill>
        <p:spPr>
          <a:xfrm>
            <a:off x="5528010" y="4254416"/>
            <a:ext cx="2994534" cy="1687635"/>
          </a:xfrm>
          <a:prstGeom prst="rect">
            <a:avLst/>
          </a:prstGeom>
        </p:spPr>
      </p:pic>
      <p:sp>
        <p:nvSpPr>
          <p:cNvPr id="36" name="Ellipse 35"/>
          <p:cNvSpPr/>
          <p:nvPr/>
        </p:nvSpPr>
        <p:spPr>
          <a:xfrm>
            <a:off x="2461504" y="5648574"/>
            <a:ext cx="200548" cy="179957"/>
          </a:xfrm>
          <a:prstGeom prst="ellipse">
            <a:avLst/>
          </a:prstGeom>
          <a:solidFill>
            <a:srgbClr val="14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llipse 36"/>
          <p:cNvSpPr/>
          <p:nvPr/>
        </p:nvSpPr>
        <p:spPr>
          <a:xfrm>
            <a:off x="1917804" y="5704738"/>
            <a:ext cx="200548" cy="179957"/>
          </a:xfrm>
          <a:prstGeom prst="ellipse">
            <a:avLst/>
          </a:prstGeom>
          <a:solidFill>
            <a:srgbClr val="14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/>
          <p:cNvSpPr/>
          <p:nvPr/>
        </p:nvSpPr>
        <p:spPr>
          <a:xfrm>
            <a:off x="3786205" y="3875839"/>
            <a:ext cx="200548" cy="179957"/>
          </a:xfrm>
          <a:prstGeom prst="ellipse">
            <a:avLst/>
          </a:prstGeom>
          <a:solidFill>
            <a:srgbClr val="14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/>
          <p:cNvSpPr/>
          <p:nvPr/>
        </p:nvSpPr>
        <p:spPr>
          <a:xfrm>
            <a:off x="2602722" y="3805512"/>
            <a:ext cx="200548" cy="179957"/>
          </a:xfrm>
          <a:prstGeom prst="ellipse">
            <a:avLst/>
          </a:prstGeom>
          <a:solidFill>
            <a:srgbClr val="14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/>
          <p:cNvSpPr/>
          <p:nvPr/>
        </p:nvSpPr>
        <p:spPr>
          <a:xfrm>
            <a:off x="4756607" y="3179987"/>
            <a:ext cx="200548" cy="179957"/>
          </a:xfrm>
          <a:prstGeom prst="ellipse">
            <a:avLst/>
          </a:prstGeom>
          <a:solidFill>
            <a:srgbClr val="14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/>
          <p:cNvSpPr/>
          <p:nvPr/>
        </p:nvSpPr>
        <p:spPr>
          <a:xfrm>
            <a:off x="501414" y="4429697"/>
            <a:ext cx="200548" cy="179957"/>
          </a:xfrm>
          <a:prstGeom prst="ellipse">
            <a:avLst/>
          </a:prstGeom>
          <a:solidFill>
            <a:srgbClr val="14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FA1D7B-5DC7-E346-AD79-F927503E6BF3}"/>
              </a:ext>
            </a:extLst>
          </p:cNvPr>
          <p:cNvSpPr/>
          <p:nvPr/>
        </p:nvSpPr>
        <p:spPr>
          <a:xfrm>
            <a:off x="177421" y="6160771"/>
            <a:ext cx="74791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FR" i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Retrouvez nous sur :</a:t>
            </a:r>
            <a:r>
              <a:rPr lang="fr-FR" sz="20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fr-F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fr-FR" dirty="0">
                <a:solidFill>
                  <a:srgbClr val="0563C1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www.pepite-bfc.fr</a:t>
            </a:r>
            <a:r>
              <a:rPr lang="fr-FR" sz="24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fr-F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fr-FR" dirty="0">
                <a:solidFill>
                  <a:srgbClr val="0563C1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twitter</a:t>
            </a:r>
            <a:r>
              <a:rPr lang="fr-F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fr-FR" dirty="0">
                <a:solidFill>
                  <a:srgbClr val="0563C1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facebook</a:t>
            </a:r>
            <a:r>
              <a:rPr lang="fr-FR" sz="2000" dirty="0">
                <a:solidFill>
                  <a:srgbClr val="0000FF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 </a:t>
            </a:r>
            <a:r>
              <a:rPr lang="fr-FR" sz="20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fr-FR" sz="20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linkedin</a:t>
            </a:r>
            <a:endParaRPr lang="fr-F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1C15DD54-F136-1E45-B23D-4D3A82AE93F7}"/>
              </a:ext>
            </a:extLst>
          </p:cNvPr>
          <p:cNvSpPr/>
          <p:nvPr/>
        </p:nvSpPr>
        <p:spPr>
          <a:xfrm>
            <a:off x="897284" y="2835522"/>
            <a:ext cx="200548" cy="179957"/>
          </a:xfrm>
          <a:prstGeom prst="ellipse">
            <a:avLst/>
          </a:prstGeom>
          <a:solidFill>
            <a:srgbClr val="14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5404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DCB8898-BC7C-F943-8553-4A90C9F7A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A788A4E-8FF7-6C48-8DA3-65C04566C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0BF2B-2D63-455C-8113-7E85A7D20DE4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423358-CC1B-3B4B-B907-D40100E47BA8}"/>
              </a:ext>
            </a:extLst>
          </p:cNvPr>
          <p:cNvSpPr/>
          <p:nvPr/>
        </p:nvSpPr>
        <p:spPr>
          <a:xfrm>
            <a:off x="368134" y="3721651"/>
            <a:ext cx="85027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dirty="0"/>
              <a:t>Dossier de candidature au Statut pour l'année 2021-2022 : </a:t>
            </a:r>
            <a:r>
              <a:rPr lang="fr-FR" sz="3200" dirty="0">
                <a:hlinkClick r:id="rId2"/>
              </a:rPr>
              <a:t>https://snee.enseignementsup-recherche.gouv.fr</a:t>
            </a:r>
            <a:r>
              <a:rPr lang="fr-FR" sz="3200" dirty="0"/>
              <a:t> </a:t>
            </a:r>
          </a:p>
          <a:p>
            <a:endParaRPr lang="fr-FR" dirty="0"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endParaRPr lang="fr-FR" dirty="0"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endParaRPr lang="fr-FR" dirty="0"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/>
            <a:r>
              <a:rPr lang="fr-FR" sz="2000" dirty="0"/>
              <a:t>Eléonore LANET</a:t>
            </a:r>
          </a:p>
          <a:p>
            <a:pPr algn="ctr"/>
            <a:r>
              <a:rPr lang="fr-FR" dirty="0">
                <a:hlinkClick r:id="rId4"/>
              </a:rPr>
              <a:t>eleonore.lanet@ubfc.fr</a:t>
            </a:r>
            <a:endParaRPr lang="fr-FR" dirty="0"/>
          </a:p>
          <a:p>
            <a:pPr algn="ctr"/>
            <a:r>
              <a:rPr lang="fr-FR" dirty="0">
                <a:hlinkClick r:id="rId5"/>
              </a:rPr>
              <a:t>www.pepite-bfc.fr</a:t>
            </a:r>
            <a:endParaRPr lang="fr-FR" dirty="0"/>
          </a:p>
          <a:p>
            <a:r>
              <a:rPr lang="fr-FR" dirty="0"/>
              <a:t> </a:t>
            </a:r>
            <a:endParaRPr lang="fr-FR" dirty="0"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665F2A8-C6D4-3846-AB03-EEDFDC3F3E4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484" y="675722"/>
            <a:ext cx="1663700" cy="95054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F800C5C-8FE0-CC48-BAC8-A1465DB66B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05" y="675722"/>
            <a:ext cx="1663700" cy="7747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EF010C8-5070-BF46-816A-6E873BDF51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446" y="868420"/>
            <a:ext cx="2413342" cy="25811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2305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/>
          <p:cNvGrpSpPr/>
          <p:nvPr/>
        </p:nvGrpSpPr>
        <p:grpSpPr>
          <a:xfrm>
            <a:off x="575075" y="2344479"/>
            <a:ext cx="3312368" cy="3024336"/>
            <a:chOff x="4932040" y="1949062"/>
            <a:chExt cx="3312368" cy="3024336"/>
          </a:xfrm>
        </p:grpSpPr>
        <p:sp>
          <p:nvSpPr>
            <p:cNvPr id="10" name="Rectangle 9"/>
            <p:cNvSpPr/>
            <p:nvPr/>
          </p:nvSpPr>
          <p:spPr>
            <a:xfrm>
              <a:off x="4932040" y="1949062"/>
              <a:ext cx="3312368" cy="3024336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5040052" y="2129105"/>
              <a:ext cx="3096344" cy="274117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fr-FR" dirty="0"/>
            </a:p>
            <a:p>
              <a:endParaRPr lang="fr-FR" dirty="0"/>
            </a:p>
            <a:p>
              <a:endParaRPr lang="fr-FR" dirty="0"/>
            </a:p>
            <a:p>
              <a:endParaRPr lang="fr-FR" dirty="0"/>
            </a:p>
            <a:p>
              <a:endParaRPr lang="fr-FR" dirty="0"/>
            </a:p>
            <a:p>
              <a:r>
                <a:rPr lang="fr-FR" sz="2000" b="1" dirty="0"/>
                <a:t>P</a:t>
              </a:r>
              <a:r>
                <a:rPr lang="fr-FR" sz="2000" dirty="0"/>
                <a:t>ôle </a:t>
              </a:r>
              <a:r>
                <a:rPr lang="fr-FR" sz="2000" b="1" dirty="0"/>
                <a:t>E</a:t>
              </a:r>
              <a:r>
                <a:rPr lang="fr-FR" sz="2000" dirty="0"/>
                <a:t>tudiant </a:t>
              </a:r>
              <a:r>
                <a:rPr lang="fr-FR" sz="2000" b="1" dirty="0"/>
                <a:t>P</a:t>
              </a:r>
              <a:r>
                <a:rPr lang="fr-FR" sz="2000" dirty="0"/>
                <a:t>our l’</a:t>
              </a:r>
              <a:r>
                <a:rPr lang="fr-FR" sz="2000" b="1" dirty="0"/>
                <a:t>I</a:t>
              </a:r>
              <a:r>
                <a:rPr lang="fr-FR" sz="2000" dirty="0"/>
                <a:t>nnovation, le </a:t>
              </a:r>
              <a:r>
                <a:rPr lang="fr-FR" sz="2000" b="1" dirty="0"/>
                <a:t>T</a:t>
              </a:r>
              <a:r>
                <a:rPr lang="fr-FR" sz="2000" dirty="0"/>
                <a:t>ransfert et l’</a:t>
              </a:r>
              <a:r>
                <a:rPr lang="fr-FR" sz="2000" b="1" dirty="0"/>
                <a:t>E</a:t>
              </a:r>
              <a:r>
                <a:rPr lang="fr-FR" sz="2000" dirty="0"/>
                <a:t>ntrepreneuriat</a:t>
              </a:r>
            </a:p>
            <a:p>
              <a:endParaRPr lang="fr-FR" sz="500" dirty="0"/>
            </a:p>
          </p:txBody>
        </p:sp>
      </p:grp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53" y="2769543"/>
            <a:ext cx="2099612" cy="1107943"/>
          </a:xfrm>
          <a:prstGeom prst="rect">
            <a:avLst/>
          </a:prstGeom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2B689AB4-9591-494F-8B7B-E6F12D27A873}"/>
              </a:ext>
            </a:extLst>
          </p:cNvPr>
          <p:cNvGrpSpPr/>
          <p:nvPr/>
        </p:nvGrpSpPr>
        <p:grpSpPr>
          <a:xfrm>
            <a:off x="4227200" y="2031097"/>
            <a:ext cx="4415435" cy="4021306"/>
            <a:chOff x="4227200" y="2387347"/>
            <a:chExt cx="4415435" cy="4021306"/>
          </a:xfrm>
        </p:grpSpPr>
        <p:grpSp>
          <p:nvGrpSpPr>
            <p:cNvPr id="16" name="Groupe 15"/>
            <p:cNvGrpSpPr/>
            <p:nvPr/>
          </p:nvGrpSpPr>
          <p:grpSpPr>
            <a:xfrm>
              <a:off x="4227200" y="2387347"/>
              <a:ext cx="2214542" cy="2010654"/>
              <a:chOff x="-1" y="0"/>
              <a:chExt cx="2214542" cy="2010654"/>
            </a:xfrm>
          </p:grpSpPr>
          <p:sp>
            <p:nvSpPr>
              <p:cNvPr id="29" name="Rectangle avec coin arrondi 28"/>
              <p:cNvSpPr/>
              <p:nvPr/>
            </p:nvSpPr>
            <p:spPr>
              <a:xfrm rot="16200000">
                <a:off x="101943" y="-101943"/>
                <a:ext cx="2010653" cy="2214541"/>
              </a:xfrm>
              <a:prstGeom prst="round1Rect">
                <a:avLst/>
              </a:pr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fr-FR" dirty="0"/>
              </a:p>
            </p:txBody>
          </p:sp>
          <p:sp>
            <p:nvSpPr>
              <p:cNvPr id="30" name="ZoneTexte 29"/>
              <p:cNvSpPr txBox="1"/>
              <p:nvPr/>
            </p:nvSpPr>
            <p:spPr>
              <a:xfrm rot="21600000">
                <a:off x="0" y="0"/>
                <a:ext cx="2214541" cy="150799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42240" tIns="142240" rIns="142240" bIns="14224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fr-FR" sz="2000" b="1" kern="1200" dirty="0">
                  <a:latin typeface="+mn-lt"/>
                  <a:ea typeface="+mn-ea"/>
                  <a:cs typeface="+mn-cs"/>
                </a:endParaRPr>
              </a:p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000" b="1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Création de </a:t>
                </a:r>
              </a:p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000" b="1" dirty="0">
                    <a:solidFill>
                      <a:schemeClr val="tx1"/>
                    </a:solidFill>
                  </a:rPr>
                  <a:t>33</a:t>
                </a:r>
                <a:r>
                  <a:rPr lang="fr-FR" sz="2000" b="1" kern="1200" dirty="0">
                    <a:solidFill>
                      <a:schemeClr val="tx1"/>
                    </a:solidFill>
                  </a:rPr>
                  <a:t> PEPITE</a:t>
                </a:r>
              </a:p>
            </p:txBody>
          </p:sp>
        </p:grpSp>
        <p:grpSp>
          <p:nvGrpSpPr>
            <p:cNvPr id="17" name="Groupe 16"/>
            <p:cNvGrpSpPr/>
            <p:nvPr/>
          </p:nvGrpSpPr>
          <p:grpSpPr>
            <a:xfrm>
              <a:off x="6424557" y="2387347"/>
              <a:ext cx="2214541" cy="2010653"/>
              <a:chOff x="2197356" y="0"/>
              <a:chExt cx="2214541" cy="2010653"/>
            </a:xfrm>
          </p:grpSpPr>
          <p:sp>
            <p:nvSpPr>
              <p:cNvPr id="27" name="Rectangle avec coin arrondi 26"/>
              <p:cNvSpPr/>
              <p:nvPr/>
            </p:nvSpPr>
            <p:spPr>
              <a:xfrm>
                <a:off x="2197356" y="0"/>
                <a:ext cx="2214541" cy="2010653"/>
              </a:xfrm>
              <a:prstGeom prst="round1Rect">
                <a:avLst/>
              </a:pr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fr-FR" dirty="0"/>
              </a:p>
            </p:txBody>
          </p:sp>
          <p:sp>
            <p:nvSpPr>
              <p:cNvPr id="28" name="ZoneTexte 27"/>
              <p:cNvSpPr txBox="1"/>
              <p:nvPr/>
            </p:nvSpPr>
            <p:spPr>
              <a:xfrm>
                <a:off x="2197356" y="0"/>
                <a:ext cx="2214541" cy="150799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42240" tIns="142240" rIns="142240" bIns="14224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fr-FR" sz="2000" b="1" kern="1200" dirty="0">
                  <a:latin typeface="+mn-lt"/>
                  <a:ea typeface="+mn-ea"/>
                  <a:cs typeface="+mn-cs"/>
                </a:endParaRPr>
              </a:p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000" b="1" kern="1200" dirty="0">
                    <a:solidFill>
                      <a:schemeClr val="tx1"/>
                    </a:solidFill>
                  </a:rPr>
                  <a:t>Statut d’étudiant entrepreneur</a:t>
                </a:r>
              </a:p>
            </p:txBody>
          </p:sp>
        </p:grpSp>
        <p:grpSp>
          <p:nvGrpSpPr>
            <p:cNvPr id="18" name="Groupe 17"/>
            <p:cNvGrpSpPr/>
            <p:nvPr/>
          </p:nvGrpSpPr>
          <p:grpSpPr>
            <a:xfrm>
              <a:off x="4227200" y="4398000"/>
              <a:ext cx="2263618" cy="2010653"/>
              <a:chOff x="0" y="2010653"/>
              <a:chExt cx="2263617" cy="2010653"/>
            </a:xfrm>
            <a:solidFill>
              <a:srgbClr val="0070C0"/>
            </a:solidFill>
          </p:grpSpPr>
          <p:sp>
            <p:nvSpPr>
              <p:cNvPr id="25" name="Rectangle avec coin arrondi 24"/>
              <p:cNvSpPr/>
              <p:nvPr/>
            </p:nvSpPr>
            <p:spPr>
              <a:xfrm rot="10800000">
                <a:off x="0" y="2010653"/>
                <a:ext cx="2214541" cy="2010653"/>
              </a:xfrm>
              <a:prstGeom prst="round1Rect">
                <a:avLst/>
              </a:pr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fr-FR" dirty="0"/>
              </a:p>
            </p:txBody>
          </p:sp>
          <p:sp>
            <p:nvSpPr>
              <p:cNvPr id="26" name="ZoneTexte 25"/>
              <p:cNvSpPr txBox="1"/>
              <p:nvPr/>
            </p:nvSpPr>
            <p:spPr>
              <a:xfrm>
                <a:off x="75340" y="2374813"/>
                <a:ext cx="2188277" cy="150799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128016" rIns="128016" bIns="128016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000" b="1" kern="1200" dirty="0">
                    <a:solidFill>
                      <a:schemeClr val="tx1"/>
                    </a:solidFill>
                  </a:rPr>
                  <a:t>Généralisation formations entrepreneuriat  </a:t>
                </a:r>
                <a:r>
                  <a:rPr lang="fr-FR" sz="2000" b="1" dirty="0">
                    <a:solidFill>
                      <a:schemeClr val="tx1"/>
                    </a:solidFill>
                  </a:rPr>
                  <a:t>&amp; </a:t>
                </a:r>
                <a:r>
                  <a:rPr lang="fr-FR" sz="2000" b="1" kern="1200" dirty="0">
                    <a:solidFill>
                      <a:schemeClr val="tx1"/>
                    </a:solidFill>
                  </a:rPr>
                  <a:t>innovation </a:t>
                </a:r>
              </a:p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000" b="1" kern="1200" dirty="0">
                    <a:solidFill>
                      <a:schemeClr val="tx1"/>
                    </a:solidFill>
                  </a:rPr>
                  <a:t>Toutes filières</a:t>
                </a:r>
              </a:p>
            </p:txBody>
          </p:sp>
        </p:grpSp>
        <p:grpSp>
          <p:nvGrpSpPr>
            <p:cNvPr id="19" name="Groupe 18"/>
            <p:cNvGrpSpPr/>
            <p:nvPr/>
          </p:nvGrpSpPr>
          <p:grpSpPr>
            <a:xfrm>
              <a:off x="6428094" y="4398000"/>
              <a:ext cx="2214541" cy="2010653"/>
              <a:chOff x="2214541" y="2010653"/>
              <a:chExt cx="2214541" cy="2010653"/>
            </a:xfrm>
            <a:solidFill>
              <a:srgbClr val="0070C0"/>
            </a:solidFill>
          </p:grpSpPr>
          <p:sp>
            <p:nvSpPr>
              <p:cNvPr id="23" name="Rectangle avec coin arrondi 22"/>
              <p:cNvSpPr/>
              <p:nvPr/>
            </p:nvSpPr>
            <p:spPr>
              <a:xfrm rot="5400000">
                <a:off x="2316485" y="1908709"/>
                <a:ext cx="2010653" cy="2214541"/>
              </a:xfrm>
              <a:prstGeom prst="round1Rect">
                <a:avLst/>
              </a:pr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4" name="ZoneTexte 23"/>
              <p:cNvSpPr txBox="1"/>
              <p:nvPr/>
            </p:nvSpPr>
            <p:spPr>
              <a:xfrm>
                <a:off x="2228189" y="2267656"/>
                <a:ext cx="2151818" cy="150799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42240" tIns="142240" rIns="142240" bIns="14224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2000" b="1" kern="1200" dirty="0">
                    <a:solidFill>
                      <a:schemeClr val="tx1"/>
                    </a:solidFill>
                  </a:rPr>
                  <a:t>Prix PEPITE</a:t>
                </a:r>
              </a:p>
            </p:txBody>
          </p:sp>
        </p:grpSp>
        <p:grpSp>
          <p:nvGrpSpPr>
            <p:cNvPr id="20" name="Groupe 19"/>
            <p:cNvGrpSpPr/>
            <p:nvPr/>
          </p:nvGrpSpPr>
          <p:grpSpPr>
            <a:xfrm>
              <a:off x="5691116" y="3979248"/>
              <a:ext cx="1555845" cy="647343"/>
              <a:chOff x="1532985" y="1473155"/>
              <a:chExt cx="1328724" cy="1005326"/>
            </a:xfrm>
            <a:solidFill>
              <a:srgbClr val="0070C0"/>
            </a:solidFill>
          </p:grpSpPr>
          <p:sp>
            <p:nvSpPr>
              <p:cNvPr id="21" name="Rectangle à coins arrondis 20"/>
              <p:cNvSpPr/>
              <p:nvPr/>
            </p:nvSpPr>
            <p:spPr>
              <a:xfrm>
                <a:off x="1532985" y="1473155"/>
                <a:ext cx="1328724" cy="1005326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2" name="ZoneTexte 21"/>
              <p:cNvSpPr txBox="1"/>
              <p:nvPr/>
            </p:nvSpPr>
            <p:spPr>
              <a:xfrm>
                <a:off x="1582061" y="1522231"/>
                <a:ext cx="1230572" cy="907174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60960" tIns="60960" rIns="60960" bIns="6096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fr-FR" sz="1600" b="1" u="none" kern="1200" dirty="0">
                    <a:solidFill>
                      <a:srgbClr val="FFFFFF"/>
                    </a:solidFill>
                    <a:latin typeface="Arial Black" panose="020B0A04020102020204" pitchFamily="34" charset="0"/>
                  </a:rPr>
                  <a:t>4 </a:t>
                </a:r>
                <a:r>
                  <a:rPr lang="fr-FR" sz="1400" b="1" u="none" kern="1200" dirty="0">
                    <a:solidFill>
                      <a:srgbClr val="FFFFFF"/>
                    </a:solidFill>
                    <a:latin typeface="Arial Black" panose="020B0A04020102020204" pitchFamily="34" charset="0"/>
                  </a:rPr>
                  <a:t>MESURES</a:t>
                </a:r>
                <a:endParaRPr lang="fr-FR" sz="1400" u="none" kern="1200" dirty="0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31" name="Image 30">
            <a:extLst>
              <a:ext uri="{FF2B5EF4-FFF2-40B4-BE49-F238E27FC236}">
                <a16:creationId xmlns:a16="http://schemas.microsoft.com/office/drawing/2014/main" id="{4CE6E241-09FC-844C-8F61-11632C47F2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0" y="363882"/>
            <a:ext cx="2032733" cy="1017449"/>
          </a:xfrm>
          <a:prstGeom prst="rect">
            <a:avLst/>
          </a:prstGeom>
        </p:spPr>
      </p:pic>
      <p:sp>
        <p:nvSpPr>
          <p:cNvPr id="35" name="Titre 1">
            <a:extLst>
              <a:ext uri="{FF2B5EF4-FFF2-40B4-BE49-F238E27FC236}">
                <a16:creationId xmlns:a16="http://schemas.microsoft.com/office/drawing/2014/main" id="{E2DD401C-1CAA-724A-BA38-FB95426E5454}"/>
              </a:ext>
            </a:extLst>
          </p:cNvPr>
          <p:cNvSpPr txBox="1">
            <a:spLocks/>
          </p:cNvSpPr>
          <p:nvPr/>
        </p:nvSpPr>
        <p:spPr>
          <a:xfrm>
            <a:off x="877563" y="901591"/>
            <a:ext cx="8913813" cy="914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fr-FR" sz="3200" dirty="0">
                <a:latin typeface="Avenir Black"/>
                <a:cs typeface="Avenir Black"/>
              </a:rPr>
            </a:br>
            <a:r>
              <a:rPr lang="fr-FR" sz="2400" dirty="0">
                <a:latin typeface="Avenir Black"/>
                <a:cs typeface="Avenir Black"/>
              </a:rPr>
              <a:t>Le dispositif en faveur de l’entrepreneuriat étudiant</a:t>
            </a:r>
            <a:endParaRPr lang="fr-FR" sz="3200" dirty="0">
              <a:solidFill>
                <a:schemeClr val="accent5">
                  <a:lumMod val="75000"/>
                </a:schemeClr>
              </a:solidFill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735715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DE8E17E-B9EE-4947-846F-290CD9C6E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402E220-8D3E-B147-BCF7-231CA59F9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0BF2B-2D63-455C-8113-7E85A7D20DE4}" type="slidenum">
              <a:rPr lang="fr-FR" smtClean="0"/>
              <a:pPr/>
              <a:t>3</a:t>
            </a:fld>
            <a:endParaRPr lang="fr-FR"/>
          </a:p>
        </p:txBody>
      </p:sp>
      <p:pic>
        <p:nvPicPr>
          <p:cNvPr id="4" name="Média en ligne 3" descr="Le statut d'Ã©tudiant entrepreneur">
            <a:hlinkClick r:id="" action="ppaction://media"/>
            <a:extLst>
              <a:ext uri="{FF2B5EF4-FFF2-40B4-BE49-F238E27FC236}">
                <a16:creationId xmlns:a16="http://schemas.microsoft.com/office/drawing/2014/main" id="{705E997F-FCE1-FD4C-9C7A-D73970F94E0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7737" y="701126"/>
            <a:ext cx="8988525" cy="507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2CD618F-4350-8348-A886-ED36F96AC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5546803-160E-A746-8CD6-388C675B1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0BF2B-2D63-455C-8113-7E85A7D20DE4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EEFE1525-BB4F-AC46-B27F-B1BF73F4EE2A}"/>
              </a:ext>
            </a:extLst>
          </p:cNvPr>
          <p:cNvSpPr txBox="1">
            <a:spLocks/>
          </p:cNvSpPr>
          <p:nvPr/>
        </p:nvSpPr>
        <p:spPr>
          <a:xfrm>
            <a:off x="470885" y="1015596"/>
            <a:ext cx="8913813" cy="914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latin typeface="Avenir Black"/>
                <a:cs typeface="Avenir Black"/>
              </a:rPr>
              <a:t>SNEE</a:t>
            </a:r>
            <a:br>
              <a:rPr lang="fr-FR" sz="2400" dirty="0">
                <a:latin typeface="Avenir Black"/>
                <a:cs typeface="Avenir Black"/>
              </a:rPr>
            </a:br>
            <a:r>
              <a:rPr lang="fr-FR" sz="2400" dirty="0">
                <a:latin typeface="Avenir Black"/>
                <a:cs typeface="Avenir Black"/>
              </a:rPr>
              <a:t>Statut national étudiant entrepreneur</a:t>
            </a:r>
            <a:endParaRPr lang="fr-FR" sz="2400" dirty="0">
              <a:solidFill>
                <a:schemeClr val="accent5">
                  <a:lumMod val="75000"/>
                </a:schemeClr>
              </a:solidFill>
              <a:latin typeface="Avenir Black"/>
              <a:cs typeface="Avenir Black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7B6FBB4-CFE8-1745-962E-416EF6F94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239" y="425221"/>
            <a:ext cx="2895361" cy="15726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47BE237-E14F-3946-A3DC-006BE1720202}"/>
              </a:ext>
            </a:extLst>
          </p:cNvPr>
          <p:cNvSpPr/>
          <p:nvPr/>
        </p:nvSpPr>
        <p:spPr>
          <a:xfrm>
            <a:off x="544083" y="2158014"/>
            <a:ext cx="80558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fr-FR" b="1" dirty="0">
                <a:solidFill>
                  <a:srgbClr val="292929"/>
                </a:solidFill>
                <a:latin typeface="Open Sans"/>
              </a:rPr>
              <a:t>En quoi consiste le SNEE ? </a:t>
            </a:r>
          </a:p>
          <a:p>
            <a:pPr fontAlgn="base"/>
            <a:endParaRPr lang="fr-FR" dirty="0">
              <a:solidFill>
                <a:srgbClr val="292929"/>
              </a:solidFill>
              <a:latin typeface="Open Sans"/>
            </a:endParaRP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rgbClr val="292929"/>
                </a:solidFill>
                <a:latin typeface="Open Sans"/>
              </a:rPr>
              <a:t>Permettre aux étudiants de mener à bien leur projet avec un maximum de sécurité et de visibilité</a:t>
            </a: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rgbClr val="292929"/>
                </a:solidFill>
                <a:latin typeface="Open Sans"/>
              </a:rPr>
              <a:t>Accompagnement par des enseignants et des professionnels au sein de différents PÉPITE</a:t>
            </a: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rgbClr val="292929"/>
                </a:solidFill>
                <a:latin typeface="Open Sans"/>
              </a:rPr>
              <a:t>Le statut donne le droit à un aménagement de l’emploi du temps</a:t>
            </a:r>
          </a:p>
          <a:p>
            <a:pPr marL="319088" indent="-47625" fontAlgn="base"/>
            <a:r>
              <a:rPr lang="fr-FR" dirty="0">
                <a:solidFill>
                  <a:srgbClr val="292929"/>
                </a:solidFill>
                <a:latin typeface="Open Sans"/>
              </a:rPr>
              <a:t> </a:t>
            </a:r>
            <a:r>
              <a:rPr lang="fr-FR" i="1" dirty="0">
                <a:solidFill>
                  <a:srgbClr val="292929"/>
                </a:solidFill>
                <a:latin typeface="Open Sans"/>
              </a:rPr>
              <a:t>ex : substituer le travail sur le projet au stage obligatoire dans le cadre de votre cursus</a:t>
            </a: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endParaRPr lang="fr-FR" b="0" i="1" u="none" strike="noStrike" dirty="0">
              <a:solidFill>
                <a:srgbClr val="292929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198906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70885" y="1015596"/>
            <a:ext cx="8913813" cy="914400"/>
          </a:xfrm>
        </p:spPr>
        <p:txBody>
          <a:bodyPr/>
          <a:lstStyle/>
          <a:p>
            <a:r>
              <a:rPr lang="fr-FR" sz="2400" dirty="0">
                <a:latin typeface="Avenir Black"/>
                <a:cs typeface="Avenir Black"/>
              </a:rPr>
              <a:t>SNEE</a:t>
            </a:r>
            <a:br>
              <a:rPr lang="fr-FR" sz="2400" dirty="0">
                <a:latin typeface="Avenir Black"/>
                <a:cs typeface="Avenir Black"/>
              </a:rPr>
            </a:br>
            <a:r>
              <a:rPr lang="fr-FR" sz="2400" dirty="0">
                <a:latin typeface="Avenir Black"/>
                <a:cs typeface="Avenir Black"/>
              </a:rPr>
              <a:t>Statut national étudiant entrepreneur</a:t>
            </a:r>
            <a:endParaRPr lang="fr-FR" sz="2400" dirty="0">
              <a:solidFill>
                <a:schemeClr val="accent5">
                  <a:lumMod val="75000"/>
                </a:schemeClr>
              </a:solidFill>
              <a:latin typeface="Avenir Black"/>
              <a:cs typeface="Avenir Black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239" y="425221"/>
            <a:ext cx="2895361" cy="15726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70885" y="2686626"/>
            <a:ext cx="842745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fr-FR" dirty="0"/>
              <a:t>Accès à une communauté d’étudiants entrepreneurs lors des ateliers de coworking</a:t>
            </a:r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fr-FR" dirty="0"/>
              <a:t>Accès aux outils et ressources du PEPITE et de ses partenaires :</a:t>
            </a:r>
          </a:p>
          <a:p>
            <a:pPr marL="854075">
              <a:buClr>
                <a:srgbClr val="0070C0"/>
              </a:buClr>
            </a:pPr>
            <a:r>
              <a:rPr lang="fr-FR" sz="1200" i="1" dirty="0">
                <a:solidFill>
                  <a:srgbClr val="1469A2"/>
                </a:solidFill>
              </a:rPr>
              <a:t>✓</a:t>
            </a:r>
            <a:r>
              <a:rPr lang="fr-FR" sz="1600" dirty="0"/>
              <a:t> </a:t>
            </a:r>
            <a:r>
              <a:rPr lang="fr-FR" sz="1600" i="1" dirty="0"/>
              <a:t> Formation à l’entrepreneuriat et à la gestion</a:t>
            </a:r>
          </a:p>
          <a:p>
            <a:pPr marL="854075">
              <a:buClr>
                <a:srgbClr val="0070C0"/>
              </a:buClr>
            </a:pPr>
            <a:r>
              <a:rPr lang="fr-FR" sz="1200" i="1" dirty="0">
                <a:solidFill>
                  <a:srgbClr val="1469A2"/>
                </a:solidFill>
              </a:rPr>
              <a:t>✓</a:t>
            </a:r>
            <a:r>
              <a:rPr lang="fr-FR" sz="1600" i="1" dirty="0">
                <a:solidFill>
                  <a:srgbClr val="1469A2"/>
                </a:solidFill>
              </a:rPr>
              <a:t>  </a:t>
            </a:r>
            <a:r>
              <a:rPr lang="fr-FR" sz="1600" i="1" dirty="0"/>
              <a:t>Préparation et lancement d’un projet entrepreneurial</a:t>
            </a:r>
          </a:p>
          <a:p>
            <a:pPr marL="854075">
              <a:buClr>
                <a:srgbClr val="0070C0"/>
              </a:buClr>
            </a:pPr>
            <a:endParaRPr lang="fr-FR" sz="1600" i="1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fr-FR" dirty="0"/>
              <a:t>Possibilité d’aménager son parcours de formation (substituer son projet au stage)</a:t>
            </a:r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fr-FR" dirty="0"/>
              <a:t>Accès à un outil de gestion d'activité partagé par l'ensemble des étudiants-entrepreneurs (</a:t>
            </a:r>
            <a:r>
              <a:rPr lang="fr-FR" dirty="0" err="1"/>
              <a:t>Inook</a:t>
            </a:r>
            <a:r>
              <a:rPr lang="fr-FR" dirty="0"/>
              <a:t>) </a:t>
            </a:r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fr-FR" dirty="0"/>
              <a:t>Reconnaissance de son engagement entrepreneurial dans sa formation  </a:t>
            </a:r>
          </a:p>
          <a:p>
            <a:pPr marL="273050">
              <a:buClr>
                <a:srgbClr val="0070C0"/>
              </a:buClr>
            </a:pPr>
            <a:r>
              <a:rPr lang="fr-FR" dirty="0"/>
              <a:t>et dans l’environnement socio-économique  </a:t>
            </a:r>
          </a:p>
          <a:p>
            <a:pPr marL="273050">
              <a:buClr>
                <a:srgbClr val="0070C0"/>
              </a:buClr>
            </a:pPr>
            <a:endParaRPr lang="fr-FR" dirty="0"/>
          </a:p>
          <a:p>
            <a:pPr marL="273050">
              <a:buClr>
                <a:srgbClr val="0070C0"/>
              </a:buClr>
            </a:pPr>
            <a:endParaRPr lang="fr-FR" dirty="0"/>
          </a:p>
          <a:p>
            <a:pPr marL="273050">
              <a:buClr>
                <a:srgbClr val="0070C0"/>
              </a:buClr>
            </a:pPr>
            <a:endParaRPr lang="fr-FR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601688" y="1933919"/>
            <a:ext cx="1008112" cy="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47C84364-BF67-564C-B260-DEB9A24A0E8C}"/>
              </a:ext>
            </a:extLst>
          </p:cNvPr>
          <p:cNvSpPr/>
          <p:nvPr/>
        </p:nvSpPr>
        <p:spPr>
          <a:xfrm>
            <a:off x="494400" y="1997859"/>
            <a:ext cx="3855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fr-FR" b="1" dirty="0">
                <a:solidFill>
                  <a:srgbClr val="292929"/>
                </a:solidFill>
                <a:latin typeface="Open Sans"/>
              </a:rPr>
              <a:t>Quels sont les avantages de ce statut ?</a:t>
            </a:r>
            <a:endParaRPr lang="fr-FR" b="0" i="0" u="none" strike="noStrike" dirty="0">
              <a:solidFill>
                <a:srgbClr val="292929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813369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8E074A1-8CB9-4742-BBA9-7F7E743D4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0BF2B-2D63-455C-8113-7E85A7D20DE4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BBA8B7-9355-D34D-A473-4C7F2EA9111D}"/>
              </a:ext>
            </a:extLst>
          </p:cNvPr>
          <p:cNvSpPr/>
          <p:nvPr/>
        </p:nvSpPr>
        <p:spPr>
          <a:xfrm>
            <a:off x="326571" y="888107"/>
            <a:ext cx="8490857" cy="5793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fr-FR" b="1" dirty="0">
                <a:solidFill>
                  <a:srgbClr val="292929"/>
                </a:solidFill>
                <a:latin typeface="Open Sans"/>
              </a:rPr>
              <a:t>Suis-je concerné par le SNEE ? </a:t>
            </a:r>
          </a:p>
          <a:p>
            <a:pPr fontAlgn="base"/>
            <a:endParaRPr lang="fr-FR" sz="1100" b="1" dirty="0">
              <a:solidFill>
                <a:srgbClr val="292929"/>
              </a:solidFill>
              <a:latin typeface="Open Sans"/>
            </a:endParaRPr>
          </a:p>
          <a:p>
            <a:pPr fontAlgn="base"/>
            <a:r>
              <a:rPr lang="fr-FR" sz="2000" dirty="0">
                <a:solidFill>
                  <a:srgbClr val="292929"/>
                </a:solidFill>
                <a:latin typeface="Open Sans"/>
              </a:rPr>
              <a:t>Conditions pour prétendre au statut :</a:t>
            </a: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fr-FR" sz="2000" dirty="0">
                <a:solidFill>
                  <a:srgbClr val="292929"/>
                </a:solidFill>
                <a:latin typeface="Open Sans"/>
              </a:rPr>
              <a:t>Être étudiant et titulaire du bac</a:t>
            </a:r>
          </a:p>
          <a:p>
            <a:pPr marL="277813" indent="-277813" fontAlgn="base"/>
            <a:r>
              <a:rPr lang="fr-FR" sz="2000" dirty="0">
                <a:solidFill>
                  <a:srgbClr val="292929"/>
                </a:solidFill>
                <a:latin typeface="Open Sans"/>
              </a:rPr>
              <a:t>	</a:t>
            </a:r>
            <a:r>
              <a:rPr lang="fr-FR" sz="2000" i="1" dirty="0">
                <a:solidFill>
                  <a:srgbClr val="292929"/>
                </a:solidFill>
                <a:latin typeface="Open Sans"/>
              </a:rPr>
              <a:t>ou d’un diplôme équivalent français ou étranger </a:t>
            </a:r>
          </a:p>
          <a:p>
            <a:pPr marL="285750" indent="-285750" fontAlgn="base">
              <a:buFont typeface="Courier New" panose="02070309020205020404" pitchFamily="49" charset="0"/>
              <a:buChar char="o"/>
            </a:pPr>
            <a:r>
              <a:rPr lang="fr-FR" sz="2000" dirty="0">
                <a:solidFill>
                  <a:srgbClr val="292929"/>
                </a:solidFill>
                <a:latin typeface="Open Sans"/>
              </a:rPr>
              <a:t>Être inscrit dans un établissement d’enseignement supérieur</a:t>
            </a:r>
          </a:p>
          <a:p>
            <a:pPr marL="314325" indent="-314325" fontAlgn="base"/>
            <a:r>
              <a:rPr lang="fr-FR" sz="2000" dirty="0">
                <a:solidFill>
                  <a:srgbClr val="292929"/>
                </a:solidFill>
                <a:latin typeface="Open Sans"/>
              </a:rPr>
              <a:t>	</a:t>
            </a:r>
            <a:r>
              <a:rPr lang="fr-FR" sz="2000" i="1" dirty="0">
                <a:solidFill>
                  <a:srgbClr val="292929"/>
                </a:solidFill>
                <a:latin typeface="Open Sans"/>
              </a:rPr>
              <a:t>ou être diplômé d’un de ces établissements</a:t>
            </a:r>
          </a:p>
          <a:p>
            <a:pPr fontAlgn="base"/>
            <a:endParaRPr lang="fr-FR" sz="1050" dirty="0">
              <a:solidFill>
                <a:srgbClr val="FF0000"/>
              </a:solidFill>
              <a:latin typeface="Open Sans"/>
            </a:endParaRPr>
          </a:p>
          <a:p>
            <a:pPr fontAlgn="base"/>
            <a:r>
              <a:rPr lang="fr-FR" sz="2000" dirty="0">
                <a:solidFill>
                  <a:srgbClr val="FF0000"/>
                </a:solidFill>
                <a:latin typeface="Open Sans"/>
              </a:rPr>
              <a:t>Les jeunes diplômés aussi sont concernés</a:t>
            </a:r>
          </a:p>
          <a:p>
            <a:pPr fontAlgn="base"/>
            <a:r>
              <a:rPr lang="fr-FR" dirty="0"/>
              <a:t>Accès au D2E (diplôme étudiant entrepreneur) en gestion et entrepreneuriat</a:t>
            </a:r>
            <a:endParaRPr lang="fr-FR" dirty="0">
              <a:solidFill>
                <a:srgbClr val="FF0000"/>
              </a:solidFill>
              <a:latin typeface="Open Sans"/>
            </a:endParaRPr>
          </a:p>
          <a:p>
            <a:pPr fontAlgn="base"/>
            <a:endParaRPr lang="fr-FR" dirty="0">
              <a:solidFill>
                <a:srgbClr val="292929"/>
              </a:solidFill>
              <a:latin typeface="Open Sans"/>
            </a:endParaRPr>
          </a:p>
          <a:p>
            <a:pPr fontAlgn="base"/>
            <a:r>
              <a:rPr lang="fr-FR" b="1" dirty="0">
                <a:solidFill>
                  <a:srgbClr val="292929"/>
                </a:solidFill>
                <a:latin typeface="Open Sans"/>
              </a:rPr>
              <a:t>Nature du projet pour prétendre au statut : 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fr-FR" sz="2000" dirty="0">
                <a:solidFill>
                  <a:srgbClr val="292929"/>
                </a:solidFill>
                <a:latin typeface="Open Sans"/>
              </a:rPr>
              <a:t>Projet individuel ou collectif 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fr-FR" sz="2000" dirty="0">
                <a:solidFill>
                  <a:srgbClr val="292929"/>
                </a:solidFill>
                <a:latin typeface="Open Sans"/>
              </a:rPr>
              <a:t>En lien avec son domaine de formation ou non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fr-FR" sz="2000" dirty="0">
                <a:solidFill>
                  <a:srgbClr val="292929"/>
                </a:solidFill>
                <a:latin typeface="Open Sans"/>
              </a:rPr>
              <a:t>A finalité économique ou sociale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fr-FR" sz="2000" dirty="0">
                <a:solidFill>
                  <a:srgbClr val="292929"/>
                </a:solidFill>
                <a:latin typeface="Open Sans"/>
              </a:rPr>
              <a:t>Innovant ou non 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fr-FR" sz="2000" dirty="0">
                <a:solidFill>
                  <a:srgbClr val="292929"/>
                </a:solidFill>
                <a:latin typeface="Open Sans"/>
              </a:rPr>
              <a:t>Technologique ou non </a:t>
            </a:r>
          </a:p>
          <a:p>
            <a:pPr marL="285750" indent="-285750" fontAlgn="base">
              <a:buFont typeface="Wingdings" pitchFamily="2" charset="2"/>
              <a:buChar char="ü"/>
            </a:pPr>
            <a:r>
              <a:rPr lang="fr-FR" sz="2000" dirty="0">
                <a:solidFill>
                  <a:srgbClr val="292929"/>
                </a:solidFill>
                <a:latin typeface="Open Sans"/>
              </a:rPr>
              <a:t>Avec création d’activités ou reprise d’entreprise </a:t>
            </a:r>
          </a:p>
          <a:p>
            <a:pPr fontAlgn="base"/>
            <a:endParaRPr lang="fr-FR" sz="1400" dirty="0">
              <a:solidFill>
                <a:srgbClr val="292929"/>
              </a:solidFill>
              <a:latin typeface="Open Sans"/>
            </a:endParaRPr>
          </a:p>
          <a:p>
            <a:pPr fontAlgn="base"/>
            <a:r>
              <a:rPr lang="fr-FR" b="1" dirty="0">
                <a:solidFill>
                  <a:srgbClr val="292929"/>
                </a:solidFill>
                <a:latin typeface="Open Sans"/>
              </a:rPr>
              <a:t>Pas de conditions restrictives concernant la typologie du projet !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48FB8B5-CEA6-5248-96CE-05CA7B2E2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239" y="425221"/>
            <a:ext cx="2895361" cy="157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084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alphaModFix am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4641" y="947096"/>
            <a:ext cx="3889260" cy="310014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0666" y="549912"/>
            <a:ext cx="8913813" cy="914400"/>
          </a:xfrm>
        </p:spPr>
        <p:txBody>
          <a:bodyPr/>
          <a:lstStyle/>
          <a:p>
            <a:r>
              <a:rPr lang="fr-FR" sz="2400" dirty="0">
                <a:latin typeface="Avenir Black"/>
                <a:cs typeface="Avenir Black"/>
              </a:rPr>
              <a:t>Périmètre d’intervention du PEPITE BFC</a:t>
            </a:r>
            <a:br>
              <a:rPr lang="fr-FR" sz="2400" dirty="0">
                <a:latin typeface="Avenir Black"/>
                <a:cs typeface="Avenir Black"/>
              </a:rPr>
            </a:br>
            <a:r>
              <a:rPr lang="fr-FR" sz="2400" dirty="0">
                <a:solidFill>
                  <a:schemeClr val="accent5">
                    <a:lumMod val="75000"/>
                  </a:schemeClr>
                </a:solidFill>
                <a:latin typeface="Avenir Black"/>
                <a:cs typeface="Avenir Black"/>
              </a:rPr>
              <a:t> 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593569" y="1013046"/>
            <a:ext cx="1008112" cy="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re 1">
            <a:extLst>
              <a:ext uri="{FF2B5EF4-FFF2-40B4-BE49-F238E27FC236}">
                <a16:creationId xmlns:a16="http://schemas.microsoft.com/office/drawing/2014/main" id="{80FFDF4B-8F8A-FC4A-A534-EF146900C63C}"/>
              </a:ext>
            </a:extLst>
          </p:cNvPr>
          <p:cNvSpPr txBox="1">
            <a:spLocks/>
          </p:cNvSpPr>
          <p:nvPr/>
        </p:nvSpPr>
        <p:spPr>
          <a:xfrm>
            <a:off x="593569" y="4193450"/>
            <a:ext cx="8913813" cy="914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latin typeface="Avenir Black"/>
                <a:cs typeface="Avenir Black"/>
              </a:rPr>
              <a:t>3 niveaux d’accompagnement du PEPITE BFC :</a:t>
            </a:r>
          </a:p>
          <a:p>
            <a:endParaRPr lang="fr-FR" sz="2400" dirty="0">
              <a:latin typeface="Avenir Black"/>
              <a:cs typeface="Avenir Black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Avenir Black"/>
                <a:cs typeface="Avenir Black"/>
              </a:rPr>
              <a:t>Espaces de coworking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Avenir Black"/>
                <a:cs typeface="Avenir Black"/>
              </a:rPr>
              <a:t>Suivi individuel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Avenir Black"/>
                <a:cs typeface="Avenir Black"/>
              </a:rPr>
              <a:t>Ateliers thématiques</a:t>
            </a:r>
            <a:br>
              <a:rPr lang="fr-FR" sz="2400" dirty="0">
                <a:latin typeface="Avenir Black"/>
                <a:cs typeface="Avenir Black"/>
              </a:rPr>
            </a:br>
            <a:r>
              <a:rPr lang="fr-FR" sz="2400" dirty="0">
                <a:solidFill>
                  <a:schemeClr val="accent5">
                    <a:lumMod val="75000"/>
                  </a:schemeClr>
                </a:solidFill>
                <a:latin typeface="Avenir Black"/>
                <a:cs typeface="Avenir Black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0252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70885" y="445629"/>
            <a:ext cx="8913813" cy="5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latin typeface="Avenir Black"/>
                <a:cs typeface="Avenir Black"/>
              </a:rPr>
              <a:t>1/ Boot Camp : </a:t>
            </a:r>
            <a:r>
              <a:rPr lang="fr-FR" sz="2400" dirty="0"/>
              <a:t>coworking et convivialité</a:t>
            </a:r>
            <a:br>
              <a:rPr lang="fr-FR" sz="2400" dirty="0">
                <a:solidFill>
                  <a:schemeClr val="accent5">
                    <a:lumMod val="75000"/>
                  </a:schemeClr>
                </a:solidFill>
                <a:latin typeface="Avenir Black"/>
                <a:cs typeface="Avenir Black"/>
              </a:rPr>
            </a:br>
            <a:endParaRPr lang="fr-FR" sz="2400" dirty="0">
              <a:solidFill>
                <a:schemeClr val="accent5">
                  <a:lumMod val="75000"/>
                </a:schemeClr>
              </a:solidFill>
              <a:latin typeface="Avenir Black"/>
              <a:cs typeface="Avenir Black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6132" y="1077514"/>
            <a:ext cx="8427455" cy="5670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fr-FR" dirty="0"/>
              <a:t>Un lieu emblématique et inspirant :</a:t>
            </a:r>
          </a:p>
          <a:p>
            <a:pPr marL="450850">
              <a:buClr>
                <a:srgbClr val="0070C0"/>
              </a:buClr>
            </a:pPr>
            <a:r>
              <a:rPr lang="fr-FR" i="1" dirty="0"/>
              <a:t>Saline Royale d’Arc et Senans</a:t>
            </a:r>
          </a:p>
          <a:p>
            <a:pPr>
              <a:buClr>
                <a:srgbClr val="0070C0"/>
              </a:buClr>
            </a:pPr>
            <a:endParaRPr lang="fr-FR" sz="1050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fr-FR" dirty="0"/>
              <a:t>4 Boot Camp en format résidentiel </a:t>
            </a:r>
            <a:r>
              <a:rPr lang="fr-FR" sz="1600" dirty="0"/>
              <a:t>(vendredi - samedi)</a:t>
            </a:r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endParaRPr lang="fr-FR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endParaRPr lang="fr-FR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endParaRPr lang="fr-FR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endParaRPr lang="fr-FR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endParaRPr lang="fr-FR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endParaRPr lang="fr-FR" dirty="0"/>
          </a:p>
          <a:p>
            <a:pPr>
              <a:buClr>
                <a:srgbClr val="0070C0"/>
              </a:buClr>
            </a:pPr>
            <a:endParaRPr lang="fr-FR" dirty="0"/>
          </a:p>
          <a:p>
            <a:pPr>
              <a:buClr>
                <a:srgbClr val="0070C0"/>
              </a:buClr>
            </a:pPr>
            <a:endParaRPr lang="fr-FR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endParaRPr lang="fr-FR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endParaRPr lang="fr-FR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endParaRPr lang="fr-FR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endParaRPr lang="fr-FR" dirty="0"/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fr-FR" dirty="0"/>
              <a:t>Des intervenants experts (7 coaches et enseignants) </a:t>
            </a:r>
            <a:r>
              <a:rPr lang="fr-FR" sz="1400" i="1" dirty="0"/>
              <a:t>conception orientée utilisateur, marketing de l’innovation, marketing digital, business planning, finance entrepreneuriale</a:t>
            </a:r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fr-FR" dirty="0"/>
              <a:t>Des échanges interdisciplinaires riches</a:t>
            </a:r>
          </a:p>
          <a:p>
            <a:pPr marL="285750" indent="-285750">
              <a:buClr>
                <a:srgbClr val="0070C0"/>
              </a:buClr>
              <a:buFont typeface="Courier New" panose="02070309020205020404" pitchFamily="49" charset="0"/>
              <a:buChar char="o"/>
            </a:pPr>
            <a:r>
              <a:rPr lang="fr-FR" dirty="0"/>
              <a:t>Intégrer une communauté d’étudiants entrepreneurs !</a:t>
            </a:r>
            <a:endParaRPr lang="fr-FR" sz="16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175" y="834315"/>
            <a:ext cx="3027412" cy="201039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175" y="2870671"/>
            <a:ext cx="3027412" cy="2270559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BEDFFB43-7FE7-3A46-AAF5-DC179060F345}"/>
              </a:ext>
            </a:extLst>
          </p:cNvPr>
          <p:cNvGrpSpPr/>
          <p:nvPr/>
        </p:nvGrpSpPr>
        <p:grpSpPr>
          <a:xfrm>
            <a:off x="822914" y="2056643"/>
            <a:ext cx="4121238" cy="3457485"/>
            <a:chOff x="822914" y="2348743"/>
            <a:chExt cx="4121238" cy="3457485"/>
          </a:xfrm>
        </p:grpSpPr>
        <p:sp>
          <p:nvSpPr>
            <p:cNvPr id="3" name="Forme libre 2">
              <a:extLst>
                <a:ext uri="{FF2B5EF4-FFF2-40B4-BE49-F238E27FC236}">
                  <a16:creationId xmlns:a16="http://schemas.microsoft.com/office/drawing/2014/main" id="{7E415001-A850-AC4D-AB51-F02657076CC5}"/>
                </a:ext>
              </a:extLst>
            </p:cNvPr>
            <p:cNvSpPr/>
            <p:nvPr/>
          </p:nvSpPr>
          <p:spPr>
            <a:xfrm>
              <a:off x="822914" y="2500866"/>
              <a:ext cx="4121237" cy="2439434"/>
            </a:xfrm>
            <a:custGeom>
              <a:avLst/>
              <a:gdLst>
                <a:gd name="connsiteX0" fmla="*/ 1903607 w 3807214"/>
                <a:gd name="connsiteY0" fmla="*/ 0 h 2369305"/>
                <a:gd name="connsiteX1" fmla="*/ 3807214 w 3807214"/>
                <a:gd name="connsiteY1" fmla="*/ 1184653 h 2369305"/>
                <a:gd name="connsiteX2" fmla="*/ 1903607 w 3807214"/>
                <a:gd name="connsiteY2" fmla="*/ 1184653 h 2369305"/>
                <a:gd name="connsiteX3" fmla="*/ 1903607 w 3807214"/>
                <a:gd name="connsiteY3" fmla="*/ 0 h 236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7214" h="2369305">
                  <a:moveTo>
                    <a:pt x="1903607" y="0"/>
                  </a:moveTo>
                  <a:cubicBezTo>
                    <a:pt x="2954940" y="0"/>
                    <a:pt x="3807214" y="530387"/>
                    <a:pt x="3807214" y="1184653"/>
                  </a:cubicBezTo>
                  <a:lnTo>
                    <a:pt x="1903607" y="1184653"/>
                  </a:lnTo>
                  <a:lnTo>
                    <a:pt x="19036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8777" tIns="508846" rIns="398954" bIns="1247281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tabLst/>
              </a:pPr>
              <a:r>
                <a:rPr lang="fr-FR" sz="1400" b="1" kern="1200" dirty="0">
                  <a:solidFill>
                    <a:schemeClr val="accent2">
                      <a:lumMod val="50000"/>
                    </a:schemeClr>
                  </a:solidFill>
                </a:rPr>
                <a:t>Construction de l’offre Analyse de l’opportunité d'entreprendre Proposition de valeur </a:t>
              </a:r>
            </a:p>
          </p:txBody>
        </p:sp>
        <p:sp>
          <p:nvSpPr>
            <p:cNvPr id="9" name="Forme libre 8">
              <a:extLst>
                <a:ext uri="{FF2B5EF4-FFF2-40B4-BE49-F238E27FC236}">
                  <a16:creationId xmlns:a16="http://schemas.microsoft.com/office/drawing/2014/main" id="{96081BBB-63C2-A640-8980-7A5E9D305444}"/>
                </a:ext>
              </a:extLst>
            </p:cNvPr>
            <p:cNvSpPr/>
            <p:nvPr/>
          </p:nvSpPr>
          <p:spPr>
            <a:xfrm>
              <a:off x="1639926" y="2620704"/>
              <a:ext cx="2960854" cy="2960854"/>
            </a:xfrm>
            <a:custGeom>
              <a:avLst/>
              <a:gdLst>
                <a:gd name="connsiteX0" fmla="*/ 2960854 w 2960854"/>
                <a:gd name="connsiteY0" fmla="*/ 1480427 h 2960854"/>
                <a:gd name="connsiteX1" fmla="*/ 1480427 w 2960854"/>
                <a:gd name="connsiteY1" fmla="*/ 2960854 h 2960854"/>
                <a:gd name="connsiteX2" fmla="*/ 1480427 w 2960854"/>
                <a:gd name="connsiteY2" fmla="*/ 1480427 h 2960854"/>
                <a:gd name="connsiteX3" fmla="*/ 2960854 w 2960854"/>
                <a:gd name="connsiteY3" fmla="*/ 1480427 h 296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54" h="2960854">
                  <a:moveTo>
                    <a:pt x="2960854" y="1480427"/>
                  </a:moveTo>
                  <a:cubicBezTo>
                    <a:pt x="2960854" y="2298044"/>
                    <a:pt x="2298044" y="2960854"/>
                    <a:pt x="1480427" y="2960854"/>
                  </a:cubicBezTo>
                  <a:lnTo>
                    <a:pt x="1480427" y="1480427"/>
                  </a:lnTo>
                  <a:lnTo>
                    <a:pt x="2960854" y="1480427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94581" tIns="1559332" rIns="319297" bIns="63653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fr-FR" sz="1800" b="1" kern="1200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b="1" dirty="0">
                  <a:solidFill>
                    <a:srgbClr val="002060"/>
                  </a:solidFill>
                </a:rPr>
                <a:t>Modèle d’affaires</a:t>
              </a:r>
            </a:p>
          </p:txBody>
        </p:sp>
        <p:sp>
          <p:nvSpPr>
            <p:cNvPr id="11" name="Forme libre 10">
              <a:extLst>
                <a:ext uri="{FF2B5EF4-FFF2-40B4-BE49-F238E27FC236}">
                  <a16:creationId xmlns:a16="http://schemas.microsoft.com/office/drawing/2014/main" id="{66D63F98-13BF-244C-A43F-0551F4480D69}"/>
                </a:ext>
              </a:extLst>
            </p:cNvPr>
            <p:cNvSpPr/>
            <p:nvPr/>
          </p:nvSpPr>
          <p:spPr>
            <a:xfrm>
              <a:off x="1389410" y="2723087"/>
              <a:ext cx="3554742" cy="2789361"/>
            </a:xfrm>
            <a:custGeom>
              <a:avLst/>
              <a:gdLst>
                <a:gd name="connsiteX0" fmla="*/ 1777371 w 3554742"/>
                <a:gd name="connsiteY0" fmla="*/ 2789361 h 2789361"/>
                <a:gd name="connsiteX1" fmla="*/ 0 w 3554742"/>
                <a:gd name="connsiteY1" fmla="*/ 1394680 h 2789361"/>
                <a:gd name="connsiteX2" fmla="*/ 1777371 w 3554742"/>
                <a:gd name="connsiteY2" fmla="*/ 1394681 h 2789361"/>
                <a:gd name="connsiteX3" fmla="*/ 1777371 w 3554742"/>
                <a:gd name="connsiteY3" fmla="*/ 2789361 h 2789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4742" h="2789361">
                  <a:moveTo>
                    <a:pt x="1777371" y="2789361"/>
                  </a:moveTo>
                  <a:cubicBezTo>
                    <a:pt x="795756" y="2789361"/>
                    <a:pt x="0" y="2164941"/>
                    <a:pt x="0" y="1394680"/>
                  </a:cubicBezTo>
                  <a:lnTo>
                    <a:pt x="1777371" y="1394681"/>
                  </a:lnTo>
                  <a:lnTo>
                    <a:pt x="1777371" y="2789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8757" tIns="1470340" rIns="1909836" bIns="600988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fr-FR" sz="1800" b="1" kern="1200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indent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400" b="1" dirty="0">
                  <a:solidFill>
                    <a:schemeClr val="accent6">
                      <a:lumMod val="50000"/>
                    </a:schemeClr>
                  </a:solidFill>
                </a:rPr>
                <a:t>Faisabilité Financière</a:t>
              </a:r>
            </a:p>
          </p:txBody>
        </p:sp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A1DB22F8-2AF3-5E46-88AD-EF281F4091A5}"/>
                </a:ext>
              </a:extLst>
            </p:cNvPr>
            <p:cNvSpPr/>
            <p:nvPr/>
          </p:nvSpPr>
          <p:spPr>
            <a:xfrm>
              <a:off x="1284497" y="2653036"/>
              <a:ext cx="3080994" cy="2620139"/>
            </a:xfrm>
            <a:custGeom>
              <a:avLst/>
              <a:gdLst>
                <a:gd name="connsiteX0" fmla="*/ 0 w 3676966"/>
                <a:gd name="connsiteY0" fmla="*/ 1480427 h 2960854"/>
                <a:gd name="connsiteX1" fmla="*/ 1838483 w 3676966"/>
                <a:gd name="connsiteY1" fmla="*/ 0 h 2960854"/>
                <a:gd name="connsiteX2" fmla="*/ 1838483 w 3676966"/>
                <a:gd name="connsiteY2" fmla="*/ 1480427 h 2960854"/>
                <a:gd name="connsiteX3" fmla="*/ 0 w 3676966"/>
                <a:gd name="connsiteY3" fmla="*/ 1480427 h 296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6966" h="2960854">
                  <a:moveTo>
                    <a:pt x="0" y="1480427"/>
                  </a:moveTo>
                  <a:cubicBezTo>
                    <a:pt x="0" y="662810"/>
                    <a:pt x="823117" y="0"/>
                    <a:pt x="1838483" y="0"/>
                  </a:cubicBezTo>
                  <a:lnTo>
                    <a:pt x="1838483" y="1480427"/>
                  </a:lnTo>
                  <a:lnTo>
                    <a:pt x="0" y="14804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0994" tIns="636532" rIns="1974717" bIns="1559332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b="1" dirty="0">
                  <a:solidFill>
                    <a:srgbClr val="437C7D"/>
                  </a:solidFill>
                </a:rPr>
                <a:t>Prépa concours</a:t>
              </a:r>
            </a:p>
          </p:txBody>
        </p:sp>
        <p:sp>
          <p:nvSpPr>
            <p:cNvPr id="14" name="Flèche en arc 13">
              <a:extLst>
                <a:ext uri="{FF2B5EF4-FFF2-40B4-BE49-F238E27FC236}">
                  <a16:creationId xmlns:a16="http://schemas.microsoft.com/office/drawing/2014/main" id="{ED3E8294-5C40-A749-B6CF-B52B7D578441}"/>
                </a:ext>
              </a:extLst>
            </p:cNvPr>
            <p:cNvSpPr/>
            <p:nvPr/>
          </p:nvSpPr>
          <p:spPr>
            <a:xfrm>
              <a:off x="1250176" y="2477810"/>
              <a:ext cx="3327436" cy="3327436"/>
            </a:xfrm>
            <a:prstGeom prst="circularArrow">
              <a:avLst>
                <a:gd name="adj1" fmla="val 5085"/>
                <a:gd name="adj2" fmla="val 327528"/>
                <a:gd name="adj3" fmla="val 5072472"/>
                <a:gd name="adj4" fmla="val 0"/>
                <a:gd name="adj5" fmla="val 5932"/>
              </a:avLst>
            </a:prstGeom>
            <a:solidFill>
              <a:schemeClr val="accent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lèche en arc 14">
              <a:extLst>
                <a:ext uri="{FF2B5EF4-FFF2-40B4-BE49-F238E27FC236}">
                  <a16:creationId xmlns:a16="http://schemas.microsoft.com/office/drawing/2014/main" id="{7C8F6185-EA69-B14F-A3BA-A6229774B1E8}"/>
                </a:ext>
              </a:extLst>
            </p:cNvPr>
            <p:cNvSpPr/>
            <p:nvPr/>
          </p:nvSpPr>
          <p:spPr>
            <a:xfrm>
              <a:off x="1146441" y="2478792"/>
              <a:ext cx="3327436" cy="3327436"/>
            </a:xfrm>
            <a:prstGeom prst="circularArrow">
              <a:avLst>
                <a:gd name="adj1" fmla="val 5085"/>
                <a:gd name="adj2" fmla="val 327528"/>
                <a:gd name="adj3" fmla="val 10472472"/>
                <a:gd name="adj4" fmla="val 5400000"/>
                <a:gd name="adj5" fmla="val 5932"/>
              </a:avLst>
            </a:prstGeom>
            <a:solidFill>
              <a:schemeClr val="accent6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Flèche en arc 15">
              <a:extLst>
                <a:ext uri="{FF2B5EF4-FFF2-40B4-BE49-F238E27FC236}">
                  <a16:creationId xmlns:a16="http://schemas.microsoft.com/office/drawing/2014/main" id="{A5693CDA-3A9E-C94D-85E2-E03C53B96980}"/>
                </a:ext>
              </a:extLst>
            </p:cNvPr>
            <p:cNvSpPr/>
            <p:nvPr/>
          </p:nvSpPr>
          <p:spPr>
            <a:xfrm>
              <a:off x="1145370" y="2378410"/>
              <a:ext cx="3327436" cy="3327436"/>
            </a:xfrm>
            <a:prstGeom prst="circularArrow">
              <a:avLst>
                <a:gd name="adj1" fmla="val 5085"/>
                <a:gd name="adj2" fmla="val 327528"/>
                <a:gd name="adj3" fmla="val 15872472"/>
                <a:gd name="adj4" fmla="val 10800000"/>
                <a:gd name="adj5" fmla="val 5932"/>
              </a:avLst>
            </a:prstGeom>
            <a:solidFill>
              <a:srgbClr val="437C7D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Flèche en arc 12">
              <a:extLst>
                <a:ext uri="{FF2B5EF4-FFF2-40B4-BE49-F238E27FC236}">
                  <a16:creationId xmlns:a16="http://schemas.microsoft.com/office/drawing/2014/main" id="{7FB031C3-0572-9344-A190-59C91C2F4603}"/>
                </a:ext>
              </a:extLst>
            </p:cNvPr>
            <p:cNvSpPr/>
            <p:nvPr/>
          </p:nvSpPr>
          <p:spPr>
            <a:xfrm>
              <a:off x="1281392" y="2348743"/>
              <a:ext cx="3288172" cy="3327436"/>
            </a:xfrm>
            <a:prstGeom prst="circularArrow">
              <a:avLst>
                <a:gd name="adj1" fmla="val 5085"/>
                <a:gd name="adj2" fmla="val 327528"/>
                <a:gd name="adj3" fmla="val 21272472"/>
                <a:gd name="adj4" fmla="val 16200000"/>
                <a:gd name="adj5" fmla="val 5932"/>
              </a:avLst>
            </a:prstGeom>
            <a:solidFill>
              <a:schemeClr val="accent2">
                <a:lumMod val="75000"/>
                <a:alpha val="59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3103227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DDECCB2-3D0C-D348-99F2-2C3E2C0AA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C0977CD-647E-2E4F-9EBA-792B700BD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0BF2B-2D63-455C-8113-7E85A7D20DE4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DEF7697-556D-4748-84F1-7F3E6065E318}"/>
              </a:ext>
            </a:extLst>
          </p:cNvPr>
          <p:cNvSpPr txBox="1">
            <a:spLocks/>
          </p:cNvSpPr>
          <p:nvPr/>
        </p:nvSpPr>
        <p:spPr>
          <a:xfrm>
            <a:off x="470885" y="445629"/>
            <a:ext cx="8913813" cy="5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latin typeface="Avenir Black"/>
                <a:cs typeface="Avenir Black"/>
              </a:rPr>
              <a:t>2/ Accompagnement individuel</a:t>
            </a:r>
          </a:p>
          <a:p>
            <a:endParaRPr lang="fr-FR" sz="2400" dirty="0">
              <a:solidFill>
                <a:schemeClr val="accent5">
                  <a:lumMod val="75000"/>
                </a:schemeClr>
              </a:solidFill>
              <a:latin typeface="Avenir Black"/>
              <a:cs typeface="Avenir Black"/>
            </a:endParaRPr>
          </a:p>
          <a:p>
            <a:r>
              <a:rPr lang="fr-FR" sz="2000" dirty="0">
                <a:latin typeface="Avenir Black"/>
              </a:rPr>
              <a:t>Un minimum de 3 RDV personnalisés : </a:t>
            </a:r>
          </a:p>
          <a:p>
            <a:r>
              <a:rPr lang="fr-FR" sz="2000" dirty="0">
                <a:latin typeface="Avenir Black"/>
              </a:rPr>
              <a:t>    -&gt; expertise, conseils, mise en relation avec l’écosystème régional</a:t>
            </a:r>
            <a:br>
              <a:rPr lang="fr-FR" sz="2400" dirty="0">
                <a:solidFill>
                  <a:schemeClr val="accent5">
                    <a:lumMod val="75000"/>
                  </a:schemeClr>
                </a:solidFill>
                <a:latin typeface="Avenir Black"/>
                <a:cs typeface="Avenir Black"/>
              </a:rPr>
            </a:br>
            <a:endParaRPr lang="fr-FR" sz="2400" dirty="0">
              <a:solidFill>
                <a:schemeClr val="accent5">
                  <a:lumMod val="75000"/>
                </a:schemeClr>
              </a:solidFill>
              <a:latin typeface="Avenir Black"/>
              <a:cs typeface="Avenir Black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E30B05C-6BB7-B44B-82CD-7F0A7CF19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039" y="2640626"/>
            <a:ext cx="4235922" cy="3556973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AB4312A9-3823-5446-B695-03F9318A169F}"/>
              </a:ext>
            </a:extLst>
          </p:cNvPr>
          <p:cNvSpPr txBox="1">
            <a:spLocks/>
          </p:cNvSpPr>
          <p:nvPr/>
        </p:nvSpPr>
        <p:spPr>
          <a:xfrm>
            <a:off x="356585" y="2068988"/>
            <a:ext cx="8913813" cy="5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latin typeface="Avenir Black"/>
                <a:cs typeface="Avenir Black"/>
              </a:rPr>
              <a:t>3/ Ateliers thématiques </a:t>
            </a:r>
          </a:p>
          <a:p>
            <a:endParaRPr lang="fr-FR" sz="2400" dirty="0">
              <a:solidFill>
                <a:schemeClr val="accent5">
                  <a:lumMod val="75000"/>
                </a:schemeClr>
              </a:solidFill>
              <a:latin typeface="Avenir Black"/>
              <a:cs typeface="Avenir Black"/>
            </a:endParaRPr>
          </a:p>
          <a:p>
            <a:br>
              <a:rPr lang="fr-FR" sz="2400" dirty="0">
                <a:solidFill>
                  <a:schemeClr val="accent5">
                    <a:lumMod val="75000"/>
                  </a:schemeClr>
                </a:solidFill>
                <a:latin typeface="Avenir Black"/>
                <a:cs typeface="Avenir Black"/>
              </a:rPr>
            </a:br>
            <a:endParaRPr lang="fr-FR" sz="2400" dirty="0">
              <a:solidFill>
                <a:schemeClr val="accent5">
                  <a:lumMod val="75000"/>
                </a:schemeClr>
              </a:solidFill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168475283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7" id="{699CAC7B-75DA-4C3A-9DA7-AC4CB926F694}" vid="{4FDF22A2-D48A-427D-AC73-28E05988E83E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340</Words>
  <Application>Microsoft Macintosh PowerPoint</Application>
  <PresentationFormat>Affichage à l'écran (4:3)</PresentationFormat>
  <Paragraphs>166</Paragraphs>
  <Slides>14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8" baseType="lpstr">
      <vt:lpstr>Arial</vt:lpstr>
      <vt:lpstr>Arial Black</vt:lpstr>
      <vt:lpstr>Avenir Black</vt:lpstr>
      <vt:lpstr>Calibri</vt:lpstr>
      <vt:lpstr>Calibri Light</vt:lpstr>
      <vt:lpstr>Courier New</vt:lpstr>
      <vt:lpstr>Helvetica</vt:lpstr>
      <vt:lpstr>Open Sans</vt:lpstr>
      <vt:lpstr>tahoma</vt:lpstr>
      <vt:lpstr>Verdana</vt:lpstr>
      <vt:lpstr>Verdana Pro</vt:lpstr>
      <vt:lpstr>Verdana Pro Light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SNEE Statut national étudiant entrepreneur</vt:lpstr>
      <vt:lpstr>Présentation PowerPoint</vt:lpstr>
      <vt:lpstr>Périmètre d’intervention du PEPITE BFC  </vt:lpstr>
      <vt:lpstr>Présentation PowerPoint</vt:lpstr>
      <vt:lpstr>Présentation PowerPoint</vt:lpstr>
      <vt:lpstr>Aide financière via le « prix PEPITE »</vt:lpstr>
      <vt:lpstr>Etudiants entrepreneurs</vt:lpstr>
      <vt:lpstr>COMMENT OBTENIR LE SNEE ?</vt:lpstr>
      <vt:lpstr>122 étudiants entrepreneurs en BFC en 2020-2021 400 alumnis depuis la création du PEPITE BFC Rejoignez-nous !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Eléonore LANET</dc:creator>
  <cp:lastModifiedBy>Eléonore LANET</cp:lastModifiedBy>
  <cp:revision>3</cp:revision>
  <dcterms:created xsi:type="dcterms:W3CDTF">2021-10-06T09:08:21Z</dcterms:created>
  <dcterms:modified xsi:type="dcterms:W3CDTF">2021-10-14T13:36:41Z</dcterms:modified>
</cp:coreProperties>
</file>